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6858000" cx="12192000"/>
  <p:notesSz cx="6858000" cy="9144000"/>
  <p:embeddedFontLst>
    <p:embeddedFont>
      <p:font typeface="Open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04">
          <p15:clr>
            <a:srgbClr val="9AA0A6"/>
          </p15:clr>
        </p15:guide>
        <p15:guide id="2" orient="horz" pos="2172">
          <p15:clr>
            <a:srgbClr val="9AA0A6"/>
          </p15:clr>
        </p15:guide>
        <p15:guide id="3" orient="horz" pos="963">
          <p15:clr>
            <a:srgbClr val="9AA0A6"/>
          </p15:clr>
        </p15:guide>
      </p15:sldGuideLst>
    </p:ext>
    <p:ext uri="GoogleSlidesCustomDataVersion2">
      <go:slidesCustomData xmlns:go="http://customooxmlschemas.google.com/" r:id="rId20" roundtripDataSignature="AMtx7mh461u7ExEVGvo0eswbu9itb8Kc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04"/>
        <p:guide pos="2172" orient="horz"/>
        <p:guide pos="96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OpenSans-bold.fntdata"/><Relationship Id="rId16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Italic.fntdata"/><Relationship Id="rId6" Type="http://schemas.openxmlformats.org/officeDocument/2006/relationships/slide" Target="slides/slide1.xml"/><Relationship Id="rId18" Type="http://schemas.openxmlformats.org/officeDocument/2006/relationships/font" Target="fonts/Ope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b8778ec8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5b8778ec8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Add images - different titles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Different job roles images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Printed version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abd8ecdc8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5abd8ecdc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3a0326c675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13a0326c67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a0326b34f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13a0326b34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SG ADDED  - OPTION 2 (SAME CONTENT) - SKIPPED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NOTE:</a:t>
            </a:r>
            <a:r>
              <a:rPr lang="en-US"/>
              <a:t> My timelines said report within 10 business days after survey completion; however, the updated agreement says “within 21 business days.”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a0326b34f_0_1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13a0326b34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56432fb173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156432fb17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679bcaf3f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15679bcaf3f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85e171377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1585e17137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85e17137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1585e1713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200"/>
              <a:t>Follow the lead of world-class organizations and make smarter people decisions. A professional 360° review process can help you achieve these results: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 Broader Perspective: Bridge the gap between what leaders think of themselves and how others view them within the organization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Bias Reduction: Reduce possible bias from a single reviewer by receiving feedback from numerous people who work with the leader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Leadership Confidence: Increase a person’s self-awareness of their own strengths and reinforce positive behaviors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Leadership Improvement: Increase a person’s self-awareness of their areas for improvement and create a development plan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Team Improvement: Improve leadership to help improve team effectiveness and increase productivity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Employee Engagement &amp; Retention: Gauge employee dissatisfaction and coach leaders on specific areas most likely to increase engagement 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Succession Planning: Compare various leaders’ results as part of your process for succession planning and promotions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80502cae17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80502cae1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E Template">
  <p:cSld name="CUSTOM_3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6ed5c8ba23_0_0"/>
          <p:cNvPicPr preferRelativeResize="0"/>
          <p:nvPr/>
        </p:nvPicPr>
        <p:blipFill rotWithShape="1">
          <a:blip r:embed="rId2">
            <a:alphaModFix/>
          </a:blip>
          <a:srcRect b="8096" l="0" r="0" t="8088"/>
          <a:stretch/>
        </p:blipFill>
        <p:spPr>
          <a:xfrm>
            <a:off x="0" y="0"/>
            <a:ext cx="1227647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6ed5c8ba23_0_0"/>
          <p:cNvSpPr/>
          <p:nvPr/>
        </p:nvSpPr>
        <p:spPr>
          <a:xfrm>
            <a:off x="225" y="-66600"/>
            <a:ext cx="12276600" cy="6991200"/>
          </a:xfrm>
          <a:prstGeom prst="rect">
            <a:avLst/>
          </a:prstGeom>
          <a:solidFill>
            <a:srgbClr val="263430">
              <a:alpha val="4078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g6ed5c8ba23_0_0" title="TC-Logo-Vector-Tagline_2022-workforce-tech-reverse-01.png"/>
          <p:cNvPicPr preferRelativeResize="0"/>
          <p:nvPr/>
        </p:nvPicPr>
        <p:blipFill rotWithShape="1">
          <a:blip r:embed="rId3">
            <a:alphaModFix/>
          </a:blip>
          <a:srcRect b="5587" l="0" r="0" t="5587"/>
          <a:stretch/>
        </p:blipFill>
        <p:spPr>
          <a:xfrm>
            <a:off x="246325" y="251501"/>
            <a:ext cx="3150926" cy="7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g6ed5c8ba23_0_0"/>
          <p:cNvCxnSpPr/>
          <p:nvPr/>
        </p:nvCxnSpPr>
        <p:spPr>
          <a:xfrm flipH="1" rot="10800000">
            <a:off x="10054600" y="5078050"/>
            <a:ext cx="1982400" cy="9000"/>
          </a:xfrm>
          <a:prstGeom prst="straightConnector1">
            <a:avLst/>
          </a:prstGeom>
          <a:noFill/>
          <a:ln cap="flat" cmpd="sng" w="76200">
            <a:solidFill>
              <a:srgbClr val="A9206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g6ed5c8ba23_0_0"/>
          <p:cNvSpPr txBox="1"/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6ed5c8ba23_0_0"/>
          <p:cNvSpPr txBox="1"/>
          <p:nvPr>
            <p:ph idx="2" type="title"/>
          </p:nvPr>
        </p:nvSpPr>
        <p:spPr>
          <a:xfrm>
            <a:off x="4340400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g6ed5c8ba23_0_0"/>
          <p:cNvSpPr txBox="1"/>
          <p:nvPr>
            <p:ph idx="3" type="title"/>
          </p:nvPr>
        </p:nvSpPr>
        <p:spPr>
          <a:xfrm>
            <a:off x="4340400" y="6002400"/>
            <a:ext cx="7851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9" name="Google Shape;19;g6ed5c8ba23_0_0" title="TC-Product-logos-360-14.png"/>
          <p:cNvPicPr preferRelativeResize="0"/>
          <p:nvPr/>
        </p:nvPicPr>
        <p:blipFill rotWithShape="1">
          <a:blip r:embed="rId4">
            <a:alphaModFix/>
          </a:blip>
          <a:srcRect b="0" l="29" r="29" t="0"/>
          <a:stretch/>
        </p:blipFill>
        <p:spPr>
          <a:xfrm>
            <a:off x="3637525" y="132325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content slide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/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"/>
          <p:cNvSpPr txBox="1"/>
          <p:nvPr>
            <p:ph idx="1" type="body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Char char="○"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4" name="Google Shape;24;p8"/>
          <p:cNvSpPr txBox="1"/>
          <p:nvPr>
            <p:ph idx="2" type="title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5" name="Google Shape;25;p8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" name="Google Shape;26;p8"/>
          <p:cNvPicPr preferRelativeResize="0"/>
          <p:nvPr/>
        </p:nvPicPr>
        <p:blipFill rotWithShape="1">
          <a:blip r:embed="rId2">
            <a:alphaModFix/>
          </a:blip>
          <a:srcRect b="29990" l="0" r="0" t="0"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8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b="0" i="0" sz="1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" name="Google Shape;28;p8" title="TC-Product-logos-360-14.png"/>
          <p:cNvPicPr preferRelativeResize="0"/>
          <p:nvPr/>
        </p:nvPicPr>
        <p:blipFill rotWithShape="1">
          <a:blip r:embed="rId3">
            <a:alphaModFix/>
          </a:blip>
          <a:srcRect b="0" l="29" r="29" t="0"/>
          <a:stretch/>
        </p:blipFill>
        <p:spPr>
          <a:xfrm>
            <a:off x="11294000" y="5451050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1" name="Google Shape;31;p9"/>
          <p:cNvSpPr txBox="1"/>
          <p:nvPr>
            <p:ph idx="1" type="body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2" name="Google Shape;32;p9"/>
          <p:cNvSpPr/>
          <p:nvPr/>
        </p:nvSpPr>
        <p:spPr>
          <a:xfrm>
            <a:off x="6067900" y="0"/>
            <a:ext cx="6124200" cy="638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9"/>
          <p:cNvSpPr txBox="1"/>
          <p:nvPr>
            <p:ph idx="2" type="title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4" name="Google Shape;34;p9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b="29990" l="0" r="0" t="0"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b="0" i="0" sz="1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-withfooter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" name="Google Shape;39;p13"/>
          <p:cNvPicPr preferRelativeResize="0"/>
          <p:nvPr/>
        </p:nvPicPr>
        <p:blipFill rotWithShape="1">
          <a:blip r:embed="rId2">
            <a:alphaModFix/>
          </a:blip>
          <a:srcRect b="29990" l="0" r="0" t="0"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3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b="0" i="0" sz="1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" name="Google Shape;41;p13" title="TC-Product-logos-360-14.png"/>
          <p:cNvPicPr preferRelativeResize="0"/>
          <p:nvPr/>
        </p:nvPicPr>
        <p:blipFill rotWithShape="1">
          <a:blip r:embed="rId3">
            <a:alphaModFix/>
          </a:blip>
          <a:srcRect b="0" l="29" r="29" t="0"/>
          <a:stretch/>
        </p:blipFill>
        <p:spPr>
          <a:xfrm>
            <a:off x="11294000" y="5484625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jor Break">
  <p:cSld name="CUSTOM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5b8778ec8c_0_6"/>
          <p:cNvSpPr/>
          <p:nvPr/>
        </p:nvSpPr>
        <p:spPr>
          <a:xfrm>
            <a:off x="-46900" y="-12350"/>
            <a:ext cx="12304800" cy="69426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5b8778ec8c_0_6"/>
          <p:cNvSpPr/>
          <p:nvPr/>
        </p:nvSpPr>
        <p:spPr>
          <a:xfrm rot="9318304">
            <a:off x="5111493" y="-5350141"/>
            <a:ext cx="7453565" cy="884678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g5b8778ec8c_0_6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g5b8778ec8c_0_6"/>
          <p:cNvSpPr txBox="1"/>
          <p:nvPr>
            <p:ph type="title"/>
          </p:nvPr>
        </p:nvSpPr>
        <p:spPr>
          <a:xfrm>
            <a:off x="838200" y="23851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5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" name="Google Shape;47;g5b8778ec8c_0_6" title="TC-Product-logos-360-14.png"/>
          <p:cNvPicPr preferRelativeResize="0"/>
          <p:nvPr/>
        </p:nvPicPr>
        <p:blipFill rotWithShape="1">
          <a:blip r:embed="rId2">
            <a:alphaModFix/>
          </a:blip>
          <a:srcRect b="0" l="29" r="29" t="0"/>
          <a:stretch/>
        </p:blipFill>
        <p:spPr>
          <a:xfrm>
            <a:off x="10799250" y="5503625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l content slide 1">
  <p:cSld name="OBJECT 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3aad11b186_0_101"/>
          <p:cNvSpPr txBox="1"/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50" name="Google Shape;50;g13aad11b186_0_101"/>
          <p:cNvSpPr txBox="1"/>
          <p:nvPr>
            <p:ph idx="1" type="body"/>
          </p:nvPr>
        </p:nvSpPr>
        <p:spPr>
          <a:xfrm>
            <a:off x="527750" y="19191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Open Sans"/>
              <a:buChar char="○"/>
              <a:defRPr sz="19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●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○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Char char="■"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1" name="Google Shape;51;g13aad11b186_0_101"/>
          <p:cNvSpPr txBox="1"/>
          <p:nvPr>
            <p:ph idx="2" type="title"/>
          </p:nvPr>
        </p:nvSpPr>
        <p:spPr>
          <a:xfrm>
            <a:off x="381000" y="1276275"/>
            <a:ext cx="5094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Open Sans"/>
              <a:buNone/>
              <a:defRPr b="1" sz="2400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2" name="Google Shape;52;g13aad11b186_0_101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" name="Google Shape;53;g13aad11b186_0_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13aad11b186_0_101"/>
          <p:cNvSpPr txBox="1"/>
          <p:nvPr/>
        </p:nvSpPr>
        <p:spPr>
          <a:xfrm>
            <a:off x="95868" y="6451279"/>
            <a:ext cx="703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</a:t>
            </a:r>
            <a:r>
              <a:rPr b="0" i="0" lang="en-US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| info@talentclick.com | 1.877.723.3778</a:t>
            </a:r>
            <a:endParaRPr b="0" i="0" sz="15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" name="Google Shape;55;g13aad11b186_0_101" title="TC-Product-logos-360-14.png"/>
          <p:cNvPicPr preferRelativeResize="0"/>
          <p:nvPr/>
        </p:nvPicPr>
        <p:blipFill rotWithShape="1">
          <a:blip r:embed="rId3">
            <a:alphaModFix/>
          </a:blip>
          <a:srcRect b="0" l="29" r="29" t="0"/>
          <a:stretch/>
        </p:blipFill>
        <p:spPr>
          <a:xfrm>
            <a:off x="11272000" y="5451050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>
            <a:off x="402265" y="396321"/>
            <a:ext cx="11387400" cy="6113700"/>
          </a:xfrm>
          <a:prstGeom prst="rect">
            <a:avLst/>
          </a:prstGeom>
          <a:noFill/>
          <a:ln cap="flat" cmpd="sng" w="38100">
            <a:solidFill>
              <a:srgbClr val="007E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7"/>
          <p:cNvSpPr txBox="1"/>
          <p:nvPr>
            <p:ph type="ctrTitle"/>
          </p:nvPr>
        </p:nvSpPr>
        <p:spPr>
          <a:xfrm>
            <a:off x="1524000" y="19605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6000"/>
              <a:buFont typeface="Verdana"/>
              <a:buNone/>
              <a:defRPr sz="60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"/>
          <p:cNvSpPr txBox="1"/>
          <p:nvPr>
            <p:ph idx="1" type="subTitle"/>
          </p:nvPr>
        </p:nvSpPr>
        <p:spPr>
          <a:xfrm>
            <a:off x="1524000" y="4440242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b="1"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60" name="Google Shape;60;p7" title="TC-Logo-workforce-tech.png"/>
          <p:cNvPicPr preferRelativeResize="0"/>
          <p:nvPr/>
        </p:nvPicPr>
        <p:blipFill rotWithShape="1">
          <a:blip r:embed="rId2">
            <a:alphaModFix/>
          </a:blip>
          <a:srcRect b="3917" l="0" r="0" t="3917"/>
          <a:stretch/>
        </p:blipFill>
        <p:spPr>
          <a:xfrm>
            <a:off x="732566" y="695641"/>
            <a:ext cx="3424764" cy="78959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/>
          <p:nvPr>
            <p:ph idx="2" type="subTitle"/>
          </p:nvPr>
        </p:nvSpPr>
        <p:spPr>
          <a:xfrm>
            <a:off x="2057400" y="4821241"/>
            <a:ext cx="80697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62" name="Google Shape;62;p7" title="TC-Product-logos-360-14.png"/>
          <p:cNvPicPr preferRelativeResize="0"/>
          <p:nvPr/>
        </p:nvPicPr>
        <p:blipFill rotWithShape="1">
          <a:blip r:embed="rId3">
            <a:alphaModFix/>
          </a:blip>
          <a:srcRect b="0" l="29" r="29" t="0"/>
          <a:stretch/>
        </p:blipFill>
        <p:spPr>
          <a:xfrm>
            <a:off x="4348000" y="668275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lit info slide">
  <p:cSld name="CUSTOM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d68be4490_0_0"/>
          <p:cNvSpPr/>
          <p:nvPr/>
        </p:nvSpPr>
        <p:spPr>
          <a:xfrm>
            <a:off x="5715000" y="1629300"/>
            <a:ext cx="69900" cy="3599400"/>
          </a:xfrm>
          <a:prstGeom prst="rect">
            <a:avLst/>
          </a:prstGeom>
          <a:solidFill>
            <a:srgbClr val="A920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g7d68be4490_0_0"/>
          <p:cNvSpPr txBox="1"/>
          <p:nvPr>
            <p:ph type="title"/>
          </p:nvPr>
        </p:nvSpPr>
        <p:spPr>
          <a:xfrm>
            <a:off x="116875" y="110475"/>
            <a:ext cx="120060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400"/>
              <a:buFont typeface="Verdana"/>
              <a:buNone/>
              <a:defRPr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6" name="Google Shape;66;g7d68be4490_0_0"/>
          <p:cNvSpPr txBox="1"/>
          <p:nvPr>
            <p:ph idx="1" type="body"/>
          </p:nvPr>
        </p:nvSpPr>
        <p:spPr>
          <a:xfrm>
            <a:off x="2279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7" name="Google Shape;67;g7d68be4490_0_0"/>
          <p:cNvSpPr txBox="1"/>
          <p:nvPr>
            <p:ph idx="2" type="title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8" name="Google Shape;68;g7d68be4490_0_0"/>
          <p:cNvSpPr txBox="1"/>
          <p:nvPr>
            <p:ph idx="3" type="body"/>
          </p:nvPr>
        </p:nvSpPr>
        <p:spPr>
          <a:xfrm>
            <a:off x="6007600" y="2271475"/>
            <a:ext cx="5264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Open Sans"/>
              <a:buNone/>
              <a:defRPr sz="1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600"/>
              <a:buFont typeface="Open Sans"/>
              <a:buNone/>
              <a:defRPr sz="16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9" name="Google Shape;69;g7d68be4490_0_0"/>
          <p:cNvSpPr txBox="1"/>
          <p:nvPr>
            <p:ph idx="4" type="title"/>
          </p:nvPr>
        </p:nvSpPr>
        <p:spPr>
          <a:xfrm>
            <a:off x="6007600" y="1599675"/>
            <a:ext cx="6242700" cy="6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E54"/>
              </a:buClr>
              <a:buSzPts val="2400"/>
              <a:buFont typeface="Verdana"/>
              <a:buNone/>
              <a:defRPr b="1" sz="2400">
                <a:solidFill>
                  <a:srgbClr val="007E54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0" name="Google Shape;70;g7d68be4490_0_0"/>
          <p:cNvSpPr/>
          <p:nvPr/>
        </p:nvSpPr>
        <p:spPr>
          <a:xfrm>
            <a:off x="0" y="6386752"/>
            <a:ext cx="12192000" cy="4713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" name="Google Shape;71;g7d68be4490_0_0"/>
          <p:cNvPicPr preferRelativeResize="0"/>
          <p:nvPr/>
        </p:nvPicPr>
        <p:blipFill rotWithShape="1">
          <a:blip r:embed="rId2">
            <a:alphaModFix/>
          </a:blip>
          <a:srcRect b="29990" l="0" r="0" t="0"/>
          <a:stretch/>
        </p:blipFill>
        <p:spPr>
          <a:xfrm>
            <a:off x="10116566" y="6475612"/>
            <a:ext cx="1996759" cy="2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7d68be4490_0_0"/>
          <p:cNvSpPr txBox="1"/>
          <p:nvPr/>
        </p:nvSpPr>
        <p:spPr>
          <a:xfrm>
            <a:off x="95868" y="6451279"/>
            <a:ext cx="703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www.talentclick.com | info@talentclick.com | 1.877.723.3778</a:t>
            </a:r>
            <a:endParaRPr b="0" i="0" sz="1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" name="Google Shape;73;g7d68be4490_0_0" title="TC-Product-logos-360-14.png"/>
          <p:cNvPicPr preferRelativeResize="0"/>
          <p:nvPr/>
        </p:nvPicPr>
        <p:blipFill rotWithShape="1">
          <a:blip r:embed="rId3">
            <a:alphaModFix/>
          </a:blip>
          <a:srcRect b="0" l="29" r="29" t="0"/>
          <a:stretch/>
        </p:blipFill>
        <p:spPr>
          <a:xfrm>
            <a:off x="11272000" y="5451050"/>
            <a:ext cx="819326" cy="81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6.png"/><Relationship Id="rId7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11.png"/><Relationship Id="rId7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b8778ec8c_0_20"/>
          <p:cNvSpPr txBox="1"/>
          <p:nvPr>
            <p:ph type="title"/>
          </p:nvPr>
        </p:nvSpPr>
        <p:spPr>
          <a:xfrm>
            <a:off x="4185400" y="1526025"/>
            <a:ext cx="7851600" cy="132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">
              <a:srgbClr val="000000">
                <a:alpha val="843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4900">
                <a:solidFill>
                  <a:schemeClr val="lt1"/>
                </a:solidFill>
              </a:rPr>
              <a:t> 360</a:t>
            </a:r>
            <a:r>
              <a:rPr b="1" lang="en-US" sz="4900">
                <a:solidFill>
                  <a:schemeClr val="lt1"/>
                </a:solidFill>
              </a:rPr>
              <a:t>° </a:t>
            </a:r>
            <a:r>
              <a:rPr b="1" lang="en-US" sz="4900">
                <a:solidFill>
                  <a:schemeClr val="lt1"/>
                </a:solidFill>
              </a:rPr>
              <a:t>Leadership Reviews</a:t>
            </a:r>
            <a:endParaRPr b="1" sz="4900"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b="1"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g5b8778ec8c_0_20"/>
          <p:cNvSpPr txBox="1"/>
          <p:nvPr>
            <p:ph idx="2" type="title"/>
          </p:nvPr>
        </p:nvSpPr>
        <p:spPr>
          <a:xfrm>
            <a:off x="4158006" y="5318793"/>
            <a:ext cx="78516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600"/>
              <a:t>your name &amp; contact</a:t>
            </a:r>
            <a:endParaRPr sz="2600"/>
          </a:p>
        </p:txBody>
      </p:sp>
      <p:sp>
        <p:nvSpPr>
          <p:cNvPr id="80" name="Google Shape;80;g5b8778ec8c_0_20"/>
          <p:cNvSpPr/>
          <p:nvPr/>
        </p:nvSpPr>
        <p:spPr>
          <a:xfrm>
            <a:off x="9123469" y="5874400"/>
            <a:ext cx="2859900" cy="7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56D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YOUR LOGO HERE</a:t>
            </a:r>
            <a:endParaRPr b="1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15abd8ecdc8_0_2"/>
          <p:cNvPicPr preferRelativeResize="0"/>
          <p:nvPr/>
        </p:nvPicPr>
        <p:blipFill rotWithShape="1">
          <a:blip r:embed="rId3">
            <a:alphaModFix/>
          </a:blip>
          <a:srcRect b="0" l="6167" r="4577" t="23230"/>
          <a:stretch/>
        </p:blipFill>
        <p:spPr>
          <a:xfrm>
            <a:off x="-9925" y="0"/>
            <a:ext cx="12192000" cy="6857999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rgbClr val="000000"/>
            </a:outerShdw>
          </a:effectLst>
        </p:spPr>
      </p:pic>
      <p:sp>
        <p:nvSpPr>
          <p:cNvPr id="169" name="Google Shape;169;g15abd8ecdc8_0_2"/>
          <p:cNvSpPr/>
          <p:nvPr/>
        </p:nvSpPr>
        <p:spPr>
          <a:xfrm>
            <a:off x="-172450" y="0"/>
            <a:ext cx="12557700" cy="6981000"/>
          </a:xfrm>
          <a:prstGeom prst="rect">
            <a:avLst/>
          </a:prstGeom>
          <a:solidFill>
            <a:srgbClr val="343434">
              <a:alpha val="6705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15abd8ecdc8_0_2"/>
          <p:cNvSpPr txBox="1"/>
          <p:nvPr/>
        </p:nvSpPr>
        <p:spPr>
          <a:xfrm>
            <a:off x="-9931" y="4479923"/>
            <a:ext cx="12201900" cy="17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2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g15abd8ecdc8_0_2"/>
          <p:cNvSpPr txBox="1"/>
          <p:nvPr/>
        </p:nvSpPr>
        <p:spPr>
          <a:xfrm>
            <a:off x="4974" y="2268762"/>
            <a:ext cx="12216300" cy="91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0680000" dist="38100">
              <a:srgbClr val="000000">
                <a:alpha val="60784"/>
              </a:srgbClr>
            </a:outerShdw>
          </a:effectLst>
        </p:spPr>
        <p:txBody>
          <a:bodyPr anchorCtr="0" anchor="b" bIns="69975" lIns="524875" spcFirstLastPara="1" rIns="524875" wrap="square" tIns="69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4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  <a:endParaRPr b="0" i="0" sz="7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15abd8ecdc8_0_2"/>
          <p:cNvSpPr txBox="1"/>
          <p:nvPr/>
        </p:nvSpPr>
        <p:spPr>
          <a:xfrm>
            <a:off x="-82425" y="5320625"/>
            <a:ext cx="12264600" cy="1595400"/>
          </a:xfrm>
          <a:prstGeom prst="rect">
            <a:avLst/>
          </a:prstGeom>
          <a:solidFill>
            <a:srgbClr val="007E54"/>
          </a:solidFill>
          <a:ln>
            <a:noFill/>
          </a:ln>
        </p:spPr>
        <p:txBody>
          <a:bodyPr anchorCtr="0" anchor="ctr" bIns="69975" lIns="524875" spcFirstLastPara="1" rIns="524875" wrap="square" tIns="699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g15abd8ecdc8_0_2"/>
          <p:cNvSpPr txBox="1"/>
          <p:nvPr/>
        </p:nvSpPr>
        <p:spPr>
          <a:xfrm>
            <a:off x="244125" y="5469250"/>
            <a:ext cx="6733800" cy="1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TalentClick</a:t>
            </a:r>
            <a:endParaRPr b="1" i="0" sz="2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info@talentclick.com</a:t>
            </a:r>
            <a:endParaRPr b="0" i="0" sz="2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1.877.723.3778</a:t>
            </a:r>
            <a:endParaRPr b="0" i="0" sz="2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g15abd8ecdc8_0_2"/>
          <p:cNvSpPr txBox="1"/>
          <p:nvPr/>
        </p:nvSpPr>
        <p:spPr>
          <a:xfrm>
            <a:off x="7908575" y="5402600"/>
            <a:ext cx="3592800" cy="15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NAME HERE</a:t>
            </a:r>
            <a:endParaRPr b="1" i="0" sz="25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Your contact details here</a:t>
            </a:r>
            <a:endParaRPr b="0" i="0" sz="2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a0326c675_0_58"/>
          <p:cNvSpPr txBox="1"/>
          <p:nvPr>
            <p:ph type="title"/>
          </p:nvPr>
        </p:nvSpPr>
        <p:spPr>
          <a:xfrm>
            <a:off x="381000" y="0"/>
            <a:ext cx="10515600" cy="9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360</a:t>
            </a:r>
            <a:r>
              <a:rPr b="1" lang="en-US">
                <a:highlight>
                  <a:srgbClr val="FFFFFF"/>
                </a:highlight>
              </a:rPr>
              <a:t>°</a:t>
            </a:r>
            <a:r>
              <a:rPr b="1" lang="en-US"/>
              <a:t> Leadership Review </a:t>
            </a:r>
            <a:r>
              <a:rPr b="1" lang="en-US"/>
              <a:t>Report</a:t>
            </a:r>
            <a:endParaRPr/>
          </a:p>
        </p:txBody>
      </p:sp>
      <p:pic>
        <p:nvPicPr>
          <p:cNvPr id="86" name="Google Shape;86;g13a0326c675_0_58" title="SAMPLE-360-Results-Report-Participant-2_Page_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625" y="974100"/>
            <a:ext cx="3067304" cy="3968328"/>
          </a:xfrm>
          <a:prstGeom prst="rect">
            <a:avLst/>
          </a:prstGeom>
          <a:noFill/>
          <a:ln cap="flat" cmpd="sng" w="320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" name="Google Shape;87;g13a0326c675_0_58" title="SAMPLE-360-Results-Report-Participant-2_Page_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221" y="2248200"/>
            <a:ext cx="3067304" cy="3968328"/>
          </a:xfrm>
          <a:prstGeom prst="rect">
            <a:avLst/>
          </a:prstGeom>
          <a:noFill/>
          <a:ln cap="flat" cmpd="sng" w="320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g13a0326c675_0_58" title="SAMPLE-360-Results-Report-Participant-2_Page_0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2342" y="974116"/>
            <a:ext cx="3067304" cy="3968292"/>
          </a:xfrm>
          <a:prstGeom prst="rect">
            <a:avLst/>
          </a:prstGeom>
          <a:noFill/>
          <a:ln cap="flat" cmpd="sng" w="320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g13a0326c675_0_58" title="SAMPLE-360-Results-Report-Participant-2_Page_0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7891" y="2248200"/>
            <a:ext cx="3067304" cy="3968333"/>
          </a:xfrm>
          <a:prstGeom prst="rect">
            <a:avLst/>
          </a:prstGeom>
          <a:noFill/>
          <a:ln cap="flat" cmpd="sng" w="320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g13a0326c675_0_58" title="SAMPLE-360-Results-Report-Participant-2_Page_09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96725" y="974098"/>
            <a:ext cx="3067304" cy="3968328"/>
          </a:xfrm>
          <a:prstGeom prst="rect">
            <a:avLst/>
          </a:prstGeom>
          <a:noFill/>
          <a:ln cap="flat" cmpd="sng" w="320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a0326b34f_0_6"/>
          <p:cNvSpPr txBox="1"/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/>
              <a:t>Get started!</a:t>
            </a:r>
            <a:endParaRPr b="1"/>
          </a:p>
        </p:txBody>
      </p:sp>
      <p:sp>
        <p:nvSpPr>
          <p:cNvPr id="96" name="Google Shape;96;g13a0326b34f_0_6"/>
          <p:cNvSpPr txBox="1"/>
          <p:nvPr>
            <p:ph idx="2" type="title"/>
          </p:nvPr>
        </p:nvSpPr>
        <p:spPr>
          <a:xfrm>
            <a:off x="183228" y="1087528"/>
            <a:ext cx="7126500" cy="572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Upload</a:t>
            </a:r>
            <a:r>
              <a:rPr lang="en-US" sz="2300"/>
              <a:t> list of leader-participants and raters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We send a survey link to raters and the leader-participant</a:t>
            </a:r>
            <a:endParaRPr sz="23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b="0" lang="en-US" sz="2100">
                <a:solidFill>
                  <a:schemeClr val="dk1"/>
                </a:solidFill>
              </a:rPr>
              <a:t>Advise if you require any updates to TalentClick’s standard messaging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Survey Completed in 12-15 minutes</a:t>
            </a:r>
            <a:endParaRPr sz="23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b="0" lang="en-US" sz="2100">
                <a:solidFill>
                  <a:schemeClr val="dk1"/>
                </a:solidFill>
              </a:rPr>
              <a:t>Let us know when you want the survey invite to send and let us do the rest! </a:t>
            </a:r>
            <a:endParaRPr sz="2300"/>
          </a:p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AutoNum type="arabicPeriod"/>
            </a:pPr>
            <a:r>
              <a:rPr lang="en-US" sz="2300"/>
              <a:t>We send your organization all leader-participant reports </a:t>
            </a:r>
            <a:endParaRPr sz="2300"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-"/>
            </a:pPr>
            <a:r>
              <a:rPr b="0" lang="en-US" sz="2100">
                <a:solidFill>
                  <a:schemeClr val="dk1"/>
                </a:solidFill>
              </a:rPr>
              <a:t>Within 3-4 weeks, will be automated in 2026</a:t>
            </a:r>
            <a:endParaRPr b="0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sz="2100">
              <a:solidFill>
                <a:schemeClr val="dk1"/>
              </a:solidFill>
            </a:endParaRPr>
          </a:p>
        </p:txBody>
      </p:sp>
      <p:pic>
        <p:nvPicPr>
          <p:cNvPr id="97" name="Google Shape;97;g13a0326b34f_0_6" title="360 Review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7425" y="252600"/>
            <a:ext cx="4471275" cy="44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a0326b34f_0_141"/>
          <p:cNvSpPr txBox="1"/>
          <p:nvPr>
            <p:ph idx="4294967295" type="title"/>
          </p:nvPr>
        </p:nvSpPr>
        <p:spPr>
          <a:xfrm>
            <a:off x="269275" y="34275"/>
            <a:ext cx="65499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How </a:t>
            </a:r>
            <a:r>
              <a:rPr lang="en-US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Does it Work?</a:t>
            </a:r>
            <a:endParaRPr b="1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3" name="Google Shape;103;g13a0326b34f_0_141" title="Solutions Page - how it works 3.png"/>
          <p:cNvPicPr preferRelativeResize="0"/>
          <p:nvPr/>
        </p:nvPicPr>
        <p:blipFill rotWithShape="1">
          <a:blip r:embed="rId3">
            <a:alphaModFix/>
          </a:blip>
          <a:srcRect b="5468" l="0" r="0" t="5468"/>
          <a:stretch/>
        </p:blipFill>
        <p:spPr>
          <a:xfrm>
            <a:off x="8301350" y="1529525"/>
            <a:ext cx="2774254" cy="1909050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g13a0326b34f_0_141"/>
          <p:cNvPicPr preferRelativeResize="0"/>
          <p:nvPr/>
        </p:nvPicPr>
        <p:blipFill rotWithShape="1">
          <a:blip r:embed="rId4">
            <a:alphaModFix/>
          </a:blip>
          <a:srcRect b="7072" l="11504" r="14749" t="4280"/>
          <a:stretch/>
        </p:blipFill>
        <p:spPr>
          <a:xfrm>
            <a:off x="1166550" y="1539000"/>
            <a:ext cx="2774399" cy="1909049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g13a0326b34f_0_141"/>
          <p:cNvSpPr txBox="1"/>
          <p:nvPr/>
        </p:nvSpPr>
        <p:spPr>
          <a:xfrm>
            <a:off x="1161450" y="3598875"/>
            <a:ext cx="2910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Invite Participants</a:t>
            </a:r>
            <a:endParaRPr b="1" i="0" sz="1800" u="none" cap="none" strike="noStrik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Typically 4-10 raters per leader-participant</a:t>
            </a:r>
            <a:endParaRPr sz="1600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●"/>
            </a:pP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Raters include:</a:t>
            </a:r>
            <a:endParaRPr sz="1600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-"/>
            </a:pP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Leader-participant’s supervisor</a:t>
            </a:r>
            <a:endParaRPr sz="1600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-"/>
            </a:pP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Their direct reports</a:t>
            </a:r>
            <a:endParaRPr sz="1600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-"/>
            </a:pP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Their peers</a:t>
            </a:r>
            <a:endParaRPr sz="1600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g13a0326b34f_0_141"/>
          <p:cNvSpPr txBox="1"/>
          <p:nvPr/>
        </p:nvSpPr>
        <p:spPr>
          <a:xfrm>
            <a:off x="4691025" y="3600450"/>
            <a:ext cx="2804100" cy="22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Participants Complete Survey</a:t>
            </a:r>
            <a:endParaRPr b="1" i="0" sz="1800" u="none" cap="none" strike="noStrik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Online (computer, tablet or phone)</a:t>
            </a:r>
            <a:endParaRPr b="0" i="0" sz="1600" u="none" cap="none" strike="noStrik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12-15 minutes</a:t>
            </a:r>
            <a:endParaRPr b="0" i="0" sz="1600" u="none" cap="none" strike="noStrik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Available in </a:t>
            </a: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 languages</a:t>
            </a:r>
            <a:endParaRPr b="0" i="0" sz="1600" u="none" cap="none" strike="noStrik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434"/>
              </a:buClr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Confidential </a:t>
            </a:r>
            <a:endParaRPr b="0" i="0" sz="1600" u="none" cap="none" strike="noStrik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" name="Google Shape;107;g13a0326b34f_0_141"/>
          <p:cNvSpPr txBox="1"/>
          <p:nvPr/>
        </p:nvSpPr>
        <p:spPr>
          <a:xfrm>
            <a:off x="8330850" y="3614025"/>
            <a:ext cx="2774400" cy="19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Get Results!</a:t>
            </a:r>
            <a:endParaRPr b="1" i="0" sz="1800" u="none" cap="none" strike="noStrike">
              <a:solidFill>
                <a:srgbClr val="007E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Results within </a:t>
            </a: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3-4 weeks</a:t>
            </a:r>
            <a:endParaRPr b="0" i="0" sz="1600" u="none" cap="none" strike="noStrik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●"/>
            </a:pP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Comprehensive </a:t>
            </a: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summary &amp; detailed results</a:t>
            </a:r>
            <a:r>
              <a:rPr b="0" i="0" lang="en-US" sz="1600" u="none" cap="none" strike="noStrike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343434"/>
                </a:solidFill>
                <a:latin typeface="Open Sans"/>
                <a:ea typeface="Open Sans"/>
                <a:cs typeface="Open Sans"/>
                <a:sym typeface="Open Sans"/>
              </a:rPr>
              <a:t>report for each leader-participant</a:t>
            </a:r>
            <a:endParaRPr b="0" i="0" sz="1600" u="none" cap="none" strike="noStrike">
              <a:solidFill>
                <a:srgbClr val="34343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8" name="Google Shape;108;g13a0326b34f_0_141"/>
          <p:cNvPicPr preferRelativeResize="0"/>
          <p:nvPr/>
        </p:nvPicPr>
        <p:blipFill rotWithShape="1">
          <a:blip r:embed="rId5">
            <a:alphaModFix/>
          </a:blip>
          <a:srcRect b="21196" l="-565" r="28936" t="4368"/>
          <a:stretch/>
        </p:blipFill>
        <p:spPr>
          <a:xfrm>
            <a:off x="4691175" y="1539000"/>
            <a:ext cx="2774253" cy="1909047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g13a0326b34f_0_141"/>
          <p:cNvSpPr txBox="1"/>
          <p:nvPr/>
        </p:nvSpPr>
        <p:spPr>
          <a:xfrm>
            <a:off x="675675" y="13224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b="0" i="0" sz="1600" u="none" cap="none" strike="noStrik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13a0326b34f_0_141"/>
          <p:cNvSpPr txBox="1"/>
          <p:nvPr/>
        </p:nvSpPr>
        <p:spPr>
          <a:xfrm>
            <a:off x="4199925" y="133170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b="0" i="0" sz="1600" u="none" cap="none" strike="noStrik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3a0326b34f_0_141"/>
          <p:cNvSpPr txBox="1"/>
          <p:nvPr/>
        </p:nvSpPr>
        <p:spPr>
          <a:xfrm>
            <a:off x="7838475" y="1426950"/>
            <a:ext cx="485700" cy="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b="0" i="0" sz="1600" u="none" cap="none" strike="noStrike">
              <a:solidFill>
                <a:srgbClr val="34343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156432fb173_0_80" title="SQ-L news image (1).png"/>
          <p:cNvPicPr preferRelativeResize="0"/>
          <p:nvPr/>
        </p:nvPicPr>
        <p:blipFill rotWithShape="1">
          <a:blip r:embed="rId3">
            <a:alphaModFix/>
          </a:blip>
          <a:srcRect b="0" l="4372" r="8693" t="0"/>
          <a:stretch/>
        </p:blipFill>
        <p:spPr>
          <a:xfrm>
            <a:off x="8160900" y="0"/>
            <a:ext cx="4031100" cy="637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56432fb173_0_80"/>
          <p:cNvSpPr/>
          <p:nvPr/>
        </p:nvSpPr>
        <p:spPr>
          <a:xfrm>
            <a:off x="0" y="-80500"/>
            <a:ext cx="6629700" cy="64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156432fb173_0_80"/>
          <p:cNvSpPr txBox="1"/>
          <p:nvPr>
            <p:ph type="title"/>
          </p:nvPr>
        </p:nvSpPr>
        <p:spPr>
          <a:xfrm>
            <a:off x="381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What</a:t>
            </a:r>
            <a:r>
              <a:rPr lang="en-US"/>
              <a:t> you receive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:</a:t>
            </a:r>
            <a:endParaRPr/>
          </a:p>
        </p:txBody>
      </p:sp>
      <p:sp>
        <p:nvSpPr>
          <p:cNvPr id="119" name="Google Shape;119;g156432fb173_0_80"/>
          <p:cNvSpPr txBox="1"/>
          <p:nvPr>
            <p:ph idx="1" type="body"/>
          </p:nvPr>
        </p:nvSpPr>
        <p:spPr>
          <a:xfrm>
            <a:off x="527750" y="1195700"/>
            <a:ext cx="7337100" cy="50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2200">
                <a:solidFill>
                  <a:srgbClr val="007E54"/>
                </a:solidFill>
              </a:rPr>
              <a:t>Summary of Results</a:t>
            </a:r>
            <a:endParaRPr b="1"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b="1" lang="en-US" sz="2200"/>
              <a:t>Overview of Leadership Competencies</a:t>
            </a:r>
            <a:endParaRPr b="1"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b="1" lang="en-US" sz="2200"/>
              <a:t>Leadership Outcomes</a:t>
            </a:r>
            <a:endParaRPr b="1"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b="1" lang="en-US" sz="2200"/>
              <a:t>Areas of Strength and Development</a:t>
            </a:r>
            <a:endParaRPr b="1"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b="1" lang="en-US" sz="2200"/>
              <a:t>Areas of Misalignment </a:t>
            </a:r>
            <a:r>
              <a:rPr lang="en-US" sz="2200"/>
              <a:t>(Raters’ Avg. vs. Self-Rating)</a:t>
            </a:r>
            <a:endParaRPr b="1" sz="2200"/>
          </a:p>
          <a:p>
            <a:pPr indent="-368300" lvl="0" marL="4572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2200">
                <a:solidFill>
                  <a:srgbClr val="007E54"/>
                </a:solidFill>
              </a:rPr>
              <a:t>Detailed Results</a:t>
            </a:r>
            <a:r>
              <a:rPr b="1" lang="en-US" sz="2200"/>
              <a:t> </a:t>
            </a:r>
            <a:r>
              <a:rPr lang="en-US" sz="2200"/>
              <a:t>on Leadership Outcomes and Competencies</a:t>
            </a:r>
            <a:endParaRPr sz="2200"/>
          </a:p>
          <a:p>
            <a:pPr indent="-368300" lvl="0" marL="45720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2200"/>
              <a:buAutoNum type="arabicPeriod"/>
            </a:pPr>
            <a:r>
              <a:rPr b="1" lang="en-US" sz="2200">
                <a:solidFill>
                  <a:srgbClr val="007E54"/>
                </a:solidFill>
              </a:rPr>
              <a:t>Additional Comments</a:t>
            </a:r>
            <a:r>
              <a:rPr lang="en-US" sz="2200"/>
              <a:t> for areas of strength and </a:t>
            </a:r>
            <a:r>
              <a:rPr lang="en-US" sz="2200"/>
              <a:t>development</a:t>
            </a:r>
            <a:endParaRPr sz="2200"/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-US" sz="2200"/>
              <a:t>General Feedback with </a:t>
            </a:r>
            <a:r>
              <a:rPr b="1" lang="en-US" sz="2200">
                <a:solidFill>
                  <a:srgbClr val="007E54"/>
                </a:solidFill>
              </a:rPr>
              <a:t>Open-Ended Responses</a:t>
            </a:r>
            <a:endParaRPr b="1" sz="2200">
              <a:solidFill>
                <a:srgbClr val="007E54"/>
              </a:solidFill>
            </a:endParaRPr>
          </a:p>
        </p:txBody>
      </p:sp>
      <p:pic>
        <p:nvPicPr>
          <p:cNvPr id="120" name="Google Shape;120;g156432fb173_0_80"/>
          <p:cNvPicPr preferRelativeResize="0"/>
          <p:nvPr/>
        </p:nvPicPr>
        <p:blipFill rotWithShape="1">
          <a:blip r:embed="rId4">
            <a:alphaModFix amt="33000"/>
          </a:blip>
          <a:srcRect b="0" l="0" r="33362" t="0"/>
          <a:stretch/>
        </p:blipFill>
        <p:spPr>
          <a:xfrm>
            <a:off x="8160900" y="-3187"/>
            <a:ext cx="4031100" cy="638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679bcaf3f_1_12"/>
          <p:cNvSpPr txBox="1"/>
          <p:nvPr>
            <p:ph type="title"/>
          </p:nvPr>
        </p:nvSpPr>
        <p:spPr>
          <a:xfrm>
            <a:off x="381000" y="0"/>
            <a:ext cx="10515600" cy="11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Easy to Interpret </a:t>
            </a:r>
            <a:r>
              <a:rPr b="1" lang="en-US"/>
              <a:t>Reports</a:t>
            </a:r>
            <a:r>
              <a:rPr lang="en-US"/>
              <a:t> </a:t>
            </a:r>
            <a:endParaRPr/>
          </a:p>
        </p:txBody>
      </p:sp>
      <p:pic>
        <p:nvPicPr>
          <p:cNvPr id="126" name="Google Shape;126;g15679bcaf3f_1_12" title="SAMPLE-360-Results-Report-Participant-2_Page_03.png"/>
          <p:cNvPicPr preferRelativeResize="0"/>
          <p:nvPr/>
        </p:nvPicPr>
        <p:blipFill rotWithShape="1">
          <a:blip r:embed="rId3">
            <a:alphaModFix/>
          </a:blip>
          <a:srcRect b="72644" l="0" r="0" t="-538"/>
          <a:stretch/>
        </p:blipFill>
        <p:spPr>
          <a:xfrm>
            <a:off x="3759875" y="1333750"/>
            <a:ext cx="7856524" cy="2835251"/>
          </a:xfrm>
          <a:prstGeom prst="rect">
            <a:avLst/>
          </a:prstGeom>
          <a:noFill/>
          <a:ln cap="flat" cmpd="sng" w="285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" name="Google Shape;127;g15679bcaf3f_1_12"/>
          <p:cNvSpPr/>
          <p:nvPr/>
        </p:nvSpPr>
        <p:spPr>
          <a:xfrm>
            <a:off x="2541325" y="2518525"/>
            <a:ext cx="1337400" cy="1792800"/>
          </a:xfrm>
          <a:prstGeom prst="bentArrow">
            <a:avLst>
              <a:gd fmla="val 25000" name="adj1"/>
              <a:gd fmla="val 25094" name="adj2"/>
              <a:gd fmla="val 25000" name="adj3"/>
              <a:gd fmla="val 43750" name="adj4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15679bcaf3f_1_12"/>
          <p:cNvSpPr/>
          <p:nvPr/>
        </p:nvSpPr>
        <p:spPr>
          <a:xfrm>
            <a:off x="5552875" y="2272350"/>
            <a:ext cx="2901000" cy="1356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585e171377_0_85"/>
          <p:cNvSpPr txBox="1"/>
          <p:nvPr>
            <p:ph type="title"/>
          </p:nvPr>
        </p:nvSpPr>
        <p:spPr>
          <a:xfrm>
            <a:off x="395175" y="355475"/>
            <a:ext cx="5721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42857"/>
              <a:buNone/>
            </a:pPr>
            <a:r>
              <a:rPr lang="en-US" sz="4200"/>
              <a:t>Discover </a:t>
            </a:r>
            <a:r>
              <a:rPr b="1" lang="en-US" sz="4200"/>
              <a:t>Priorities</a:t>
            </a:r>
            <a:r>
              <a:rPr lang="en-US" sz="4200"/>
              <a:t> AND </a:t>
            </a:r>
            <a:r>
              <a:rPr b="1" lang="en-US" sz="4200"/>
              <a:t>Action Items</a:t>
            </a:r>
            <a:endParaRPr b="1" sz="4200"/>
          </a:p>
        </p:txBody>
      </p:sp>
      <p:sp>
        <p:nvSpPr>
          <p:cNvPr id="134" name="Google Shape;134;g1585e171377_0_85"/>
          <p:cNvSpPr/>
          <p:nvPr/>
        </p:nvSpPr>
        <p:spPr>
          <a:xfrm>
            <a:off x="7541975" y="1635100"/>
            <a:ext cx="4105800" cy="329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g1585e171377_0_85"/>
          <p:cNvPicPr preferRelativeResize="0"/>
          <p:nvPr/>
        </p:nvPicPr>
        <p:blipFill rotWithShape="1">
          <a:blip r:embed="rId3">
            <a:alphaModFix/>
          </a:blip>
          <a:srcRect b="0" l="4433" r="636" t="0"/>
          <a:stretch/>
        </p:blipFill>
        <p:spPr>
          <a:xfrm>
            <a:off x="8160900" y="0"/>
            <a:ext cx="4031100" cy="63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585e171377_0_85"/>
          <p:cNvPicPr preferRelativeResize="0"/>
          <p:nvPr/>
        </p:nvPicPr>
        <p:blipFill rotWithShape="1">
          <a:blip r:embed="rId4">
            <a:alphaModFix/>
          </a:blip>
          <a:srcRect b="0" l="2624" r="2632" t="0"/>
          <a:stretch/>
        </p:blipFill>
        <p:spPr>
          <a:xfrm>
            <a:off x="8160900" y="0"/>
            <a:ext cx="4031100" cy="6382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9-25 at 6.46.21 AM.png" id="137" name="Google Shape;137;g1585e171377_0_85"/>
          <p:cNvPicPr preferRelativeResize="0"/>
          <p:nvPr/>
        </p:nvPicPr>
        <p:blipFill rotWithShape="1">
          <a:blip r:embed="rId5">
            <a:alphaModFix/>
          </a:blip>
          <a:srcRect b="0" l="12873" r="51366" t="0"/>
          <a:stretch/>
        </p:blipFill>
        <p:spPr>
          <a:xfrm>
            <a:off x="8160900" y="0"/>
            <a:ext cx="4031099" cy="63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585e171377_0_85"/>
          <p:cNvPicPr preferRelativeResize="0"/>
          <p:nvPr/>
        </p:nvPicPr>
        <p:blipFill rotWithShape="1">
          <a:blip r:embed="rId6">
            <a:alphaModFix/>
          </a:blip>
          <a:srcRect b="0" l="0" r="33362" t="0"/>
          <a:stretch/>
        </p:blipFill>
        <p:spPr>
          <a:xfrm>
            <a:off x="8160900" y="0"/>
            <a:ext cx="4031100" cy="63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585e171377_0_85"/>
          <p:cNvSpPr txBox="1"/>
          <p:nvPr/>
        </p:nvSpPr>
        <p:spPr>
          <a:xfrm>
            <a:off x="168400" y="3761925"/>
            <a:ext cx="270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Highlights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g1585e171377_0_85"/>
          <p:cNvSpPr txBox="1"/>
          <p:nvPr/>
        </p:nvSpPr>
        <p:spPr>
          <a:xfrm>
            <a:off x="76200" y="4755725"/>
            <a:ext cx="2951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Action Tip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g1585e171377_0_85" title="SAMPLE-360-Results-Report-Participant-2_Page_04.png"/>
          <p:cNvPicPr preferRelativeResize="0"/>
          <p:nvPr/>
        </p:nvPicPr>
        <p:blipFill rotWithShape="1">
          <a:blip r:embed="rId7">
            <a:alphaModFix/>
          </a:blip>
          <a:srcRect b="24892" l="3263" r="52149" t="48836"/>
          <a:stretch/>
        </p:blipFill>
        <p:spPr>
          <a:xfrm>
            <a:off x="3043300" y="2188725"/>
            <a:ext cx="4759100" cy="3627602"/>
          </a:xfrm>
          <a:prstGeom prst="rect">
            <a:avLst/>
          </a:prstGeom>
          <a:noFill/>
          <a:ln cap="flat" cmpd="sng" w="28575">
            <a:solidFill>
              <a:srgbClr val="DDE1E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g1585e171377_0_85"/>
          <p:cNvSpPr/>
          <p:nvPr/>
        </p:nvSpPr>
        <p:spPr>
          <a:xfrm>
            <a:off x="954450" y="2926700"/>
            <a:ext cx="20232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56D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1585e171377_0_85"/>
          <p:cNvSpPr/>
          <p:nvPr/>
        </p:nvSpPr>
        <p:spPr>
          <a:xfrm>
            <a:off x="949400" y="4078025"/>
            <a:ext cx="20232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56D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1585e171377_0_85"/>
          <p:cNvSpPr/>
          <p:nvPr/>
        </p:nvSpPr>
        <p:spPr>
          <a:xfrm>
            <a:off x="954300" y="5118500"/>
            <a:ext cx="20232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56D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56D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1585e171377_0_85"/>
          <p:cNvSpPr txBox="1"/>
          <p:nvPr/>
        </p:nvSpPr>
        <p:spPr>
          <a:xfrm>
            <a:off x="92200" y="2618000"/>
            <a:ext cx="2951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Participant Ratings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85e171377_0_0"/>
          <p:cNvSpPr txBox="1"/>
          <p:nvPr/>
        </p:nvSpPr>
        <p:spPr>
          <a:xfrm>
            <a:off x="380875" y="372344"/>
            <a:ext cx="7463400" cy="13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Benefits</a:t>
            </a:r>
            <a:r>
              <a:rPr b="0" i="0" lang="en-US" sz="4400" u="none" cap="none" strike="noStrik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of</a:t>
            </a:r>
            <a:r>
              <a:rPr lang="en-US"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Implementing</a:t>
            </a:r>
            <a:endParaRPr b="0" i="0" sz="4400" u="none" cap="none" strike="noStrik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lang="en-US"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360</a:t>
            </a:r>
            <a:r>
              <a:rPr b="1" lang="en-US" sz="44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°</a:t>
            </a:r>
            <a:r>
              <a:rPr b="1" lang="en-US" sz="44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 Leadership Review</a:t>
            </a:r>
            <a:endParaRPr b="0" i="0" sz="4400" u="none" cap="none" strike="noStrik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1" name="Google Shape;151;g1585e171377_0_0"/>
          <p:cNvSpPr txBox="1"/>
          <p:nvPr/>
        </p:nvSpPr>
        <p:spPr>
          <a:xfrm>
            <a:off x="1012575" y="2252000"/>
            <a:ext cx="6831600" cy="38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b="1" i="0" lang="en-US" sz="24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Broader Perspective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 </a:t>
            </a: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Leadership Confidence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b="0" i="0" lang="en-US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Bias Reduction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b="0" i="0" lang="en-US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Leadership Improvement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b="1" i="0" lang="en-US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 Improvement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b="0" i="0" lang="en-US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2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Employee Engagement &amp; Retention</a:t>
            </a:r>
            <a:endParaRPr b="0" i="0" sz="2200" u="none" cap="none" strike="noStrik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007E54"/>
                </a:solidFill>
                <a:latin typeface="Open Sans"/>
                <a:ea typeface="Open Sans"/>
                <a:cs typeface="Open Sans"/>
                <a:sym typeface="Open Sans"/>
              </a:rPr>
              <a:t>✓</a:t>
            </a:r>
            <a:r>
              <a:rPr b="0" i="0" lang="en-US" sz="2200" u="none" cap="none" strike="noStrik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200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Succession Planning</a:t>
            </a:r>
            <a:endParaRPr b="0" i="0" sz="2200" u="none" cap="none" strike="noStrik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g1585e171377_0_0"/>
          <p:cNvSpPr/>
          <p:nvPr/>
        </p:nvSpPr>
        <p:spPr>
          <a:xfrm>
            <a:off x="549675" y="2175800"/>
            <a:ext cx="69900" cy="4047300"/>
          </a:xfrm>
          <a:prstGeom prst="rect">
            <a:avLst/>
          </a:prstGeom>
          <a:solidFill>
            <a:srgbClr val="A920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g1585e171377_0_0"/>
          <p:cNvPicPr preferRelativeResize="0"/>
          <p:nvPr/>
        </p:nvPicPr>
        <p:blipFill rotWithShape="1">
          <a:blip r:embed="rId3">
            <a:alphaModFix/>
          </a:blip>
          <a:srcRect b="0" l="0" r="633" t="0"/>
          <a:stretch/>
        </p:blipFill>
        <p:spPr>
          <a:xfrm>
            <a:off x="7972625" y="0"/>
            <a:ext cx="4219374" cy="636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585e171377_0_0"/>
          <p:cNvPicPr preferRelativeResize="0"/>
          <p:nvPr/>
        </p:nvPicPr>
        <p:blipFill rotWithShape="1">
          <a:blip r:embed="rId4">
            <a:alphaModFix/>
          </a:blip>
          <a:srcRect b="0" l="0" r="33362" t="0"/>
          <a:stretch/>
        </p:blipFill>
        <p:spPr>
          <a:xfrm>
            <a:off x="7972625" y="0"/>
            <a:ext cx="4219375" cy="636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0502cae17_0_15"/>
          <p:cNvSpPr txBox="1"/>
          <p:nvPr>
            <p:ph type="title"/>
          </p:nvPr>
        </p:nvSpPr>
        <p:spPr>
          <a:xfrm>
            <a:off x="116875" y="110475"/>
            <a:ext cx="5856900" cy="135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Pricing</a:t>
            </a:r>
            <a:endParaRPr b="1"/>
          </a:p>
        </p:txBody>
      </p:sp>
      <p:sp>
        <p:nvSpPr>
          <p:cNvPr id="160" name="Google Shape;160;g380502cae17_0_15"/>
          <p:cNvSpPr txBox="1"/>
          <p:nvPr>
            <p:ph idx="1" type="body"/>
          </p:nvPr>
        </p:nvSpPr>
        <p:spPr>
          <a:xfrm>
            <a:off x="227900" y="2453869"/>
            <a:ext cx="5264400" cy="150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Minimum </a:t>
            </a:r>
            <a:r>
              <a:rPr lang="en-US"/>
              <a:t>order</a:t>
            </a:r>
            <a:r>
              <a:rPr lang="en-US"/>
              <a:t> of </a:t>
            </a:r>
            <a:r>
              <a:rPr b="1" lang="en-US"/>
              <a:t>4</a:t>
            </a:r>
            <a:r>
              <a:rPr lang="en-US"/>
              <a:t>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Volume discounts may apply</a:t>
            </a:r>
            <a:endParaRPr/>
          </a:p>
        </p:txBody>
      </p:sp>
      <p:sp>
        <p:nvSpPr>
          <p:cNvPr id="161" name="Google Shape;161;g380502cae17_0_15"/>
          <p:cNvSpPr txBox="1"/>
          <p:nvPr>
            <p:ph idx="2" type="title"/>
          </p:nvPr>
        </p:nvSpPr>
        <p:spPr>
          <a:xfrm>
            <a:off x="227900" y="1599675"/>
            <a:ext cx="6242700" cy="679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Your Quote: </a:t>
            </a:r>
            <a:r>
              <a:rPr lang="en-US">
                <a:highlight>
                  <a:srgbClr val="FFFF00"/>
                </a:highlight>
              </a:rPr>
              <a:t>$XXX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62" name="Google Shape;162;g380502cae17_0_15" title="SQ-L news image (2).png"/>
          <p:cNvPicPr preferRelativeResize="0"/>
          <p:nvPr/>
        </p:nvPicPr>
        <p:blipFill rotWithShape="1">
          <a:blip r:embed="rId3">
            <a:alphaModFix/>
          </a:blip>
          <a:srcRect b="16670" l="0" r="0" t="7382"/>
          <a:stretch/>
        </p:blipFill>
        <p:spPr>
          <a:xfrm>
            <a:off x="6059525" y="0"/>
            <a:ext cx="6132475" cy="64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80502cae17_0_15"/>
          <p:cNvPicPr preferRelativeResize="0"/>
          <p:nvPr/>
        </p:nvPicPr>
        <p:blipFill rotWithShape="1">
          <a:blip r:embed="rId4">
            <a:alphaModFix/>
          </a:blip>
          <a:srcRect b="0" l="0" r="33364" t="0"/>
          <a:stretch/>
        </p:blipFill>
        <p:spPr>
          <a:xfrm>
            <a:off x="6059525" y="0"/>
            <a:ext cx="6132475" cy="64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2019-05-01T19:50:13Z</dcterms:created>
  <dc:creator>Dannie Boyd</dc:creator>
</cp:coreProperties>
</file>