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04">
          <p15:clr>
            <a:srgbClr val="9AA0A6"/>
          </p15:clr>
        </p15:guide>
        <p15:guide id="2" orient="horz" pos="2172">
          <p15:clr>
            <a:srgbClr val="9AA0A6"/>
          </p15:clr>
        </p15:guide>
        <p15:guide id="3" orient="horz" pos="963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B+xdODG4/UMlL8zANPUBGYZa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AF487A-2296-4C5C-96BC-5ADC7A8C6792}">
  <a:tblStyle styleId="{30AF487A-2296-4C5C-96BC-5ADC7A8C67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>
        <p:guide pos="504"/>
        <p:guide orient="horz" pos="2172"/>
        <p:guide orient="horz" pos="9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6ac8635d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156ac8635d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85e1713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585e1713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f145a2b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f145a2b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85e1713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585e1713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6ac86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56ac86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aad11b18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3aad11b18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6432fb17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56432fb17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a0326c67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3a0326c67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0326b3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3a0326b3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SG ADDED  - OPTION 2 (SAME CONTENT) - SKIPPED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NOTE:</a:t>
            </a:r>
            <a:r>
              <a:rPr lang="en-US"/>
              <a:t> My timelines said report within 10 business days after survey completion; however, the updated agreement says “within 21 business days.”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0326b34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3a0326b34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SG ADDED (TO REPLACE SKIPPED SLIDE BELOW)</a:t>
            </a:r>
            <a:endParaRPr sz="1200"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>
                <a:latin typeface="Open Sans"/>
                <a:ea typeface="Open Sans"/>
                <a:cs typeface="Open Sans"/>
                <a:sym typeface="Open Sans"/>
              </a:rPr>
              <a:t>NOTE - Could add 4th step, before results (Track completion &amp; send reminders)</a:t>
            </a:r>
            <a:endParaRPr sz="12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abbc5b9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abbc5b9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SG UPDATED - ADDED INSTRUCTIONS &amp; SAMPLE ITEM TO EXISTING SLIDE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6432fb17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56432fb17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679bcaf3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5679bcaf3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E Template">
  <p:cSld name="CUSTOM_3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6ed5c8ba23_0_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64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6ed5c8ba23_0_0"/>
          <p:cNvSpPr/>
          <p:nvPr/>
        </p:nvSpPr>
        <p:spPr>
          <a:xfrm>
            <a:off x="225" y="-66600"/>
            <a:ext cx="12276600" cy="6991200"/>
          </a:xfrm>
          <a:prstGeom prst="rect">
            <a:avLst/>
          </a:prstGeom>
          <a:solidFill>
            <a:srgbClr val="263430">
              <a:alpha val="4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6ed5c8ba23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06"/>
          <a:stretch/>
        </p:blipFill>
        <p:spPr>
          <a:xfrm>
            <a:off x="246325" y="251501"/>
            <a:ext cx="3150926" cy="7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g6ed5c8ba23_0_0"/>
          <p:cNvCxnSpPr/>
          <p:nvPr/>
        </p:nvCxnSpPr>
        <p:spPr>
          <a:xfrm rot="10800000" flipH="1">
            <a:off x="10054600" y="5078050"/>
            <a:ext cx="1982400" cy="9000"/>
          </a:xfrm>
          <a:prstGeom prst="straightConnector1">
            <a:avLst/>
          </a:prstGeom>
          <a:noFill/>
          <a:ln w="76200" cap="flat" cmpd="sng">
            <a:solidFill>
              <a:srgbClr val="6E43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g6ed5c8ba23_0_0"/>
          <p:cNvSpPr txBox="1">
            <a:spLocks noGrp="1"/>
          </p:cNvSpPr>
          <p:nvPr>
            <p:ph type="title"/>
          </p:nvPr>
        </p:nvSpPr>
        <p:spPr>
          <a:xfrm>
            <a:off x="4185400" y="1526025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6ed5c8ba23_0_0"/>
          <p:cNvSpPr txBox="1">
            <a:spLocks noGrp="1"/>
          </p:cNvSpPr>
          <p:nvPr>
            <p:ph type="title" idx="2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6ed5c8ba23_0_0"/>
          <p:cNvSpPr txBox="1">
            <a:spLocks noGrp="1"/>
          </p:cNvSpPr>
          <p:nvPr>
            <p:ph type="title" idx="3"/>
          </p:nvPr>
        </p:nvSpPr>
        <p:spPr>
          <a:xfrm>
            <a:off x="4340400" y="6002400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g6ed5c8ba23_0_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525" y="132325"/>
            <a:ext cx="819325" cy="8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4000" y="5451050"/>
            <a:ext cx="819325" cy="8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</a:t>
            </a: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WEBSITE HERE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8"/>
          <p:cNvSpPr/>
          <p:nvPr/>
        </p:nvSpPr>
        <p:spPr>
          <a:xfrm>
            <a:off x="7754400" y="6461500"/>
            <a:ext cx="1996800" cy="2937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LOGO HERE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</a:t>
            </a: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WEBSITE HERE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9"/>
          <p:cNvSpPr/>
          <p:nvPr/>
        </p:nvSpPr>
        <p:spPr>
          <a:xfrm>
            <a:off x="7754400" y="6461500"/>
            <a:ext cx="1996800" cy="2937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LOGO HERE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ithfooter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4000" y="5484625"/>
            <a:ext cx="819325" cy="8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</a:t>
            </a: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WEBSITE HERE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13"/>
          <p:cNvSpPr/>
          <p:nvPr/>
        </p:nvSpPr>
        <p:spPr>
          <a:xfrm>
            <a:off x="7754400" y="6461500"/>
            <a:ext cx="1996800" cy="2937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LOGO HERE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jor Break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5b8778ec8c_0_6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5b8778ec8c_0_6"/>
          <p:cNvSpPr/>
          <p:nvPr/>
        </p:nvSpPr>
        <p:spPr>
          <a:xfrm rot="9318304">
            <a:off x="5111493" y="-5350141"/>
            <a:ext cx="7453565" cy="884678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5b8778ec8c_0_6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5b8778ec8c_0_6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g5b8778ec8c_0_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9250" y="5503625"/>
            <a:ext cx="819325" cy="8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 1">
  <p:cSld name="OBJECT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aad11b186_0_101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3aad11b186_0_101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Open Sans"/>
              <a:buChar char="○"/>
              <a:defRPr sz="19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g13aad11b186_0_101"/>
          <p:cNvSpPr txBox="1">
            <a:spLocks noGrp="1"/>
          </p:cNvSpPr>
          <p:nvPr>
            <p:ph type="title" idx="2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sz="2400" b="1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g13aad11b186_0_101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g13aad11b186_0_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3aad11b186_0_10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000" y="5451050"/>
            <a:ext cx="819325" cy="8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3aad11b186_0_101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</a:t>
            </a: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WEBSITE HERE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g13aad11b186_0_101"/>
          <p:cNvSpPr/>
          <p:nvPr/>
        </p:nvSpPr>
        <p:spPr>
          <a:xfrm>
            <a:off x="7754400" y="6461500"/>
            <a:ext cx="1996800" cy="2937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LOGO HERE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w="38100" cap="flat" cmpd="sng">
            <a:solidFill>
              <a:srgbClr val="007E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 b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subTitle" idx="2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000" y="668275"/>
            <a:ext cx="819325" cy="8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info slide">
  <p:cSld name="CUSTOM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d68be4490_0_0"/>
          <p:cNvSpPr/>
          <p:nvPr/>
        </p:nvSpPr>
        <p:spPr>
          <a:xfrm>
            <a:off x="5715000" y="1629300"/>
            <a:ext cx="69900" cy="3599400"/>
          </a:xfrm>
          <a:prstGeom prst="rect">
            <a:avLst/>
          </a:prstGeom>
          <a:solidFill>
            <a:srgbClr val="6E43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7d68be4490_0_0"/>
          <p:cNvSpPr txBox="1">
            <a:spLocks noGrp="1"/>
          </p:cNvSpPr>
          <p:nvPr>
            <p:ph type="title"/>
          </p:nvPr>
        </p:nvSpPr>
        <p:spPr>
          <a:xfrm>
            <a:off x="116875" y="110475"/>
            <a:ext cx="120060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g7d68be4490_0_0"/>
          <p:cNvSpPr txBox="1">
            <a:spLocks noGrp="1"/>
          </p:cNvSpPr>
          <p:nvPr>
            <p:ph type="body" idx="1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g7d68be4490_0_0"/>
          <p:cNvSpPr txBox="1">
            <a:spLocks noGrp="1"/>
          </p:cNvSpPr>
          <p:nvPr>
            <p:ph type="title" idx="2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g7d68be4490_0_0"/>
          <p:cNvSpPr txBox="1">
            <a:spLocks noGrp="1"/>
          </p:cNvSpPr>
          <p:nvPr>
            <p:ph type="body" idx="3"/>
          </p:nvPr>
        </p:nvSpPr>
        <p:spPr>
          <a:xfrm>
            <a:off x="60076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g7d68be4490_0_0"/>
          <p:cNvSpPr txBox="1">
            <a:spLocks noGrp="1"/>
          </p:cNvSpPr>
          <p:nvPr>
            <p:ph type="title" idx="4"/>
          </p:nvPr>
        </p:nvSpPr>
        <p:spPr>
          <a:xfrm>
            <a:off x="60076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sz="2400" b="1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g7d68be4490_0_0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g7d68be4490_0_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7d68be4490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000" y="5451050"/>
            <a:ext cx="819325" cy="8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7d68be4490_0_0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</a:t>
            </a: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WEBSITE HERE</a:t>
            </a:r>
            <a:endParaRPr sz="1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g7d68be4490_0_0"/>
          <p:cNvSpPr/>
          <p:nvPr/>
        </p:nvSpPr>
        <p:spPr>
          <a:xfrm>
            <a:off x="7754400" y="6461500"/>
            <a:ext cx="1996800" cy="2937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LOGO HERE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6ac8635d0_0_79"/>
          <p:cNvSpPr txBox="1">
            <a:spLocks noGrp="1"/>
          </p:cNvSpPr>
          <p:nvPr>
            <p:ph type="title"/>
          </p:nvPr>
        </p:nvSpPr>
        <p:spPr>
          <a:xfrm>
            <a:off x="457325" y="3003850"/>
            <a:ext cx="11626800" cy="17064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847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900" b="1">
                <a:solidFill>
                  <a:schemeClr val="lt1"/>
                </a:solidFill>
              </a:rPr>
              <a:t> Employee Engagement Survey</a:t>
            </a:r>
            <a:endParaRPr sz="49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latin typeface="Open Sans"/>
                <a:ea typeface="Open Sans"/>
                <a:cs typeface="Open Sans"/>
                <a:sym typeface="Open Sans"/>
              </a:rPr>
              <a:t>Discover what your employees </a:t>
            </a:r>
            <a:r>
              <a:rPr lang="en-US" sz="3400" i="1">
                <a:latin typeface="Open Sans"/>
                <a:ea typeface="Open Sans"/>
                <a:cs typeface="Open Sans"/>
                <a:sym typeface="Open Sans"/>
              </a:rPr>
              <a:t>really</a:t>
            </a:r>
            <a:r>
              <a:rPr lang="en-US" sz="3400">
                <a:latin typeface="Open Sans"/>
                <a:ea typeface="Open Sans"/>
                <a:cs typeface="Open Sans"/>
                <a:sym typeface="Open Sans"/>
              </a:rPr>
              <a:t> think!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25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156ac8635d0_0_79"/>
          <p:cNvSpPr txBox="1">
            <a:spLocks noGrp="1"/>
          </p:cNvSpPr>
          <p:nvPr>
            <p:ph type="title" idx="2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YOUR CONTACT DETAILS HERE</a:t>
            </a:r>
            <a:endParaRPr sz="2600"/>
          </a:p>
        </p:txBody>
      </p:sp>
      <p:sp>
        <p:nvSpPr>
          <p:cNvPr id="85" name="Google Shape;85;g156ac8635d0_0_79"/>
          <p:cNvSpPr/>
          <p:nvPr/>
        </p:nvSpPr>
        <p:spPr>
          <a:xfrm>
            <a:off x="4727650" y="204275"/>
            <a:ext cx="58200" cy="744300"/>
          </a:xfrm>
          <a:prstGeom prst="rect">
            <a:avLst/>
          </a:prstGeom>
          <a:solidFill>
            <a:srgbClr val="F56D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56D20"/>
              </a:solidFill>
            </a:endParaRPr>
          </a:p>
        </p:txBody>
      </p:sp>
      <p:sp>
        <p:nvSpPr>
          <p:cNvPr id="86" name="Google Shape;86;g156ac8635d0_0_79"/>
          <p:cNvSpPr/>
          <p:nvPr/>
        </p:nvSpPr>
        <p:spPr>
          <a:xfrm>
            <a:off x="5194575" y="204275"/>
            <a:ext cx="2859900" cy="74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56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YOUR LOGO HERE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85e171377_0_85"/>
          <p:cNvSpPr txBox="1">
            <a:spLocks noGrp="1"/>
          </p:cNvSpPr>
          <p:nvPr>
            <p:ph type="title"/>
          </p:nvPr>
        </p:nvSpPr>
        <p:spPr>
          <a:xfrm>
            <a:off x="395175" y="203075"/>
            <a:ext cx="572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Discover </a:t>
            </a:r>
            <a:r>
              <a:rPr lang="en-US" sz="4200" b="1"/>
              <a:t>Priorities</a:t>
            </a:r>
            <a:r>
              <a:rPr lang="en-US" sz="4200"/>
              <a:t> AND </a:t>
            </a:r>
            <a:r>
              <a:rPr lang="en-US" sz="4200" b="1"/>
              <a:t>Action Items</a:t>
            </a:r>
            <a:endParaRPr sz="4200" b="1"/>
          </a:p>
        </p:txBody>
      </p:sp>
      <p:sp>
        <p:nvSpPr>
          <p:cNvPr id="165" name="Google Shape;165;g1585e171377_0_85"/>
          <p:cNvSpPr/>
          <p:nvPr/>
        </p:nvSpPr>
        <p:spPr>
          <a:xfrm>
            <a:off x="7541975" y="1635100"/>
            <a:ext cx="4105800" cy="32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1585e171377_0_8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0"/>
            <a:ext cx="4031100" cy="63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585e171377_0_8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0"/>
            <a:ext cx="4031100" cy="638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585e171377_0_85" descr="Screen Shot 2017-09-25 at 6.46.21 AM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0"/>
            <a:ext cx="4031099" cy="63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585e171377_0_8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0"/>
            <a:ext cx="4031100" cy="63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585e171377_0_85"/>
          <p:cNvSpPr txBox="1"/>
          <p:nvPr/>
        </p:nvSpPr>
        <p:spPr>
          <a:xfrm>
            <a:off x="168400" y="3761925"/>
            <a:ext cx="270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Group Differences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g1585e171377_0_85"/>
          <p:cNvSpPr txBox="1"/>
          <p:nvPr/>
        </p:nvSpPr>
        <p:spPr>
          <a:xfrm>
            <a:off x="76200" y="4755725"/>
            <a:ext cx="29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Recommendations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g1585e171377_0_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5027" y="2047402"/>
            <a:ext cx="5465875" cy="376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585e171377_0_85"/>
          <p:cNvSpPr/>
          <p:nvPr/>
        </p:nvSpPr>
        <p:spPr>
          <a:xfrm>
            <a:off x="954450" y="2926700"/>
            <a:ext cx="2023200" cy="43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6D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56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585e171377_0_85"/>
          <p:cNvSpPr/>
          <p:nvPr/>
        </p:nvSpPr>
        <p:spPr>
          <a:xfrm>
            <a:off x="949400" y="4078025"/>
            <a:ext cx="2023200" cy="43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6D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56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585e171377_0_85"/>
          <p:cNvSpPr/>
          <p:nvPr/>
        </p:nvSpPr>
        <p:spPr>
          <a:xfrm>
            <a:off x="954300" y="5118500"/>
            <a:ext cx="2023200" cy="43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6D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56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585e171377_0_85"/>
          <p:cNvSpPr txBox="1"/>
          <p:nvPr/>
        </p:nvSpPr>
        <p:spPr>
          <a:xfrm>
            <a:off x="92200" y="2618000"/>
            <a:ext cx="295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Participant Ratings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f145a2b4b_0_0"/>
          <p:cNvSpPr txBox="1">
            <a:spLocks noGrp="1"/>
          </p:cNvSpPr>
          <p:nvPr>
            <p:ph type="title"/>
          </p:nvPr>
        </p:nvSpPr>
        <p:spPr>
          <a:xfrm>
            <a:off x="508000" y="80433"/>
            <a:ext cx="14020800" cy="176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</a:t>
            </a:r>
            <a:r>
              <a:rPr lang="en-US" b="1"/>
              <a:t>Pricing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 b="1"/>
          </a:p>
        </p:txBody>
      </p:sp>
      <p:sp>
        <p:nvSpPr>
          <p:cNvPr id="182" name="Google Shape;182;gff145a2b4b_0_0"/>
          <p:cNvSpPr txBox="1">
            <a:spLocks noGrp="1"/>
          </p:cNvSpPr>
          <p:nvPr>
            <p:ph type="body" idx="1"/>
          </p:nvPr>
        </p:nvSpPr>
        <p:spPr>
          <a:xfrm>
            <a:off x="381000" y="4245884"/>
            <a:ext cx="10784400" cy="21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 b="1" dirty="0"/>
              <a:t>Notes:</a:t>
            </a:r>
            <a:endParaRPr sz="1600" b="1" dirty="0"/>
          </a:p>
          <a:p>
            <a:pPr marL="60960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Pricing is based on total # employees Client wants EE Survey link sent to.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Prices are in US Dollars (USD). Any applicable taxes are extra.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$1,000/yr Admin fee is for set up of annual survey, compiling invitation list, sending emails, tracking completions, sending reminders, producing 1 master report per year, conducting 1 half-hour debrief meeting, 30 days’ notice.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Contract renews automatically each year unless Customer provides min. 30 days notice.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Add $500 for admin and reporting on each specific group (business unit, division, location, department, team, role)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Customization of surveys and/or reports at consulting rate of $225/</a:t>
            </a:r>
            <a:r>
              <a:rPr lang="en-US" sz="1300" dirty="0" err="1"/>
              <a:t>hr</a:t>
            </a:r>
            <a:endParaRPr sz="1300" dirty="0"/>
          </a:p>
          <a:p>
            <a:pPr marL="6096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 sz="1300" dirty="0"/>
              <a:t>Intermittent surveys (semi annual, quarterly) are available. Contact us.</a:t>
            </a:r>
            <a:endParaRPr sz="1300" dirty="0"/>
          </a:p>
        </p:txBody>
      </p:sp>
      <p:graphicFrame>
        <p:nvGraphicFramePr>
          <p:cNvPr id="183" name="Google Shape;183;gff145a2b4b_0_0"/>
          <p:cNvGraphicFramePr/>
          <p:nvPr>
            <p:extLst>
              <p:ext uri="{D42A27DB-BD31-4B8C-83A1-F6EECF244321}">
                <p14:modId xmlns:p14="http://schemas.microsoft.com/office/powerpoint/2010/main" val="3739538928"/>
              </p:ext>
            </p:extLst>
          </p:nvPr>
        </p:nvGraphicFramePr>
        <p:xfrm>
          <a:off x="1357133" y="1123950"/>
          <a:ext cx="9477700" cy="3413520"/>
        </p:xfrm>
        <a:graphic>
          <a:graphicData uri="http://schemas.openxmlformats.org/drawingml/2006/table">
            <a:tbl>
              <a:tblPr>
                <a:noFill/>
                <a:tableStyleId>{30AF487A-2296-4C5C-96BC-5ADC7A8C6792}</a:tableStyleId>
              </a:tblPr>
              <a:tblGrid>
                <a:gridCol w="236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9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Workforce Size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(# Employees sent survey link)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for 1st Employee Survey each year</a:t>
                      </a:r>
                      <a:endParaRPr sz="16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 Admin &amp; Maintenance Fee</a:t>
                      </a:r>
                      <a:endParaRPr sz="16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rgbClr val="6E43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RETAIL CHARGE</a:t>
                      </a:r>
                      <a:endParaRPr sz="1600"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rgbClr val="007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$1,625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$1,000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$2,625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$3,084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$1,000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$4,084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$10,509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$1,000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$11,509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1,000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$14,437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$1,000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$15,437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5,000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$39,869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$1,000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$40,869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85e171377_0_0"/>
          <p:cNvSpPr txBox="1"/>
          <p:nvPr/>
        </p:nvSpPr>
        <p:spPr>
          <a:xfrm>
            <a:off x="380875" y="129550"/>
            <a:ext cx="96471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Results of Better</a:t>
            </a:r>
            <a:endParaRPr sz="4400" b="0" i="0" u="none" strike="noStrike" cap="non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Engagement</a:t>
            </a:r>
            <a:endParaRPr sz="4400" b="0" i="0" u="none" strike="noStrike" cap="non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g1585e171377_0_0"/>
          <p:cNvSpPr txBox="1"/>
          <p:nvPr/>
        </p:nvSpPr>
        <p:spPr>
          <a:xfrm>
            <a:off x="993900" y="1878475"/>
            <a:ext cx="7564500" cy="3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400" b="1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Happier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Employees.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Improved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morale. Better culture.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Decreased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employee turnover.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costs of hiring, training.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200" b="1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time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other duties.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Increased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productivity/profitability.</a:t>
            </a:r>
            <a:endParaRPr sz="2200" b="0" i="0" u="none" strike="noStrike" cap="non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✓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Enhanced</a:t>
            </a:r>
            <a:r>
              <a:rPr lang="en-US" sz="2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employer brand.</a:t>
            </a:r>
            <a:endParaRPr sz="2200" b="0" i="0" u="none" strike="noStrike" cap="non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1585e171377_0_0"/>
          <p:cNvSpPr/>
          <p:nvPr/>
        </p:nvSpPr>
        <p:spPr>
          <a:xfrm>
            <a:off x="531000" y="1726075"/>
            <a:ext cx="69900" cy="404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1585e171377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625" y="0"/>
            <a:ext cx="4219374" cy="63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585e171377_0_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625" y="0"/>
            <a:ext cx="4219375" cy="63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156ac8635d0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25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8" name="Google Shape;198;g156ac8635d0_0_0"/>
          <p:cNvSpPr/>
          <p:nvPr/>
        </p:nvSpPr>
        <p:spPr>
          <a:xfrm>
            <a:off x="-172450" y="0"/>
            <a:ext cx="12557700" cy="6981000"/>
          </a:xfrm>
          <a:prstGeom prst="rect">
            <a:avLst/>
          </a:prstGeom>
          <a:solidFill>
            <a:srgbClr val="343434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56ac8635d0_0_0"/>
          <p:cNvSpPr txBox="1"/>
          <p:nvPr/>
        </p:nvSpPr>
        <p:spPr>
          <a:xfrm>
            <a:off x="-9931" y="4479923"/>
            <a:ext cx="12201900" cy="17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156ac8635d0_0_0"/>
          <p:cNvSpPr txBox="1"/>
          <p:nvPr/>
        </p:nvSpPr>
        <p:spPr>
          <a:xfrm>
            <a:off x="4974" y="2268762"/>
            <a:ext cx="12216300" cy="910800"/>
          </a:xfrm>
          <a:prstGeom prst="rect">
            <a:avLst/>
          </a:prstGeom>
          <a:noFill/>
          <a:ln>
            <a:noFill/>
          </a:ln>
          <a:effectLst>
            <a:outerShdw blurRad="57150" dist="38100" dir="1068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524875" tIns="69975" rIns="524875" bIns="699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sz="7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56ac8635d0_0_0"/>
          <p:cNvSpPr txBox="1"/>
          <p:nvPr/>
        </p:nvSpPr>
        <p:spPr>
          <a:xfrm>
            <a:off x="-82425" y="5320625"/>
            <a:ext cx="12264600" cy="15954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spcFirstLastPara="1" wrap="square" lIns="524875" tIns="69975" rIns="524875" bIns="6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g156ac8635d0_0_0"/>
          <p:cNvSpPr txBox="1"/>
          <p:nvPr/>
        </p:nvSpPr>
        <p:spPr>
          <a:xfrm>
            <a:off x="244125" y="5469250"/>
            <a:ext cx="67338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TalentClick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info@talentclick.com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1.877.723.3778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g156ac8635d0_0_0"/>
          <p:cNvSpPr txBox="1"/>
          <p:nvPr/>
        </p:nvSpPr>
        <p:spPr>
          <a:xfrm>
            <a:off x="7908575" y="5402600"/>
            <a:ext cx="35928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NAME HERE</a:t>
            </a:r>
            <a:endParaRPr sz="25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contact details here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3aad11b186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" y="0"/>
            <a:ext cx="121919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56432fb173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3a0326c675_0_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350" y="974125"/>
            <a:ext cx="2637725" cy="34125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g13a0326c675_0_58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05156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Employee Engagement Report</a:t>
            </a:r>
            <a:endParaRPr/>
          </a:p>
        </p:txBody>
      </p:sp>
      <p:pic>
        <p:nvPicPr>
          <p:cNvPr id="103" name="Google Shape;103;g13a0326c675_0_5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275" y="973850"/>
            <a:ext cx="2637725" cy="34125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g13a0326c675_0_5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024" y="2792050"/>
            <a:ext cx="2637725" cy="341256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g13a0326c675_0_5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525" y="973850"/>
            <a:ext cx="2637725" cy="34125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g13a0326c675_0_5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125" y="2792080"/>
            <a:ext cx="2637725" cy="341252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g13a0326c675_0_5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550" y="2792050"/>
            <a:ext cx="2637725" cy="341254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0326b34f_0_6"/>
          <p:cNvSpPr txBox="1">
            <a:spLocks noGrp="1"/>
          </p:cNvSpPr>
          <p:nvPr>
            <p:ph type="title"/>
          </p:nvPr>
        </p:nvSpPr>
        <p:spPr>
          <a:xfrm>
            <a:off x="264475" y="110475"/>
            <a:ext cx="62427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/>
              <a:t>Get started!</a:t>
            </a:r>
            <a:endParaRPr b="1"/>
          </a:p>
        </p:txBody>
      </p:sp>
      <p:sp>
        <p:nvSpPr>
          <p:cNvPr id="113" name="Google Shape;113;g13a0326b34f_0_6"/>
          <p:cNvSpPr txBox="1">
            <a:spLocks noGrp="1"/>
          </p:cNvSpPr>
          <p:nvPr>
            <p:ph type="body" idx="1"/>
          </p:nvPr>
        </p:nvSpPr>
        <p:spPr>
          <a:xfrm>
            <a:off x="227900" y="2042875"/>
            <a:ext cx="57126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List of email addresses</a:t>
            </a:r>
            <a:r>
              <a:rPr lang="en-US" sz="2200" b="1"/>
              <a:t> </a:t>
            </a:r>
            <a:r>
              <a:rPr lang="en-US" sz="2200"/>
              <a:t>for all employees who you wish to participate </a:t>
            </a:r>
            <a:endParaRPr sz="2200"/>
          </a:p>
        </p:txBody>
      </p:sp>
      <p:sp>
        <p:nvSpPr>
          <p:cNvPr id="114" name="Google Shape;114;g13a0326b34f_0_6"/>
          <p:cNvSpPr txBox="1">
            <a:spLocks noGrp="1"/>
          </p:cNvSpPr>
          <p:nvPr>
            <p:ph type="title" idx="2"/>
          </p:nvPr>
        </p:nvSpPr>
        <p:spPr>
          <a:xfrm>
            <a:off x="227900" y="1371075"/>
            <a:ext cx="58413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1. Send Us List of Participants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13a0326b34f_0_6"/>
          <p:cNvSpPr txBox="1">
            <a:spLocks noGrp="1"/>
          </p:cNvSpPr>
          <p:nvPr>
            <p:ph type="body" idx="1"/>
          </p:nvPr>
        </p:nvSpPr>
        <p:spPr>
          <a:xfrm>
            <a:off x="227900" y="3719275"/>
            <a:ext cx="58413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Advise if you require any updates to TalentClick’s standard messaging</a:t>
            </a:r>
            <a:endParaRPr sz="2200"/>
          </a:p>
        </p:txBody>
      </p:sp>
      <p:sp>
        <p:nvSpPr>
          <p:cNvPr id="116" name="Google Shape;116;g13a0326b34f_0_6"/>
          <p:cNvSpPr txBox="1">
            <a:spLocks noGrp="1"/>
          </p:cNvSpPr>
          <p:nvPr>
            <p:ph type="title" idx="2"/>
          </p:nvPr>
        </p:nvSpPr>
        <p:spPr>
          <a:xfrm>
            <a:off x="227900" y="3047475"/>
            <a:ext cx="58413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2. Review ‘Survey Invite’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13a0326b34f_0_6"/>
          <p:cNvSpPr txBox="1">
            <a:spLocks noGrp="1"/>
          </p:cNvSpPr>
          <p:nvPr>
            <p:ph type="body" idx="1"/>
          </p:nvPr>
        </p:nvSpPr>
        <p:spPr>
          <a:xfrm>
            <a:off x="253550" y="5409675"/>
            <a:ext cx="57126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Let us know when you want the survey invite to send and let us do the rest!</a:t>
            </a:r>
            <a:endParaRPr sz="2200"/>
          </a:p>
        </p:txBody>
      </p:sp>
      <p:sp>
        <p:nvSpPr>
          <p:cNvPr id="118" name="Google Shape;118;g13a0326b34f_0_6"/>
          <p:cNvSpPr txBox="1">
            <a:spLocks noGrp="1"/>
          </p:cNvSpPr>
          <p:nvPr>
            <p:ph type="title" idx="2"/>
          </p:nvPr>
        </p:nvSpPr>
        <p:spPr>
          <a:xfrm>
            <a:off x="227900" y="4723875"/>
            <a:ext cx="58413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3. Confirm Timelines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g13a0326b34f_0_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1" b="3583"/>
          <a:stretch/>
        </p:blipFill>
        <p:spPr>
          <a:xfrm>
            <a:off x="6069200" y="0"/>
            <a:ext cx="5980899" cy="629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0326b34f_0_141"/>
          <p:cNvSpPr txBox="1">
            <a:spLocks noGrp="1"/>
          </p:cNvSpPr>
          <p:nvPr>
            <p:ph type="title" idx="4294967295"/>
          </p:nvPr>
        </p:nvSpPr>
        <p:spPr>
          <a:xfrm>
            <a:off x="269275" y="34275"/>
            <a:ext cx="654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How </a:t>
            </a:r>
            <a:r>
              <a:rPr lang="en-US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Does it Work?</a:t>
            </a:r>
            <a:endParaRPr b="1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g13a0326b34f_0_1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350" y="1529525"/>
            <a:ext cx="2774252" cy="1909049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g13a0326b34f_0_14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550" y="1539000"/>
            <a:ext cx="2774399" cy="1909049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g13a0326b34f_0_141"/>
          <p:cNvSpPr txBox="1"/>
          <p:nvPr/>
        </p:nvSpPr>
        <p:spPr>
          <a:xfrm>
            <a:off x="1161450" y="3598875"/>
            <a:ext cx="27744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Invite Participants</a:t>
            </a:r>
            <a:endParaRPr sz="2200" b="1" i="0" u="none" strike="noStrike" cap="non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TalentClick sets up automated email campaign to send survey invites (&amp; reminders) to all chosen participants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g13a0326b34f_0_141"/>
          <p:cNvSpPr txBox="1"/>
          <p:nvPr/>
        </p:nvSpPr>
        <p:spPr>
          <a:xfrm>
            <a:off x="4691025" y="3600450"/>
            <a:ext cx="2804100" cy="2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Participants Complete Survey</a:t>
            </a:r>
            <a:endParaRPr sz="2200" b="1" i="0" u="none" strike="noStrike" cap="non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Online (computer, tablet or phone)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12-15 minutes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Available in 6 languages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Confidential 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g13a0326b34f_0_141"/>
          <p:cNvSpPr txBox="1"/>
          <p:nvPr/>
        </p:nvSpPr>
        <p:spPr>
          <a:xfrm>
            <a:off x="8330850" y="3614025"/>
            <a:ext cx="27744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Get Results!</a:t>
            </a:r>
            <a:endParaRPr sz="2200" b="1" i="0" u="none" strike="noStrike" cap="non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Results within 21 business days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Comprehensive master report &amp; appendix with open-ended feedback </a:t>
            </a:r>
            <a:endParaRPr sz="1600" b="0" i="0" u="none" strike="noStrike" cap="non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g13a0326b34f_0_14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5"/>
          <a:stretch/>
        </p:blipFill>
        <p:spPr>
          <a:xfrm>
            <a:off x="4691175" y="1539000"/>
            <a:ext cx="2774253" cy="1909047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g13a0326b34f_0_141"/>
          <p:cNvSpPr txBox="1"/>
          <p:nvPr/>
        </p:nvSpPr>
        <p:spPr>
          <a:xfrm>
            <a:off x="675675" y="1322400"/>
            <a:ext cx="485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1.</a:t>
            </a:r>
            <a:endParaRPr sz="1600" b="0" i="0" u="none" strike="noStrike" cap="none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3a0326b34f_0_141"/>
          <p:cNvSpPr txBox="1"/>
          <p:nvPr/>
        </p:nvSpPr>
        <p:spPr>
          <a:xfrm>
            <a:off x="4199925" y="1331700"/>
            <a:ext cx="485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endParaRPr sz="1600" b="0" i="0" u="none" strike="noStrike" cap="none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3a0326b34f_0_141"/>
          <p:cNvSpPr txBox="1"/>
          <p:nvPr/>
        </p:nvSpPr>
        <p:spPr>
          <a:xfrm>
            <a:off x="7838475" y="1426950"/>
            <a:ext cx="485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3.</a:t>
            </a:r>
            <a:endParaRPr sz="1600" b="0" i="0" u="none" strike="noStrike" cap="none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abbc5b929_0_0"/>
          <p:cNvSpPr txBox="1">
            <a:spLocks noGrp="1"/>
          </p:cNvSpPr>
          <p:nvPr>
            <p:ph type="title"/>
          </p:nvPr>
        </p:nvSpPr>
        <p:spPr>
          <a:xfrm>
            <a:off x="381000" y="489625"/>
            <a:ext cx="11170500" cy="8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50"/>
              <a:t>Employees Answer </a:t>
            </a:r>
            <a:r>
              <a:rPr lang="en-US" sz="4850" b="1"/>
              <a:t>Survey Questions</a:t>
            </a:r>
            <a:r>
              <a:rPr lang="en-US" sz="4850"/>
              <a:t> </a:t>
            </a:r>
            <a:endParaRPr sz="48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" name="Google Shape;139;g15abbc5b929_0_0"/>
          <p:cNvSpPr txBox="1">
            <a:spLocks noGrp="1"/>
          </p:cNvSpPr>
          <p:nvPr>
            <p:ph type="title" idx="2"/>
          </p:nvPr>
        </p:nvSpPr>
        <p:spPr>
          <a:xfrm>
            <a:off x="1422000" y="1386025"/>
            <a:ext cx="8933100" cy="89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“You will be asked to provide ratings of the organization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and how important certain topics/areas are for you.”</a:t>
            </a:r>
            <a:endParaRPr sz="2200"/>
          </a:p>
        </p:txBody>
      </p:sp>
      <p:pic>
        <p:nvPicPr>
          <p:cNvPr id="140" name="Google Shape;140;g15abbc5b929_0_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75" y="2248875"/>
            <a:ext cx="9568701" cy="415572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g15abbc5b929_0_0"/>
          <p:cNvSpPr txBox="1">
            <a:spLocks noGrp="1"/>
          </p:cNvSpPr>
          <p:nvPr>
            <p:ph type="title" idx="2"/>
          </p:nvPr>
        </p:nvSpPr>
        <p:spPr>
          <a:xfrm>
            <a:off x="152775" y="1784675"/>
            <a:ext cx="1526400" cy="6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56D20"/>
                </a:solidFill>
              </a:rPr>
              <a:t>Example:</a:t>
            </a:r>
            <a:endParaRPr sz="1800">
              <a:solidFill>
                <a:srgbClr val="F56D2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156432fb173_0_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0"/>
            <a:ext cx="4031100" cy="6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56432fb173_0_80"/>
          <p:cNvSpPr/>
          <p:nvPr/>
        </p:nvSpPr>
        <p:spPr>
          <a:xfrm>
            <a:off x="0" y="-80500"/>
            <a:ext cx="6629700" cy="64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56432fb173_0_80"/>
          <p:cNvSpPr txBox="1">
            <a:spLocks noGrp="1"/>
          </p:cNvSpPr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What</a:t>
            </a:r>
            <a:r>
              <a:rPr lang="en-US"/>
              <a:t> You Receive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:</a:t>
            </a:r>
            <a:endParaRPr/>
          </a:p>
        </p:txBody>
      </p:sp>
      <p:sp>
        <p:nvSpPr>
          <p:cNvPr id="149" name="Google Shape;149;g156432fb173_0_80"/>
          <p:cNvSpPr txBox="1">
            <a:spLocks noGrp="1"/>
          </p:cNvSpPr>
          <p:nvPr>
            <p:ph type="body" idx="1"/>
          </p:nvPr>
        </p:nvSpPr>
        <p:spPr>
          <a:xfrm>
            <a:off x="527750" y="1919175"/>
            <a:ext cx="733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>
                <a:solidFill>
                  <a:srgbClr val="007E54"/>
                </a:solidFill>
              </a:rPr>
              <a:t>Summary of Results</a:t>
            </a:r>
            <a:r>
              <a:rPr lang="en-US" sz="2200" b="1"/>
              <a:t> </a:t>
            </a:r>
            <a:r>
              <a:rPr lang="en-US" sz="2200"/>
              <a:t>with Engagement Score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>
                <a:solidFill>
                  <a:srgbClr val="007E54"/>
                </a:solidFill>
              </a:rPr>
              <a:t>Executive Summary</a:t>
            </a:r>
            <a:r>
              <a:rPr lang="en-US" sz="2200">
                <a:solidFill>
                  <a:srgbClr val="007E54"/>
                </a:solidFill>
              </a:rPr>
              <a:t> </a:t>
            </a:r>
            <a:r>
              <a:rPr lang="en-US" sz="2200"/>
              <a:t>of </a:t>
            </a:r>
            <a:r>
              <a:rPr lang="en-US" sz="2200" b="1"/>
              <a:t>top strengths and areas for improvement</a:t>
            </a:r>
            <a:r>
              <a:rPr lang="en-US" sz="22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en-US" sz="2200"/>
              <a:t>with suggested </a:t>
            </a:r>
            <a:r>
              <a:rPr lang="en-US" sz="2200" b="1"/>
              <a:t>action steps</a:t>
            </a:r>
            <a:endParaRPr sz="2200" b="1"/>
          </a:p>
          <a:p>
            <a:pPr marL="457200" lvl="0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>
                <a:solidFill>
                  <a:srgbClr val="007E54"/>
                </a:solidFill>
              </a:rPr>
              <a:t>Detailed Results</a:t>
            </a:r>
            <a:r>
              <a:rPr lang="en-US" sz="2200" b="1"/>
              <a:t> </a:t>
            </a:r>
            <a:r>
              <a:rPr lang="en-US" sz="2200"/>
              <a:t>&amp; Score Distributions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>
                <a:solidFill>
                  <a:srgbClr val="007E54"/>
                </a:solidFill>
              </a:rPr>
              <a:t>Importance Rankings</a:t>
            </a:r>
            <a:r>
              <a:rPr lang="en-US" sz="2200"/>
              <a:t> for Engagement Drivers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Appendix with </a:t>
            </a:r>
            <a:r>
              <a:rPr lang="en-US" sz="2200" b="1">
                <a:solidFill>
                  <a:srgbClr val="007E54"/>
                </a:solidFill>
              </a:rPr>
              <a:t>Open-Ended Responses</a:t>
            </a:r>
            <a:endParaRPr sz="2200" b="1">
              <a:solidFill>
                <a:srgbClr val="007E54"/>
              </a:solidFill>
            </a:endParaRPr>
          </a:p>
        </p:txBody>
      </p:sp>
      <p:pic>
        <p:nvPicPr>
          <p:cNvPr id="150" name="Google Shape;150;g156432fb173_0_8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900" y="-12575"/>
            <a:ext cx="4031100" cy="63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679bcaf3f_1_12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105156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Easy to Interpret </a:t>
            </a:r>
            <a:r>
              <a:rPr lang="en-US" b="1"/>
              <a:t>Reports</a:t>
            </a:r>
            <a:r>
              <a:rPr lang="en-US"/>
              <a:t> </a:t>
            </a:r>
            <a:endParaRPr/>
          </a:p>
        </p:txBody>
      </p:sp>
      <p:pic>
        <p:nvPicPr>
          <p:cNvPr id="156" name="Google Shape;156;g15679bcaf3f_1_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25" y="3533475"/>
            <a:ext cx="7323600" cy="22245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g15679bcaf3f_1_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875" y="1333750"/>
            <a:ext cx="7856524" cy="28352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g15679bcaf3f_1_12"/>
          <p:cNvSpPr/>
          <p:nvPr/>
        </p:nvSpPr>
        <p:spPr>
          <a:xfrm>
            <a:off x="2541325" y="2518525"/>
            <a:ext cx="1337400" cy="1792800"/>
          </a:xfrm>
          <a:prstGeom prst="bentArrow">
            <a:avLst>
              <a:gd name="adj1" fmla="val 25000"/>
              <a:gd name="adj2" fmla="val 25094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5679bcaf3f_1_12"/>
          <p:cNvSpPr/>
          <p:nvPr/>
        </p:nvSpPr>
        <p:spPr>
          <a:xfrm>
            <a:off x="6022500" y="1968350"/>
            <a:ext cx="2086800" cy="1356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567</Words>
  <Application>Microsoft Macintosh PowerPoint</Application>
  <PresentationFormat>Widescreen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Arial</vt:lpstr>
      <vt:lpstr>Calibri</vt:lpstr>
      <vt:lpstr>Verdana</vt:lpstr>
      <vt:lpstr>Office Theme</vt:lpstr>
      <vt:lpstr> Employee Engagement Survey Discover what your employees really think! </vt:lpstr>
      <vt:lpstr>PowerPoint Presentation</vt:lpstr>
      <vt:lpstr>PowerPoint Presentation</vt:lpstr>
      <vt:lpstr>Employee Engagement Report</vt:lpstr>
      <vt:lpstr>Get started!</vt:lpstr>
      <vt:lpstr>How Does it Work?</vt:lpstr>
      <vt:lpstr>Employees Answer Survey Questions  </vt:lpstr>
      <vt:lpstr>What You Receive:</vt:lpstr>
      <vt:lpstr>Easy to Interpret Reports </vt:lpstr>
      <vt:lpstr>Discover Priorities AND Action Items</vt:lpstr>
      <vt:lpstr>Sample Pricing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Employee Engagement Survey Discover what your employees really think! </dc:title>
  <dc:creator>Dannie Boyd</dc:creator>
  <cp:lastModifiedBy>Dannie Boyd</cp:lastModifiedBy>
  <cp:revision>3</cp:revision>
  <dcterms:created xsi:type="dcterms:W3CDTF">2019-05-01T19:50:13Z</dcterms:created>
  <dcterms:modified xsi:type="dcterms:W3CDTF">2025-07-22T19:48:43Z</dcterms:modified>
</cp:coreProperties>
</file>