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72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04">
          <p15:clr>
            <a:srgbClr val="9AA0A6"/>
          </p15:clr>
        </p15:guide>
        <p15:guide id="2" orient="horz" pos="2172">
          <p15:clr>
            <a:srgbClr val="9AA0A6"/>
          </p15:clr>
        </p15:guide>
        <p15:guide id="3" orient="horz" pos="963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tgknl7oPPIqEgvrrzhb1jpdix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B248FB-C900-4F6C-928D-E2D32A9E567A}">
  <a:tblStyle styleId="{CBB248FB-C900-4F6C-928D-E2D32A9E56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>
        <p:guide pos="504"/>
        <p:guide orient="horz" pos="2172"/>
        <p:guide orient="horz" pos="9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b8778ec8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5b8778ec8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e9df52f2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7e9df52f2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e9df52f24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7e9df52f24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e9df52f24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7e9df52f24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3a0326c67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13a0326c67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a0326c67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13a0326c67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3a0326c67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13a0326c67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3a0326c67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13a0326c67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a0326b34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13a0326b34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i="1">
                <a:latin typeface="Open Sans"/>
                <a:ea typeface="Open Sans"/>
                <a:cs typeface="Open Sans"/>
                <a:sym typeface="Open Sans"/>
              </a:rPr>
              <a:t>SG ADDED (TO REPLACE SKIPPED SLIDE BELOW)</a:t>
            </a: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i="1">
                <a:latin typeface="Open Sans"/>
                <a:ea typeface="Open Sans"/>
                <a:cs typeface="Open Sans"/>
                <a:sym typeface="Open Sans"/>
              </a:rPr>
              <a:t>NOTE - Could add 4th step, before results (Track completion &amp; send reminders)</a:t>
            </a:r>
            <a:endParaRPr sz="1200" i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a0b2881d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g13a0b2881d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559a7a04d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g1559a7a04d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SG ADDED  - OPTION 2 (SAME CONTENT) - SKIPPED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NOTE:</a:t>
            </a:r>
            <a:r>
              <a:rPr lang="en-US"/>
              <a:t> My timelines said report within 10 business days after survey completion; however, the updated agreement says “within 21 business days.”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b8778ec8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5b8778ec8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3a0326b34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g13a0326b34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SG ADDED (IF NEEDED)</a:t>
            </a:r>
            <a:endParaRPr b="1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a0326c67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13a0326c67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SG UPDATED - ADDED INSTRUCTIONS &amp; SAMPLE ITEM TO EXISTING SLIDE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59a7a04d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1559a7a04d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3a0b2881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13a0b2881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559a7a04d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1559a7a04d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559a7a04de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1559a7a04de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575652357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575652357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3a0326c67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g13a0326c67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55b0976287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155b0976287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b8778ec8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5b8778ec8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8e0870dd7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f8e0870dd7_2_6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gf8e0870dd7_2_6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921c1f8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10921c1f8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ad11b18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1617" y="685250"/>
            <a:ext cx="60747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13aad11b18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g13aad11b186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59a7a04de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1559a7a04de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a0326c67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13a0326c67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3aad11b18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13aad11b18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E Template">
  <p:cSld name="CUSTOM_3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6ed5c8ba23_0_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7647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6ed5c8ba23_0_0"/>
          <p:cNvSpPr/>
          <p:nvPr/>
        </p:nvSpPr>
        <p:spPr>
          <a:xfrm>
            <a:off x="225" y="-66600"/>
            <a:ext cx="12276600" cy="6991200"/>
          </a:xfrm>
          <a:prstGeom prst="rect">
            <a:avLst/>
          </a:prstGeom>
          <a:solidFill>
            <a:srgbClr val="263430">
              <a:alpha val="4156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g6ed5c8ba23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06"/>
          <a:stretch/>
        </p:blipFill>
        <p:spPr>
          <a:xfrm>
            <a:off x="246325" y="251501"/>
            <a:ext cx="3150926" cy="70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g6ed5c8ba23_0_0"/>
          <p:cNvCxnSpPr/>
          <p:nvPr/>
        </p:nvCxnSpPr>
        <p:spPr>
          <a:xfrm rot="10800000" flipH="1">
            <a:off x="10054600" y="5078050"/>
            <a:ext cx="1982400" cy="9000"/>
          </a:xfrm>
          <a:prstGeom prst="straightConnector1">
            <a:avLst/>
          </a:prstGeom>
          <a:noFill/>
          <a:ln w="76200" cap="flat" cmpd="sng">
            <a:solidFill>
              <a:srgbClr val="6E439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g6ed5c8ba23_0_0"/>
          <p:cNvSpPr txBox="1">
            <a:spLocks noGrp="1"/>
          </p:cNvSpPr>
          <p:nvPr>
            <p:ph type="title"/>
          </p:nvPr>
        </p:nvSpPr>
        <p:spPr>
          <a:xfrm>
            <a:off x="4185400" y="1526025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6ed5c8ba23_0_0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6ed5c8ba23_0_0"/>
          <p:cNvSpPr txBox="1">
            <a:spLocks noGrp="1"/>
          </p:cNvSpPr>
          <p:nvPr>
            <p:ph type="title" idx="3"/>
          </p:nvPr>
        </p:nvSpPr>
        <p:spPr>
          <a:xfrm>
            <a:off x="4340400" y="60024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g6ed5c8ba23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7525" y="1323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1f97bc549_0_105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f1f97bc549_0_105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Char char="○"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f1f97bc549_0_105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0" name="Google Shape;90;gf1f97bc549_0_105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gf1f97bc549_0_10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f1f97bc549_0_105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withfooter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1f97bc549_0_112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" name="Google Shape;95;gf1f97bc549_0_1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f1f97bc549_0_112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1f97bc549_0_116"/>
          <p:cNvSpPr/>
          <p:nvPr/>
        </p:nvSpPr>
        <p:spPr>
          <a:xfrm>
            <a:off x="-46900" y="-12350"/>
            <a:ext cx="12304800" cy="69429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f1f97bc549_0_116"/>
          <p:cNvSpPr/>
          <p:nvPr/>
        </p:nvSpPr>
        <p:spPr>
          <a:xfrm rot="9318304">
            <a:off x="5111557" y="-5350041"/>
            <a:ext cx="7453565" cy="88466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f1f97bc549_0_116"/>
          <p:cNvSpPr/>
          <p:nvPr/>
        </p:nvSpPr>
        <p:spPr>
          <a:xfrm>
            <a:off x="402265" y="396321"/>
            <a:ext cx="113871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f1f97bc549_0_116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1f97bc549_0_122"/>
          <p:cNvSpPr/>
          <p:nvPr/>
        </p:nvSpPr>
        <p:spPr>
          <a:xfrm>
            <a:off x="402265" y="396321"/>
            <a:ext cx="11387100" cy="6113700"/>
          </a:xfrm>
          <a:prstGeom prst="rect">
            <a:avLst/>
          </a:prstGeom>
          <a:noFill/>
          <a:ln w="38100" cap="flat" cmpd="sng">
            <a:solidFill>
              <a:srgbClr val="007E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f1f97bc549_0_122"/>
          <p:cNvSpPr txBox="1">
            <a:spLocks noGrp="1"/>
          </p:cNvSpPr>
          <p:nvPr>
            <p:ph type="ctrTitle"/>
          </p:nvPr>
        </p:nvSpPr>
        <p:spPr>
          <a:xfrm>
            <a:off x="1524000" y="19605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Verdana"/>
              <a:buNone/>
              <a:defRPr sz="60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f1f97bc549_0_122"/>
          <p:cNvSpPr txBox="1">
            <a:spLocks noGrp="1"/>
          </p:cNvSpPr>
          <p:nvPr>
            <p:ph type="subTitle" idx="1"/>
          </p:nvPr>
        </p:nvSpPr>
        <p:spPr>
          <a:xfrm>
            <a:off x="1524000" y="4440242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None/>
              <a:defRPr sz="19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06" name="Google Shape;106;gf1f97bc549_0_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66" y="695641"/>
            <a:ext cx="3424764" cy="7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f1f97bc549_0_122"/>
          <p:cNvSpPr txBox="1">
            <a:spLocks noGrp="1"/>
          </p:cNvSpPr>
          <p:nvPr>
            <p:ph type="subTitle" idx="2"/>
          </p:nvPr>
        </p:nvSpPr>
        <p:spPr>
          <a:xfrm>
            <a:off x="2057400" y="4821241"/>
            <a:ext cx="8069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None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1f97bc549_0_128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0" name="Google Shape;110;gf1f97bc549_0_128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None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None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" name="Google Shape;111;gf1f97bc549_0_128"/>
          <p:cNvSpPr/>
          <p:nvPr/>
        </p:nvSpPr>
        <p:spPr>
          <a:xfrm>
            <a:off x="6067900" y="0"/>
            <a:ext cx="6124500" cy="638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f1f97bc549_0_128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3" name="Google Shape;113;gf1f97bc549_0_128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4" name="Google Shape;114;gf1f97bc549_0_1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f1f97bc549_0_128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 1">
  <p:cSld name="CUSTOM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1f97bc549_0_136"/>
          <p:cNvSpPr/>
          <p:nvPr/>
        </p:nvSpPr>
        <p:spPr>
          <a:xfrm>
            <a:off x="-46900" y="-12350"/>
            <a:ext cx="12304800" cy="69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f1f97bc549_0_136"/>
          <p:cNvSpPr/>
          <p:nvPr/>
        </p:nvSpPr>
        <p:spPr>
          <a:xfrm rot="9318304">
            <a:off x="5111566" y="-5350045"/>
            <a:ext cx="7453565" cy="88466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f1f97bc549_0_136"/>
          <p:cNvSpPr/>
          <p:nvPr/>
        </p:nvSpPr>
        <p:spPr>
          <a:xfrm>
            <a:off x="402265" y="396321"/>
            <a:ext cx="113871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f1f97bc549_0_136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None/>
              <a:defRPr sz="5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1f97bc549_0_1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f1f97bc549_0_141"/>
          <p:cNvSpPr/>
          <p:nvPr/>
        </p:nvSpPr>
        <p:spPr>
          <a:xfrm>
            <a:off x="-20100" y="-20100"/>
            <a:ext cx="12368400" cy="38007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f1f97bc549_0_141"/>
          <p:cNvSpPr/>
          <p:nvPr/>
        </p:nvSpPr>
        <p:spPr>
          <a:xfrm rot="9318304">
            <a:off x="5111566" y="-5350045"/>
            <a:ext cx="7453565" cy="88466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1f97bc549_0_1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f1f97bc549_0_1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gf1f97bc549_0_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f1f97bc549_0_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f1f97bc549_0_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slide-2">
  <p:cSld name="CUSTOM_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f1f97bc549_0_15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85201" y="-76200"/>
            <a:ext cx="12304201" cy="702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f1f97bc549_0_15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06"/>
          <a:stretch/>
        </p:blipFill>
        <p:spPr>
          <a:xfrm>
            <a:off x="246325" y="251500"/>
            <a:ext cx="2500398" cy="5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f1f97bc549_0_151"/>
          <p:cNvSpPr/>
          <p:nvPr/>
        </p:nvSpPr>
        <p:spPr>
          <a:xfrm rot="-5400000">
            <a:off x="2623225" y="-2724500"/>
            <a:ext cx="6962100" cy="12303900"/>
          </a:xfrm>
          <a:prstGeom prst="rect">
            <a:avLst/>
          </a:prstGeom>
          <a:gradFill>
            <a:gsLst>
              <a:gs pos="0">
                <a:srgbClr val="BFBFBF">
                  <a:alpha val="44313"/>
                </a:srgbClr>
              </a:gs>
              <a:gs pos="100000">
                <a:srgbClr val="000000">
                  <a:alpha val="44313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gf1f97bc549_0_151"/>
          <p:cNvCxnSpPr/>
          <p:nvPr/>
        </p:nvCxnSpPr>
        <p:spPr>
          <a:xfrm rot="10800000" flipH="1">
            <a:off x="10054600" y="5077750"/>
            <a:ext cx="1982400" cy="9300"/>
          </a:xfrm>
          <a:prstGeom prst="straightConnector1">
            <a:avLst/>
          </a:prstGeom>
          <a:noFill/>
          <a:ln w="7620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gf1f97bc549_0_151"/>
          <p:cNvSpPr txBox="1">
            <a:spLocks noGrp="1"/>
          </p:cNvSpPr>
          <p:nvPr>
            <p:ph type="title"/>
          </p:nvPr>
        </p:nvSpPr>
        <p:spPr>
          <a:xfrm>
            <a:off x="4185325" y="10566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f1f97bc549_0_151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f1f97bc549_0_151"/>
          <p:cNvSpPr txBox="1">
            <a:spLocks noGrp="1"/>
          </p:cNvSpPr>
          <p:nvPr>
            <p:ph type="title" idx="3"/>
          </p:nvPr>
        </p:nvSpPr>
        <p:spPr>
          <a:xfrm>
            <a:off x="4340400" y="60024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f1f97bc549_0_151"/>
          <p:cNvSpPr/>
          <p:nvPr/>
        </p:nvSpPr>
        <p:spPr>
          <a:xfrm>
            <a:off x="3097000" y="251500"/>
            <a:ext cx="58800" cy="450900"/>
          </a:xfrm>
          <a:prstGeom prst="rect">
            <a:avLst/>
          </a:prstGeom>
          <a:solidFill>
            <a:srgbClr val="ED7D3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Char char="○"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" name="Google Shape;24;p8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" name="Google Shape;25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8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" name="Google Shape;27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1f97bc549_0_1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f1f97bc549_0_1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gf1f97bc549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f1f97bc549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f1f97bc549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OBJECT_3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1f97bc549_0_1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f1f97bc549_0_1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gf1f97bc549_0_1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f1f97bc549_0_1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f1f97bc549_0_1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OBJECT_4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1f97bc549_0_17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f1f97bc549_0_1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gf1f97bc549_0_17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f1f97bc549_0_17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f1f97bc549_0_17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E Template">
  <p:cSld name="CUSTOM_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155b0976287_0_17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76475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155b0976287_0_174"/>
          <p:cNvSpPr/>
          <p:nvPr/>
        </p:nvSpPr>
        <p:spPr>
          <a:xfrm>
            <a:off x="225" y="-66600"/>
            <a:ext cx="12276600" cy="6991200"/>
          </a:xfrm>
          <a:prstGeom prst="rect">
            <a:avLst/>
          </a:prstGeom>
          <a:solidFill>
            <a:srgbClr val="263430">
              <a:alpha val="411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g155b0976287_0_1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08"/>
          <a:stretch/>
        </p:blipFill>
        <p:spPr>
          <a:xfrm>
            <a:off x="246325" y="251501"/>
            <a:ext cx="3150926" cy="70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g155b0976287_0_174"/>
          <p:cNvCxnSpPr/>
          <p:nvPr/>
        </p:nvCxnSpPr>
        <p:spPr>
          <a:xfrm rot="10800000" flipH="1">
            <a:off x="10054600" y="5078050"/>
            <a:ext cx="1982400" cy="9000"/>
          </a:xfrm>
          <a:prstGeom prst="straightConnector1">
            <a:avLst/>
          </a:prstGeom>
          <a:noFill/>
          <a:ln w="76200" cap="flat" cmpd="sng">
            <a:solidFill>
              <a:srgbClr val="6E439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g155b0976287_0_174"/>
          <p:cNvSpPr txBox="1">
            <a:spLocks noGrp="1"/>
          </p:cNvSpPr>
          <p:nvPr>
            <p:ph type="title"/>
          </p:nvPr>
        </p:nvSpPr>
        <p:spPr>
          <a:xfrm>
            <a:off x="4185400" y="1526025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155b0976287_0_174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155b0976287_0_174"/>
          <p:cNvSpPr txBox="1">
            <a:spLocks noGrp="1"/>
          </p:cNvSpPr>
          <p:nvPr>
            <p:ph type="title" idx="3"/>
          </p:nvPr>
        </p:nvSpPr>
        <p:spPr>
          <a:xfrm>
            <a:off x="4340400" y="60024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" name="Google Shape;172;g155b0976287_0_17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7525" y="1323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" type="obj">
  <p:cSld name="OBJEC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55b0976287_0_184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155b0976287_0_184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Char char="○"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7" name="Google Shape;177;g155b0976287_0_184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8" name="Google Shape;178;g155b0976287_0_184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g155b0976287_0_18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55b0976287_0_184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g155b0976287_0_18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55b0976287_0_192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4" name="Google Shape;184;g155b0976287_0_192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5" name="Google Shape;185;g155b0976287_0_192"/>
          <p:cNvSpPr/>
          <p:nvPr/>
        </p:nvSpPr>
        <p:spPr>
          <a:xfrm>
            <a:off x="6067900" y="0"/>
            <a:ext cx="6124200" cy="638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55b0976287_0_192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7" name="Google Shape;187;g155b0976287_0_192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8" name="Google Shape;188;g155b0976287_0_19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55b0976287_0_192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withfooter" type="blank">
  <p:cSld name="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5b0976287_0_200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g155b0976287_0_20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155b0976287_0_200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4" name="Google Shape;194;g155b0976287_0_20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846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">
  <p:cSld name="CUSTOM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55b0976287_0_205"/>
          <p:cNvSpPr/>
          <p:nvPr/>
        </p:nvSpPr>
        <p:spPr>
          <a:xfrm>
            <a:off x="-46900" y="-12350"/>
            <a:ext cx="12304800" cy="69426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155b0976287_0_205"/>
          <p:cNvSpPr/>
          <p:nvPr/>
        </p:nvSpPr>
        <p:spPr>
          <a:xfrm rot="9318304">
            <a:off x="5111528" y="-5350026"/>
            <a:ext cx="7453565" cy="8846662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155b0976287_0_205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55b0976287_0_205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0" name="Google Shape;200;g155b0976287_0_20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250" y="55036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 1">
  <p:cSld name="OBJECT 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55b0976287_0_21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155b0976287_0_211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Char char="○"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4" name="Google Shape;204;g155b0976287_0_211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5" name="Google Shape;205;g155b0976287_0_211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6" name="Google Shape;206;g155b0976287_0_2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55b0976287_0_211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</a:t>
            </a:r>
            <a:r>
              <a:rPr lang="en-US" sz="1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| info@talentclick.com | 1.877.723.3778</a:t>
            </a:r>
            <a:endParaRPr sz="15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8" name="Google Shape;208;g155b0976287_0_2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">
  <p:cSld name="CUSTOM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5b8778ec8c_0_6"/>
          <p:cNvSpPr/>
          <p:nvPr/>
        </p:nvSpPr>
        <p:spPr>
          <a:xfrm>
            <a:off x="-46900" y="-12350"/>
            <a:ext cx="12304800" cy="69426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g5b8778ec8c_0_6"/>
          <p:cNvSpPr/>
          <p:nvPr/>
        </p:nvSpPr>
        <p:spPr>
          <a:xfrm rot="9318304">
            <a:off x="5111493" y="-5350141"/>
            <a:ext cx="7453565" cy="884678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g5b8778ec8c_0_6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g5b8778ec8c_0_6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g5b8778ec8c_0_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250" y="55036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5b0976287_0_219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007E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55b0976287_0_219"/>
          <p:cNvSpPr txBox="1">
            <a:spLocks noGrp="1"/>
          </p:cNvSpPr>
          <p:nvPr>
            <p:ph type="ctrTitle"/>
          </p:nvPr>
        </p:nvSpPr>
        <p:spPr>
          <a:xfrm>
            <a:off x="1524000" y="19605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Verdana"/>
              <a:buNone/>
              <a:defRPr sz="60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155b0976287_0_219"/>
          <p:cNvSpPr txBox="1">
            <a:spLocks noGrp="1"/>
          </p:cNvSpPr>
          <p:nvPr>
            <p:ph type="subTitle" idx="1"/>
          </p:nvPr>
        </p:nvSpPr>
        <p:spPr>
          <a:xfrm>
            <a:off x="1524000" y="4440242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13" name="Google Shape;213;g155b0976287_0_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66" y="695641"/>
            <a:ext cx="3424764" cy="7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55b0976287_0_219"/>
          <p:cNvSpPr txBox="1">
            <a:spLocks noGrp="1"/>
          </p:cNvSpPr>
          <p:nvPr>
            <p:ph type="subTitle" idx="2"/>
          </p:nvPr>
        </p:nvSpPr>
        <p:spPr>
          <a:xfrm>
            <a:off x="2057400" y="4821241"/>
            <a:ext cx="8069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5" name="Google Shape;215;g155b0976287_0_2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000" y="66827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info slide">
  <p:cSld name="CUSTOM_2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5b0976287_0_226"/>
          <p:cNvSpPr/>
          <p:nvPr/>
        </p:nvSpPr>
        <p:spPr>
          <a:xfrm>
            <a:off x="5715000" y="1629300"/>
            <a:ext cx="69900" cy="3599400"/>
          </a:xfrm>
          <a:prstGeom prst="rect">
            <a:avLst/>
          </a:prstGeom>
          <a:solidFill>
            <a:srgbClr val="6E43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155b0976287_0_226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120060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9" name="Google Shape;219;g155b0976287_0_226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0" name="Google Shape;220;g155b0976287_0_226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21" name="Google Shape;221;g155b0976287_0_226"/>
          <p:cNvSpPr txBox="1">
            <a:spLocks noGrp="1"/>
          </p:cNvSpPr>
          <p:nvPr>
            <p:ph type="body" idx="3"/>
          </p:nvPr>
        </p:nvSpPr>
        <p:spPr>
          <a:xfrm>
            <a:off x="60076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2" name="Google Shape;222;g155b0976287_0_226"/>
          <p:cNvSpPr txBox="1">
            <a:spLocks noGrp="1"/>
          </p:cNvSpPr>
          <p:nvPr>
            <p:ph type="title" idx="4"/>
          </p:nvPr>
        </p:nvSpPr>
        <p:spPr>
          <a:xfrm>
            <a:off x="60076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23" name="Google Shape;223;g155b0976287_0_226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g155b0976287_0_22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55b0976287_0_226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6" name="Google Shape;226;g155b0976287_0_2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 1">
  <p:cSld name="OBJECT 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3aad11b186_0_10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3aad11b186_0_101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Char char="○"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" name="Google Shape;38;g13aad11b186_0_101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" name="Google Shape;39;g13aad11b186_0_101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" name="Google Shape;40;g13aad11b186_0_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13aad11b186_0_10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g13aad11b186_0_101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Google Shape;43;g13aad11b186_0_101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withfooter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" name="Google Shape;46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84625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3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" name="Google Shape;49;p13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6067900" y="0"/>
            <a:ext cx="6124200" cy="638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59;p9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007E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7"/>
          <p:cNvSpPr txBox="1">
            <a:spLocks noGrp="1"/>
          </p:cNvSpPr>
          <p:nvPr>
            <p:ph type="ctrTitle"/>
          </p:nvPr>
        </p:nvSpPr>
        <p:spPr>
          <a:xfrm>
            <a:off x="1524000" y="19605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Verdana"/>
              <a:buNone/>
              <a:defRPr sz="60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1"/>
          </p:nvPr>
        </p:nvSpPr>
        <p:spPr>
          <a:xfrm>
            <a:off x="1524000" y="4440242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66" y="695641"/>
            <a:ext cx="3424764" cy="7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>
            <a:spLocks noGrp="1"/>
          </p:cNvSpPr>
          <p:nvPr>
            <p:ph type="subTitle" idx="2"/>
          </p:nvPr>
        </p:nvSpPr>
        <p:spPr>
          <a:xfrm>
            <a:off x="2057400" y="4821241"/>
            <a:ext cx="8069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000" y="66827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info slide">
  <p:cSld name="CUSTOM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d68be4490_0_0"/>
          <p:cNvSpPr/>
          <p:nvPr/>
        </p:nvSpPr>
        <p:spPr>
          <a:xfrm>
            <a:off x="5715000" y="1629300"/>
            <a:ext cx="69900" cy="3599400"/>
          </a:xfrm>
          <a:prstGeom prst="rect">
            <a:avLst/>
          </a:prstGeom>
          <a:solidFill>
            <a:srgbClr val="6E43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7d68be4490_0_0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120060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Google Shape;70;g7d68be4490_0_0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" name="Google Shape;71;g7d68be4490_0_0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2" name="Google Shape;72;g7d68be4490_0_0"/>
          <p:cNvSpPr txBox="1">
            <a:spLocks noGrp="1"/>
          </p:cNvSpPr>
          <p:nvPr>
            <p:ph type="body" idx="3"/>
          </p:nvPr>
        </p:nvSpPr>
        <p:spPr>
          <a:xfrm>
            <a:off x="60076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3" name="Google Shape;73;g7d68be4490_0_0"/>
          <p:cNvSpPr txBox="1">
            <a:spLocks noGrp="1"/>
          </p:cNvSpPr>
          <p:nvPr>
            <p:ph type="title" idx="4"/>
          </p:nvPr>
        </p:nvSpPr>
        <p:spPr>
          <a:xfrm>
            <a:off x="60076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Google Shape;74;g7d68be4490_0_0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" name="Google Shape;75;g7d68be4490_0_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7d68be4490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7d68be4490_0_0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g7d68be4490_0_0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1f97bc549_0_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gf1f97bc549_0_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gf1f97bc549_0_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f1f97bc549_0_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f1f97bc549_0_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5b0976287_0_1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g155b0976287_0_1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g155b0976287_0_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g155b0976287_0_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g155b0976287_0_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.com/partners-in-leadership/how-positive-accountability-can-make-employees-happier-at-work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7" Type="http://schemas.openxmlformats.org/officeDocument/2006/relationships/image" Target="../media/image25.jp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a/url?sa=i&amp;rct=j&amp;q=&amp;esrc=s&amp;source=images&amp;cd=&amp;cad=rja&amp;docid=0SecaYTBQzmLtM&amp;tbnid=VxTMevSWhz3pxM:&amp;ved=0CAUQjRw&amp;url=http://www.pcc.edu/foundation/events/golf-invitational/&amp;ei=N1vhUv2QCceHogStooJI&amp;psig=AFQjCNHKyRcMzrLfErokcFh24GOyJqeIsA&amp;ust=1390587054751659" TargetMode="External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jp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hyperlink" Target="http://www.google.ca/url?sa=i&amp;rct=j&amp;q=&amp;esrc=s&amp;source=images&amp;cd=&amp;cad=rja&amp;docid=IS1EYhVnQvUz3M&amp;tbnid=WUClpBj-Rk-jVM:&amp;ved=0CAUQjRw&amp;url=http://www.boundaryyouthsoccer.com/sponsors/&amp;ei=MYHhUviEO4zhoATX9YLYAg&amp;bvm=bv.59930103,d.cGU&amp;psig=AFQjCNGnkrU5esVRv2p3GWgCAfAkyCJAgg&amp;ust=1390596759474079" TargetMode="External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8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b8778ec8c_0_20"/>
          <p:cNvSpPr txBox="1">
            <a:spLocks noGrp="1"/>
          </p:cNvSpPr>
          <p:nvPr>
            <p:ph type="title"/>
          </p:nvPr>
        </p:nvSpPr>
        <p:spPr>
          <a:xfrm>
            <a:off x="1553875" y="2364225"/>
            <a:ext cx="10482900" cy="1641600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8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000" b="1">
                <a:latin typeface="Open Sans"/>
                <a:ea typeface="Open Sans"/>
                <a:cs typeface="Open Sans"/>
                <a:sym typeface="Open Sans"/>
              </a:rPr>
              <a:t>Measure Workforce Sentiment and Drive Organizational Improvement with</a:t>
            </a:r>
            <a:r>
              <a:rPr lang="en-US"/>
              <a:t> 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/>
              <a:t>Employee Engagement Surveys</a:t>
            </a:r>
            <a:endParaRPr b="1"/>
          </a:p>
        </p:txBody>
      </p:sp>
      <p:sp>
        <p:nvSpPr>
          <p:cNvPr id="232" name="Google Shape;232;g5b8778ec8c_0_20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600"/>
              <a:t>YOUR CONTACT DETAILS HERE</a:t>
            </a:r>
            <a:endParaRPr sz="2600"/>
          </a:p>
        </p:txBody>
      </p:sp>
      <p:sp>
        <p:nvSpPr>
          <p:cNvPr id="233" name="Google Shape;233;g5b8778ec8c_0_20"/>
          <p:cNvSpPr/>
          <p:nvPr/>
        </p:nvSpPr>
        <p:spPr>
          <a:xfrm>
            <a:off x="4727650" y="204275"/>
            <a:ext cx="58200" cy="744300"/>
          </a:xfrm>
          <a:prstGeom prst="rect">
            <a:avLst/>
          </a:prstGeom>
          <a:solidFill>
            <a:srgbClr val="F56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56D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5b8778ec8c_0_20"/>
          <p:cNvSpPr/>
          <p:nvPr/>
        </p:nvSpPr>
        <p:spPr>
          <a:xfrm>
            <a:off x="5194575" y="204275"/>
            <a:ext cx="2859900" cy="744300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YOUR LOGO HERE</a:t>
            </a:r>
            <a:endParaRPr sz="14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7e9df52f24_0_122" descr="C:\Users\tludlow\Downloads\Dollarphotoclub_89992651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800" y="0"/>
            <a:ext cx="6346199" cy="639075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7e9df52f24_0_122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The </a:t>
            </a:r>
            <a:r>
              <a:rPr lang="en-US" b="1"/>
              <a:t>Problem</a:t>
            </a:r>
            <a:endParaRPr b="1"/>
          </a:p>
        </p:txBody>
      </p:sp>
      <p:sp>
        <p:nvSpPr>
          <p:cNvPr id="358" name="Google Shape;358;g7e9df52f24_0_122"/>
          <p:cNvSpPr txBox="1">
            <a:spLocks noGrp="1"/>
          </p:cNvSpPr>
          <p:nvPr>
            <p:ph type="body" idx="1"/>
          </p:nvPr>
        </p:nvSpPr>
        <p:spPr>
          <a:xfrm>
            <a:off x="227900" y="1965200"/>
            <a:ext cx="5498400" cy="3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Employee turnover costs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equal avg. of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1 year's salary and benefits </a:t>
            </a:r>
            <a:r>
              <a:rPr lang="en-US" sz="1100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  Source: PWC/Saratoga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Employee </a:t>
            </a:r>
            <a:r>
              <a:rPr lang="en-US" sz="2400" b="1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Disengagement</a:t>
            </a:r>
            <a:r>
              <a:rPr lang="en-US" sz="2400">
                <a:solidFill>
                  <a:srgbClr val="343434"/>
                </a:solidFill>
                <a:latin typeface="Calibri"/>
                <a:ea typeface="Calibri"/>
                <a:cs typeface="Calibri"/>
                <a:sym typeface="Calibri"/>
              </a:rPr>
              <a:t> costs employers billions of dollars every year in low morale, high employee turnover, lost productivity, lost customer business. </a:t>
            </a:r>
            <a:endParaRPr sz="2400">
              <a:solidFill>
                <a:srgbClr val="3434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59" name="Google Shape;359;g7e9df52f24_0_122"/>
          <p:cNvSpPr/>
          <p:nvPr/>
        </p:nvSpPr>
        <p:spPr>
          <a:xfrm>
            <a:off x="5769600" y="-3675"/>
            <a:ext cx="6346200" cy="6398100"/>
          </a:xfrm>
          <a:prstGeom prst="rect">
            <a:avLst/>
          </a:prstGeom>
          <a:solidFill>
            <a:srgbClr val="333333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g7e9df52f24_0_12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e9df52f24_0_210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The </a:t>
            </a:r>
            <a:r>
              <a:rPr lang="en-US" b="1"/>
              <a:t>Goal</a:t>
            </a:r>
            <a:endParaRPr b="1"/>
          </a:p>
        </p:txBody>
      </p:sp>
      <p:sp>
        <p:nvSpPr>
          <p:cNvPr id="366" name="Google Shape;366;g7e9df52f24_0_210"/>
          <p:cNvSpPr txBox="1">
            <a:spLocks noGrp="1"/>
          </p:cNvSpPr>
          <p:nvPr>
            <p:ph type="body" idx="1"/>
          </p:nvPr>
        </p:nvSpPr>
        <p:spPr>
          <a:xfrm>
            <a:off x="227900" y="1585675"/>
            <a:ext cx="5564100" cy="3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>
                <a:solidFill>
                  <a:srgbClr val="007E54"/>
                </a:solidFill>
              </a:rPr>
              <a:t>When employees are happier at work…</a:t>
            </a:r>
            <a:endParaRPr b="1">
              <a:solidFill>
                <a:srgbClr val="007E5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b="1">
              <a:solidFill>
                <a:srgbClr val="007E54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200" b="1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85%</a:t>
            </a:r>
            <a:r>
              <a:rPr lang="en-US" sz="22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 say they take more initiative</a:t>
            </a:r>
            <a:endParaRPr sz="220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200" b="1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73%</a:t>
            </a:r>
            <a:r>
              <a:rPr lang="en-US" sz="22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 say they are better collaborators</a:t>
            </a:r>
            <a:endParaRPr sz="220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200" b="1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48%</a:t>
            </a:r>
            <a:r>
              <a:rPr lang="en-US" sz="22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 care more about their work</a:t>
            </a:r>
            <a:endParaRPr sz="220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200">
              <a:solidFill>
                <a:srgbClr val="4747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000" u="sng">
                <a:solidFill>
                  <a:schemeClr val="hlink"/>
                </a:solidFill>
                <a:hlinkClick r:id="rId3"/>
              </a:rPr>
              <a:t>Source:</a:t>
            </a:r>
            <a:r>
              <a:rPr lang="en-US" sz="1000" u="sng">
                <a:solidFill>
                  <a:schemeClr val="hlink"/>
                </a:solidFill>
              </a:rPr>
              <a:t> </a:t>
            </a:r>
            <a:r>
              <a:rPr lang="en-US" sz="1000"/>
              <a:t>“Happiness at Work” poll by Partners in Leadership, 2017</a:t>
            </a: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105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67" name="Google Shape;367;g7e9df52f24_0_2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9301" y="0"/>
            <a:ext cx="6242700" cy="638855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7e9df52f24_0_210"/>
          <p:cNvSpPr/>
          <p:nvPr/>
        </p:nvSpPr>
        <p:spPr>
          <a:xfrm>
            <a:off x="5949525" y="2700"/>
            <a:ext cx="6242700" cy="6388500"/>
          </a:xfrm>
          <a:prstGeom prst="rect">
            <a:avLst/>
          </a:prstGeom>
          <a:solidFill>
            <a:srgbClr val="333333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g7e9df52f24_0_21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e9df52f24_0_166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The </a:t>
            </a:r>
            <a:r>
              <a:rPr lang="en-US" b="1"/>
              <a:t>Challenge</a:t>
            </a:r>
            <a:endParaRPr b="1"/>
          </a:p>
        </p:txBody>
      </p:sp>
      <p:sp>
        <p:nvSpPr>
          <p:cNvPr id="375" name="Google Shape;375;g7e9df52f24_0_166"/>
          <p:cNvSpPr txBox="1">
            <a:spLocks noGrp="1"/>
          </p:cNvSpPr>
          <p:nvPr>
            <p:ph type="body" idx="1"/>
          </p:nvPr>
        </p:nvSpPr>
        <p:spPr>
          <a:xfrm>
            <a:off x="446450" y="1701150"/>
            <a:ext cx="5037900" cy="3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007E54"/>
                </a:solidFill>
              </a:rPr>
              <a:t>But how can we be certain what will make employees happy?</a:t>
            </a:r>
            <a:endParaRPr b="1">
              <a:solidFill>
                <a:srgbClr val="007E5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04040"/>
                </a:solidFill>
              </a:rPr>
              <a:t>Leaders </a:t>
            </a:r>
            <a:r>
              <a:rPr lang="en-US" b="1">
                <a:solidFill>
                  <a:srgbClr val="404040"/>
                </a:solidFill>
              </a:rPr>
              <a:t>think</a:t>
            </a:r>
            <a:r>
              <a:rPr lang="en-US">
                <a:solidFill>
                  <a:srgbClr val="404040"/>
                </a:solidFill>
              </a:rPr>
              <a:t> they know what employees want. Often they’re wrong.</a:t>
            </a:r>
            <a:endParaRPr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04040"/>
                </a:solidFill>
              </a:rPr>
              <a:t>Leaders need </a:t>
            </a:r>
            <a:r>
              <a:rPr lang="en-US" b="1">
                <a:solidFill>
                  <a:srgbClr val="404040"/>
                </a:solidFill>
              </a:rPr>
              <a:t>objective, quantifiable </a:t>
            </a:r>
            <a:r>
              <a:rPr lang="en-US">
                <a:solidFill>
                  <a:srgbClr val="404040"/>
                </a:solidFill>
              </a:rPr>
              <a:t>data from a 3rd party to help discover </a:t>
            </a:r>
            <a:r>
              <a:rPr lang="en-US" b="1">
                <a:solidFill>
                  <a:srgbClr val="404040"/>
                </a:solidFill>
              </a:rPr>
              <a:t>what employees </a:t>
            </a:r>
            <a:r>
              <a:rPr lang="en-US" b="1" i="1">
                <a:solidFill>
                  <a:srgbClr val="404040"/>
                </a:solidFill>
              </a:rPr>
              <a:t>really</a:t>
            </a:r>
            <a:r>
              <a:rPr lang="en-US" b="1">
                <a:solidFill>
                  <a:srgbClr val="404040"/>
                </a:solidFill>
              </a:rPr>
              <a:t> think.</a:t>
            </a:r>
            <a:endParaRPr b="1"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76" name="Google Shape;376;g7e9df52f24_0_1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800" y="0"/>
            <a:ext cx="6346199" cy="63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7e9df52f24_0_166"/>
          <p:cNvSpPr/>
          <p:nvPr/>
        </p:nvSpPr>
        <p:spPr>
          <a:xfrm>
            <a:off x="5845800" y="-3675"/>
            <a:ext cx="6346200" cy="6398100"/>
          </a:xfrm>
          <a:prstGeom prst="rect">
            <a:avLst/>
          </a:prstGeom>
          <a:solidFill>
            <a:srgbClr val="333333">
              <a:alpha val="4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g7e9df52f24_0_16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a0326c675_0_7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The </a:t>
            </a:r>
            <a:r>
              <a:rPr lang="en-US" b="1"/>
              <a:t>Solution</a:t>
            </a:r>
            <a:endParaRPr b="1"/>
          </a:p>
        </p:txBody>
      </p:sp>
      <p:sp>
        <p:nvSpPr>
          <p:cNvPr id="384" name="Google Shape;384;g13a0326c675_0_7"/>
          <p:cNvSpPr txBox="1">
            <a:spLocks noGrp="1"/>
          </p:cNvSpPr>
          <p:nvPr>
            <p:ph type="body" idx="1"/>
          </p:nvPr>
        </p:nvSpPr>
        <p:spPr>
          <a:xfrm>
            <a:off x="227900" y="28810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04040"/>
                </a:solidFill>
              </a:rPr>
              <a:t>Measure workforce sentiment using a 3</a:t>
            </a:r>
            <a:r>
              <a:rPr lang="en-US" baseline="30000">
                <a:solidFill>
                  <a:srgbClr val="404040"/>
                </a:solidFill>
              </a:rPr>
              <a:t>rd</a:t>
            </a:r>
            <a:r>
              <a:rPr lang="en-US">
                <a:solidFill>
                  <a:srgbClr val="404040"/>
                </a:solidFill>
              </a:rPr>
              <a:t> party, objective tool.</a:t>
            </a:r>
            <a:endParaRPr>
              <a:solidFill>
                <a:srgbClr val="40404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385" name="Google Shape;385;g13a0326c675_0_7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Use the Employee Engagement Survey by TalentClick</a:t>
            </a:r>
            <a:endParaRPr/>
          </a:p>
        </p:txBody>
      </p:sp>
      <p:pic>
        <p:nvPicPr>
          <p:cNvPr id="386" name="Google Shape;386;g13a0326c675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725" y="204050"/>
            <a:ext cx="4299075" cy="606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a0326c675_0_15"/>
          <p:cNvSpPr txBox="1">
            <a:spLocks noGrp="1"/>
          </p:cNvSpPr>
          <p:nvPr>
            <p:ph type="title"/>
          </p:nvPr>
        </p:nvSpPr>
        <p:spPr>
          <a:xfrm>
            <a:off x="413300" y="2385150"/>
            <a:ext cx="11434200" cy="1325700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6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900"/>
              <a:t>Details of the</a:t>
            </a:r>
            <a:r>
              <a:rPr lang="en-US"/>
              <a:t> 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/>
              <a:t>Employee Engagement Survey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a0326c675_0_23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b="1"/>
              <a:t>What</a:t>
            </a:r>
            <a:r>
              <a:rPr lang="en-US"/>
              <a:t> Is It?</a:t>
            </a:r>
            <a:endParaRPr/>
          </a:p>
        </p:txBody>
      </p:sp>
      <p:sp>
        <p:nvSpPr>
          <p:cNvPr id="397" name="Google Shape;397;g13a0326c675_0_23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ct val="108108"/>
              <a:buNone/>
            </a:pPr>
            <a:r>
              <a:rPr lang="en-US"/>
              <a:t>The </a:t>
            </a:r>
            <a:r>
              <a:rPr lang="en-US" b="1"/>
              <a:t>Employee Engagement Survey</a:t>
            </a:r>
            <a:r>
              <a:rPr lang="en-US"/>
              <a:t> is a diagnostic scan of workforce of workforce sentiment that provides a gap analysis between what leaders </a:t>
            </a:r>
            <a:r>
              <a:rPr lang="en-US" b="1"/>
              <a:t>think</a:t>
            </a:r>
            <a:r>
              <a:rPr lang="en-US"/>
              <a:t> is happening in the organization and what is </a:t>
            </a:r>
            <a:r>
              <a:rPr lang="en-US" b="1"/>
              <a:t>really happening.</a:t>
            </a:r>
            <a:r>
              <a:rPr lang="en-US"/>
              <a:t> You will gain: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SzPct val="100000"/>
              <a:buChar char="●"/>
            </a:pPr>
            <a:r>
              <a:rPr lang="en-US" b="1"/>
              <a:t>Employee perceptions</a:t>
            </a:r>
            <a:r>
              <a:rPr lang="en-US"/>
              <a:t> about the key aspects of the job that predict engagement, such as workload, flexibility, and supervisory support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Snapshot of overall </a:t>
            </a:r>
            <a:r>
              <a:rPr lang="en-US" b="1"/>
              <a:t>employee intentions</a:t>
            </a:r>
            <a:r>
              <a:rPr lang="en-US"/>
              <a:t> toward the organization, such as commitment and intention to remain in the role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b="1"/>
              <a:t>Actionable insights into areas of strength and development </a:t>
            </a:r>
            <a:r>
              <a:rPr lang="en-US"/>
              <a:t>to enhance engagement, productivity and performance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Quantitative </a:t>
            </a:r>
            <a:r>
              <a:rPr lang="en-US" b="1"/>
              <a:t>business intelligence</a:t>
            </a:r>
            <a:r>
              <a:rPr lang="en-US"/>
              <a:t> to inform targeted organizational initiatives</a:t>
            </a:r>
            <a:endParaRPr/>
          </a:p>
          <a:p>
            <a:pPr marL="457200" lvl="0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Qualitative feedback from employees in the form of </a:t>
            </a:r>
            <a:r>
              <a:rPr lang="en-US" b="1"/>
              <a:t>open-text responses</a:t>
            </a:r>
            <a:endParaRPr b="1"/>
          </a:p>
        </p:txBody>
      </p:sp>
      <p:sp>
        <p:nvSpPr>
          <p:cNvPr id="398" name="Google Shape;398;g13a0326c675_0_23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8870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What is the Employee Engagement Survey?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3a0326c675_0_30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9079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Make better people decisions! Get year-over-year comparative data and business intelligence to aid your decision support. We’ll help you drive organizational gains in these areas: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Increased </a:t>
            </a:r>
            <a:r>
              <a:rPr lang="en-US" b="1"/>
              <a:t>employee satisfaction</a:t>
            </a:r>
            <a:r>
              <a:rPr lang="en-US"/>
              <a:t> and </a:t>
            </a:r>
            <a:r>
              <a:rPr lang="en-US" b="1"/>
              <a:t>improved morale</a:t>
            </a:r>
            <a:endParaRPr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Decreased employee turnover and </a:t>
            </a:r>
            <a:r>
              <a:rPr lang="en-US" b="1"/>
              <a:t>increased retention</a:t>
            </a:r>
            <a:endParaRPr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b="1"/>
              <a:t>Reduced costs</a:t>
            </a:r>
            <a:r>
              <a:rPr lang="en-US"/>
              <a:t> for recruitment, hiring, training</a:t>
            </a:r>
            <a:endParaRPr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b="1"/>
              <a:t>Increased productivity</a:t>
            </a:r>
            <a:endParaRPr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Enhanced culture and </a:t>
            </a:r>
            <a:r>
              <a:rPr lang="en-US" b="1"/>
              <a:t>employer brand</a:t>
            </a:r>
            <a:endParaRPr b="1"/>
          </a:p>
        </p:txBody>
      </p:sp>
      <p:sp>
        <p:nvSpPr>
          <p:cNvPr id="404" name="Google Shape;404;g13a0326c675_0_30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Why</a:t>
            </a:r>
            <a:r>
              <a:rPr lang="en-US"/>
              <a:t> Use It?</a:t>
            </a:r>
            <a:endParaRPr/>
          </a:p>
        </p:txBody>
      </p:sp>
      <p:pic>
        <p:nvPicPr>
          <p:cNvPr id="405" name="Google Shape;405;g13a0326c675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7149" y="137475"/>
            <a:ext cx="1677600" cy="62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13a0326c675_0_30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Why Use an Employee Engagement Survey?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3a0326b34f_0_141"/>
          <p:cNvSpPr txBox="1">
            <a:spLocks noGrp="1"/>
          </p:cNvSpPr>
          <p:nvPr>
            <p:ph type="title" idx="4294967295"/>
          </p:nvPr>
        </p:nvSpPr>
        <p:spPr>
          <a:xfrm>
            <a:off x="269275" y="34275"/>
            <a:ext cx="6549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How </a:t>
            </a: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Does it Work?</a:t>
            </a:r>
            <a:endParaRPr b="1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2" name="Google Shape;412;g13a0326b34f_0_1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350" y="1529525"/>
            <a:ext cx="2774252" cy="1909049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3" name="Google Shape;413;g13a0326b34f_0_1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550" y="1539000"/>
            <a:ext cx="2774399" cy="1909049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4" name="Google Shape;414;g13a0326b34f_0_141"/>
          <p:cNvSpPr txBox="1"/>
          <p:nvPr/>
        </p:nvSpPr>
        <p:spPr>
          <a:xfrm>
            <a:off x="1161450" y="3598875"/>
            <a:ext cx="27744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Invite Participants</a:t>
            </a:r>
            <a:endParaRPr sz="18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TalentClick sets up automated email campaign to send survey invites (&amp; reminders) to all chosen participants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g13a0326b34f_0_141"/>
          <p:cNvSpPr txBox="1"/>
          <p:nvPr/>
        </p:nvSpPr>
        <p:spPr>
          <a:xfrm>
            <a:off x="4691025" y="3600450"/>
            <a:ext cx="2804100" cy="22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Participants Complete Survey</a:t>
            </a:r>
            <a:endParaRPr sz="18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Online (computer, tablet or phone)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12-15 minutes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Available in 6 languages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Confidential 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g13a0326b34f_0_141"/>
          <p:cNvSpPr txBox="1"/>
          <p:nvPr/>
        </p:nvSpPr>
        <p:spPr>
          <a:xfrm>
            <a:off x="8330850" y="3614025"/>
            <a:ext cx="2774400" cy="1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Get Results!</a:t>
            </a:r>
            <a:endParaRPr sz="18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Results within 21 business days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Comprehensive master report &amp; appendix with open-ended feedback 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7" name="Google Shape;417;g13a0326b34f_0_14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"/>
          <a:stretch/>
        </p:blipFill>
        <p:spPr>
          <a:xfrm>
            <a:off x="4691175" y="1539000"/>
            <a:ext cx="2774253" cy="1909047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8" name="Google Shape;418;g13a0326b34f_0_141"/>
          <p:cNvSpPr txBox="1"/>
          <p:nvPr/>
        </p:nvSpPr>
        <p:spPr>
          <a:xfrm>
            <a:off x="675675" y="132240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13a0326b34f_0_141"/>
          <p:cNvSpPr txBox="1"/>
          <p:nvPr/>
        </p:nvSpPr>
        <p:spPr>
          <a:xfrm>
            <a:off x="4199925" y="133170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13a0326b34f_0_141"/>
          <p:cNvSpPr txBox="1"/>
          <p:nvPr/>
        </p:nvSpPr>
        <p:spPr>
          <a:xfrm>
            <a:off x="7838475" y="142695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a0b2881d8_0_1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Tips</a:t>
            </a:r>
            <a:r>
              <a:rPr lang="en-US"/>
              <a:t> for Surveying</a:t>
            </a:r>
            <a:endParaRPr/>
          </a:p>
        </p:txBody>
      </p:sp>
      <p:sp>
        <p:nvSpPr>
          <p:cNvPr id="426" name="Google Shape;426;g13a0b2881d8_0_11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“Over communicate” to employees what the project is about.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Only select employees who have been with your org. at least 90 days.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Keep in mind that a typical response/participation rate may be only 40-60% of invited participants.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Consider offering an incentive to increase the participation rate.          </a:t>
            </a:r>
            <a:br>
              <a:rPr lang="en-US" sz="2200"/>
            </a:br>
            <a:r>
              <a:rPr lang="en-US" sz="2200"/>
              <a:t>A prize draw is fine, but a reward-per-person is better.</a:t>
            </a:r>
            <a:endParaRPr sz="3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559a7a04de_0_163"/>
          <p:cNvSpPr txBox="1">
            <a:spLocks noGrp="1"/>
          </p:cNvSpPr>
          <p:nvPr>
            <p:ph type="title"/>
          </p:nvPr>
        </p:nvSpPr>
        <p:spPr>
          <a:xfrm>
            <a:off x="264475" y="110475"/>
            <a:ext cx="62427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/>
              <a:t>Get started!</a:t>
            </a:r>
            <a:endParaRPr b="1"/>
          </a:p>
        </p:txBody>
      </p:sp>
      <p:sp>
        <p:nvSpPr>
          <p:cNvPr id="432" name="Google Shape;432;g1559a7a04de_0_163"/>
          <p:cNvSpPr txBox="1">
            <a:spLocks noGrp="1"/>
          </p:cNvSpPr>
          <p:nvPr>
            <p:ph type="body" idx="1"/>
          </p:nvPr>
        </p:nvSpPr>
        <p:spPr>
          <a:xfrm>
            <a:off x="227900" y="2042875"/>
            <a:ext cx="57126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List of email addresses</a:t>
            </a:r>
            <a:r>
              <a:rPr lang="en-US" sz="2200" b="1"/>
              <a:t> </a:t>
            </a:r>
            <a:r>
              <a:rPr lang="en-US" sz="2200"/>
              <a:t>for all employees who you wish to participate </a:t>
            </a:r>
            <a:endParaRPr sz="2200"/>
          </a:p>
        </p:txBody>
      </p:sp>
      <p:sp>
        <p:nvSpPr>
          <p:cNvPr id="433" name="Google Shape;433;g1559a7a04de_0_163"/>
          <p:cNvSpPr txBox="1">
            <a:spLocks noGrp="1"/>
          </p:cNvSpPr>
          <p:nvPr>
            <p:ph type="title" idx="2"/>
          </p:nvPr>
        </p:nvSpPr>
        <p:spPr>
          <a:xfrm>
            <a:off x="227900" y="13710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1. Send Us List of Participants</a:t>
            </a:r>
            <a:endParaRPr b="0"/>
          </a:p>
        </p:txBody>
      </p:sp>
      <p:sp>
        <p:nvSpPr>
          <p:cNvPr id="434" name="Google Shape;434;g1559a7a04de_0_163"/>
          <p:cNvSpPr txBox="1">
            <a:spLocks noGrp="1"/>
          </p:cNvSpPr>
          <p:nvPr>
            <p:ph type="body" idx="1"/>
          </p:nvPr>
        </p:nvSpPr>
        <p:spPr>
          <a:xfrm>
            <a:off x="227900" y="3719275"/>
            <a:ext cx="58413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Advise if you require any updates to TalentClick’s standard messaging</a:t>
            </a:r>
            <a:endParaRPr sz="2200"/>
          </a:p>
        </p:txBody>
      </p:sp>
      <p:sp>
        <p:nvSpPr>
          <p:cNvPr id="435" name="Google Shape;435;g1559a7a04de_0_163"/>
          <p:cNvSpPr txBox="1">
            <a:spLocks noGrp="1"/>
          </p:cNvSpPr>
          <p:nvPr>
            <p:ph type="title" idx="2"/>
          </p:nvPr>
        </p:nvSpPr>
        <p:spPr>
          <a:xfrm>
            <a:off x="227900" y="30474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2. Review ‘Survey Invite’</a:t>
            </a:r>
            <a:endParaRPr/>
          </a:p>
        </p:txBody>
      </p:sp>
      <p:sp>
        <p:nvSpPr>
          <p:cNvPr id="436" name="Google Shape;436;g1559a7a04de_0_163"/>
          <p:cNvSpPr txBox="1">
            <a:spLocks noGrp="1"/>
          </p:cNvSpPr>
          <p:nvPr>
            <p:ph type="body" idx="1"/>
          </p:nvPr>
        </p:nvSpPr>
        <p:spPr>
          <a:xfrm>
            <a:off x="253550" y="5409675"/>
            <a:ext cx="57126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Let us know when you want the survey invite to send and let us do the rest!</a:t>
            </a:r>
            <a:endParaRPr sz="2200"/>
          </a:p>
        </p:txBody>
      </p:sp>
      <p:sp>
        <p:nvSpPr>
          <p:cNvPr id="437" name="Google Shape;437;g1559a7a04de_0_163"/>
          <p:cNvSpPr txBox="1">
            <a:spLocks noGrp="1"/>
          </p:cNvSpPr>
          <p:nvPr>
            <p:ph type="title" idx="2"/>
          </p:nvPr>
        </p:nvSpPr>
        <p:spPr>
          <a:xfrm>
            <a:off x="227900" y="47238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3. Confirm Timelines</a:t>
            </a:r>
            <a:endParaRPr/>
          </a:p>
        </p:txBody>
      </p:sp>
      <p:pic>
        <p:nvPicPr>
          <p:cNvPr id="438" name="Google Shape;438;g1559a7a04de_0_1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1" b="3583"/>
          <a:stretch/>
        </p:blipFill>
        <p:spPr>
          <a:xfrm>
            <a:off x="6069200" y="0"/>
            <a:ext cx="5980899" cy="629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b8778ec8c_0_97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Agenda</a:t>
            </a:r>
            <a:endParaRPr b="1"/>
          </a:p>
        </p:txBody>
      </p:sp>
      <p:sp>
        <p:nvSpPr>
          <p:cNvPr id="240" name="Google Shape;240;g5b8778ec8c_0_97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6081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500" b="1"/>
              <a:t>Who is TalentClick?</a:t>
            </a:r>
            <a:endParaRPr sz="2500" b="1"/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500" b="1"/>
              <a:t>What Do We Help With?</a:t>
            </a:r>
            <a:endParaRPr sz="2500" b="1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500" b="1"/>
              <a:t>Details of the Employee Engagement Survey </a:t>
            </a:r>
            <a:endParaRPr sz="2500" b="1"/>
          </a:p>
        </p:txBody>
      </p:sp>
      <p:pic>
        <p:nvPicPr>
          <p:cNvPr id="241" name="Google Shape;241;g5b8778ec8c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2925" y="-17025"/>
            <a:ext cx="5469075" cy="64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5b8778ec8c_0_9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3a0326b34f_0_79"/>
          <p:cNvSpPr txBox="1">
            <a:spLocks noGrp="1"/>
          </p:cNvSpPr>
          <p:nvPr>
            <p:ph type="title"/>
          </p:nvPr>
        </p:nvSpPr>
        <p:spPr>
          <a:xfrm>
            <a:off x="381000" y="-92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Survey </a:t>
            </a:r>
            <a:r>
              <a:rPr lang="en-US" b="1"/>
              <a:t>Invitation</a:t>
            </a:r>
            <a:endParaRPr b="1"/>
          </a:p>
        </p:txBody>
      </p:sp>
      <p:sp>
        <p:nvSpPr>
          <p:cNvPr id="444" name="Google Shape;444;g13a0326b34f_0_79"/>
          <p:cNvSpPr txBox="1">
            <a:spLocks noGrp="1"/>
          </p:cNvSpPr>
          <p:nvPr>
            <p:ph type="body" idx="1"/>
          </p:nvPr>
        </p:nvSpPr>
        <p:spPr>
          <a:xfrm>
            <a:off x="381000" y="1095950"/>
            <a:ext cx="60453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Statement of Confidentiality</a:t>
            </a:r>
            <a:r>
              <a:rPr lang="en-US" sz="1800"/>
              <a:t>: “Your ratings will be combined with the ratings from all other employees. Your individual responses will NOT</a:t>
            </a:r>
            <a:r>
              <a:rPr lang="en-US" sz="1800" b="1"/>
              <a:t> </a:t>
            </a:r>
            <a:r>
              <a:rPr lang="en-US" sz="1800"/>
              <a:t>be reported or shared with anyone within your organization.” </a:t>
            </a:r>
            <a:endParaRPr sz="1800"/>
          </a:p>
        </p:txBody>
      </p:sp>
      <p:pic>
        <p:nvPicPr>
          <p:cNvPr id="445" name="Google Shape;445;g13a0326b34f_0_7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500" y="0"/>
            <a:ext cx="5407501" cy="63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3a0326b34f_0_79"/>
          <p:cNvSpPr/>
          <p:nvPr/>
        </p:nvSpPr>
        <p:spPr>
          <a:xfrm>
            <a:off x="6784450" y="9125"/>
            <a:ext cx="5407500" cy="6382200"/>
          </a:xfrm>
          <a:prstGeom prst="rect">
            <a:avLst/>
          </a:prstGeom>
          <a:solidFill>
            <a:srgbClr val="333333">
              <a:alpha val="4862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g13a0326b34f_0_7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3a0326b34f_0_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3850" y="2584500"/>
            <a:ext cx="4255976" cy="37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3a0326c675_0_52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Survey </a:t>
            </a:r>
            <a:r>
              <a:rPr lang="en-US" b="1"/>
              <a:t>Questions</a:t>
            </a:r>
            <a:endParaRPr b="1"/>
          </a:p>
        </p:txBody>
      </p:sp>
      <p:sp>
        <p:nvSpPr>
          <p:cNvPr id="454" name="Google Shape;454;g13a0326c675_0_52"/>
          <p:cNvSpPr txBox="1">
            <a:spLocks noGrp="1"/>
          </p:cNvSpPr>
          <p:nvPr>
            <p:ph type="title" idx="2"/>
          </p:nvPr>
        </p:nvSpPr>
        <p:spPr>
          <a:xfrm>
            <a:off x="838200" y="1428675"/>
            <a:ext cx="11043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“You will be asked to provide ratings of the organization 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000"/>
              <a:t>and how important certain topics/areas are for you.”</a:t>
            </a:r>
            <a:endParaRPr sz="2000"/>
          </a:p>
        </p:txBody>
      </p:sp>
      <p:pic>
        <p:nvPicPr>
          <p:cNvPr id="455" name="Google Shape;455;g13a0326c675_0_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250" y="2248875"/>
            <a:ext cx="8661724" cy="3761825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6" name="Google Shape;456;g13a0326c675_0_52"/>
          <p:cNvSpPr txBox="1">
            <a:spLocks noGrp="1"/>
          </p:cNvSpPr>
          <p:nvPr>
            <p:ph type="title" idx="2"/>
          </p:nvPr>
        </p:nvSpPr>
        <p:spPr>
          <a:xfrm>
            <a:off x="305175" y="2394275"/>
            <a:ext cx="15264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800">
                <a:solidFill>
                  <a:srgbClr val="F56D20"/>
                </a:solidFill>
              </a:rPr>
              <a:t>Example:</a:t>
            </a:r>
            <a:endParaRPr sz="1800">
              <a:solidFill>
                <a:srgbClr val="F56D2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g1559a7a04de_0_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50" y="974125"/>
            <a:ext cx="2637725" cy="34125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2" name="Google Shape;462;g1559a7a04de_0_6"/>
          <p:cNvSpPr txBox="1">
            <a:spLocks noGrp="1"/>
          </p:cNvSpPr>
          <p:nvPr>
            <p:ph type="title"/>
          </p:nvPr>
        </p:nvSpPr>
        <p:spPr>
          <a:xfrm>
            <a:off x="381000" y="-92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Employee Engagement Report</a:t>
            </a:r>
            <a:endParaRPr/>
          </a:p>
        </p:txBody>
      </p:sp>
      <p:pic>
        <p:nvPicPr>
          <p:cNvPr id="463" name="Google Shape;463;g1559a7a04de_0_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275" y="973850"/>
            <a:ext cx="2637725" cy="34125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4" name="Google Shape;464;g1559a7a04de_0_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024" y="2792050"/>
            <a:ext cx="2637725" cy="341256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g1559a7a04de_0_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525" y="973850"/>
            <a:ext cx="2637725" cy="34125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6" name="Google Shape;466;g1559a7a04de_0_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25" y="2792080"/>
            <a:ext cx="2637725" cy="341252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7" name="Google Shape;467;g1559a7a04de_0_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550" y="2792050"/>
            <a:ext cx="2637725" cy="341254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a0b2881d8_0_0"/>
          <p:cNvSpPr txBox="1">
            <a:spLocks noGrp="1"/>
          </p:cNvSpPr>
          <p:nvPr>
            <p:ph type="title" idx="4294967295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TalentClick’s </a:t>
            </a: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Model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3" name="Google Shape;473;g13a0b2881d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450" y="1189724"/>
            <a:ext cx="10721025" cy="50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1559a7a04de_0_8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0"/>
            <a:ext cx="4031100" cy="63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1559a7a04de_0_86"/>
          <p:cNvSpPr/>
          <p:nvPr/>
        </p:nvSpPr>
        <p:spPr>
          <a:xfrm>
            <a:off x="0" y="-80500"/>
            <a:ext cx="6629700" cy="64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559a7a04de_0_86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What</a:t>
            </a:r>
            <a:r>
              <a:rPr lang="en-US"/>
              <a:t> you receive</a:t>
            </a: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:</a:t>
            </a:r>
            <a:endParaRPr/>
          </a:p>
        </p:txBody>
      </p:sp>
      <p:sp>
        <p:nvSpPr>
          <p:cNvPr id="481" name="Google Shape;481;g1559a7a04de_0_86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7492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Summary of Results</a:t>
            </a:r>
            <a:r>
              <a:rPr lang="en-US" sz="2200" b="1"/>
              <a:t> </a:t>
            </a:r>
            <a:r>
              <a:rPr lang="en-US" sz="2200"/>
              <a:t>with Engagement Score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Executive Summary</a:t>
            </a:r>
            <a:r>
              <a:rPr lang="en-US" sz="2200">
                <a:solidFill>
                  <a:srgbClr val="007E54"/>
                </a:solidFill>
              </a:rPr>
              <a:t> </a:t>
            </a:r>
            <a:r>
              <a:rPr lang="en-US" sz="2200"/>
              <a:t>of </a:t>
            </a:r>
            <a:r>
              <a:rPr lang="en-US" sz="2200" b="1"/>
              <a:t>top strengths and areas for improvement</a:t>
            </a:r>
            <a:r>
              <a:rPr lang="en-US" sz="2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 </a:t>
            </a:r>
            <a:r>
              <a:rPr lang="en-US" sz="2200"/>
              <a:t>with suggested </a:t>
            </a:r>
            <a:r>
              <a:rPr lang="en-US" sz="2200" b="1"/>
              <a:t>action steps</a:t>
            </a:r>
            <a:endParaRPr sz="2200" b="1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Detailed Results</a:t>
            </a:r>
            <a:r>
              <a:rPr lang="en-US" sz="2200" b="1"/>
              <a:t> </a:t>
            </a:r>
            <a:r>
              <a:rPr lang="en-US" sz="2200"/>
              <a:t>&amp; Score Distributions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Importance Rankings</a:t>
            </a:r>
            <a:r>
              <a:rPr lang="en-US" sz="2200"/>
              <a:t> for Engagement Drivers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Appendix with </a:t>
            </a:r>
            <a:r>
              <a:rPr lang="en-US" sz="2200" b="1">
                <a:solidFill>
                  <a:srgbClr val="007E54"/>
                </a:solidFill>
              </a:rPr>
              <a:t>Open-Ended Responses</a:t>
            </a:r>
            <a:endParaRPr sz="2200" b="1">
              <a:solidFill>
                <a:srgbClr val="007E54"/>
              </a:solidFill>
            </a:endParaRPr>
          </a:p>
        </p:txBody>
      </p:sp>
      <p:pic>
        <p:nvPicPr>
          <p:cNvPr id="482" name="Google Shape;482;g1559a7a04de_0_8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-12575"/>
            <a:ext cx="4031100" cy="63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1559a7a04de_0_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5756523576_0_158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</a:t>
            </a:r>
            <a:r>
              <a:rPr lang="en-US" b="1"/>
              <a:t>Pricing  </a:t>
            </a:r>
            <a:endParaRPr b="1"/>
          </a:p>
        </p:txBody>
      </p:sp>
      <p:sp>
        <p:nvSpPr>
          <p:cNvPr id="493" name="Google Shape;493;g15756523576_0_158"/>
          <p:cNvSpPr txBox="1">
            <a:spLocks noGrp="1"/>
          </p:cNvSpPr>
          <p:nvPr>
            <p:ph type="body" idx="1"/>
          </p:nvPr>
        </p:nvSpPr>
        <p:spPr>
          <a:xfrm>
            <a:off x="381000" y="4311200"/>
            <a:ext cx="10784400" cy="211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/>
              <a:t>Notes:</a:t>
            </a:r>
            <a:endParaRPr sz="1600" b="1"/>
          </a:p>
          <a:p>
            <a:pPr marL="609600" lvl="0" indent="-387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Pricing is based on total # employees Client wants EE Survey link sent to.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Prices are in US Dollars (USD). Any applicable taxes are extra.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$2,000/yr Admin fee is for set up of annual survey, compiling invitation list, sending emails, tracking completions, sending reminders, producing 1 master report per year, conducting 1 half-hour debrief meeting, 30 days’ notice.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Contract renews automatically each year unless Customer provides min. 30 days notice.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Add $500 for admin and reporting on each specific group (business unit, division, location, department, team, role)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Customization of surveys and/or reports at consulting rate of $200/hr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Intermittent surveys (semi annual, quarterly) are available. Contact us.</a:t>
            </a:r>
            <a:endParaRPr sz="1300"/>
          </a:p>
        </p:txBody>
      </p:sp>
      <p:graphicFrame>
        <p:nvGraphicFramePr>
          <p:cNvPr id="494" name="Google Shape;494;g15756523576_0_158"/>
          <p:cNvGraphicFramePr/>
          <p:nvPr/>
        </p:nvGraphicFramePr>
        <p:xfrm>
          <a:off x="1357133" y="1123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{CBB248FB-C900-4F6C-928D-E2D32A9E567A}</a:tableStyleId>
              </a:tblPr>
              <a:tblGrid>
                <a:gridCol w="236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6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Workforce Size</a:t>
                      </a:r>
                      <a:endParaRPr sz="16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(# Employees sent survey link)</a:t>
                      </a:r>
                      <a:endParaRPr sz="16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Cost for 1st Employee Survey each year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Annual Admin &amp; Maintenance Fee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rgbClr val="6E439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 RETAIL CHARGE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rgbClr val="007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$1,221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$3,221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$2,302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$4,302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$7,354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$9,354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$9,139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$11,139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$18,351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$20,351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a0326c675_0_86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/>
              <a:t>Next Steps</a:t>
            </a:r>
            <a:endParaRPr b="1"/>
          </a:p>
        </p:txBody>
      </p:sp>
      <p:sp>
        <p:nvSpPr>
          <p:cNvPr id="500" name="Google Shape;500;g13a0326c675_0_86"/>
          <p:cNvSpPr txBox="1">
            <a:spLocks noGrp="1"/>
          </p:cNvSpPr>
          <p:nvPr>
            <p:ph type="body" idx="1"/>
          </p:nvPr>
        </p:nvSpPr>
        <p:spPr>
          <a:xfrm>
            <a:off x="664975" y="2084175"/>
            <a:ext cx="454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 b="1"/>
              <a:t>Pricing</a:t>
            </a:r>
            <a:endParaRPr sz="2100" b="1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 b="1"/>
              <a:t>Contract Approval</a:t>
            </a:r>
            <a:endParaRPr sz="2100" b="1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-US" sz="2100" b="1"/>
              <a:t>Planning &amp; Setup</a:t>
            </a:r>
            <a:endParaRPr sz="2100" b="1"/>
          </a:p>
        </p:txBody>
      </p:sp>
      <p:pic>
        <p:nvPicPr>
          <p:cNvPr id="501" name="Google Shape;501;g13a0326c675_0_8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325" y="0"/>
            <a:ext cx="6101674" cy="63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13a0326c675_0_86"/>
          <p:cNvSpPr/>
          <p:nvPr/>
        </p:nvSpPr>
        <p:spPr>
          <a:xfrm>
            <a:off x="6090550" y="2700"/>
            <a:ext cx="6101700" cy="6388500"/>
          </a:xfrm>
          <a:prstGeom prst="rect">
            <a:avLst/>
          </a:prstGeom>
          <a:solidFill>
            <a:srgbClr val="333333">
              <a:alpha val="4862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g13a0326c675_0_8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2375" y="5467350"/>
            <a:ext cx="804950" cy="8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g155b0976287_0_1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25" y="0"/>
            <a:ext cx="12192000" cy="685799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09" name="Google Shape;509;g155b0976287_0_158"/>
          <p:cNvSpPr/>
          <p:nvPr/>
        </p:nvSpPr>
        <p:spPr>
          <a:xfrm>
            <a:off x="-172450" y="0"/>
            <a:ext cx="12557700" cy="6981000"/>
          </a:xfrm>
          <a:prstGeom prst="rect">
            <a:avLst/>
          </a:prstGeom>
          <a:solidFill>
            <a:srgbClr val="343434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155b0976287_0_158"/>
          <p:cNvSpPr txBox="1"/>
          <p:nvPr/>
        </p:nvSpPr>
        <p:spPr>
          <a:xfrm>
            <a:off x="-9931" y="4479923"/>
            <a:ext cx="12201900" cy="17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g155b0976287_0_158"/>
          <p:cNvSpPr txBox="1"/>
          <p:nvPr/>
        </p:nvSpPr>
        <p:spPr>
          <a:xfrm>
            <a:off x="4974" y="2268762"/>
            <a:ext cx="12216300" cy="910800"/>
          </a:xfrm>
          <a:prstGeom prst="rect">
            <a:avLst/>
          </a:prstGeom>
          <a:noFill/>
          <a:ln>
            <a:noFill/>
          </a:ln>
          <a:effectLst>
            <a:outerShdw blurRad="57150" dist="38100" dir="10680000" algn="bl" rotWithShape="0">
              <a:srgbClr val="000000">
                <a:alpha val="61000"/>
              </a:srgbClr>
            </a:outerShdw>
          </a:effectLst>
        </p:spPr>
        <p:txBody>
          <a:bodyPr spcFirstLastPara="1" wrap="square" lIns="524875" tIns="69975" rIns="524875" bIns="699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  <a:endParaRPr sz="7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55b0976287_0_158"/>
          <p:cNvSpPr txBox="1"/>
          <p:nvPr/>
        </p:nvSpPr>
        <p:spPr>
          <a:xfrm>
            <a:off x="-82425" y="5320625"/>
            <a:ext cx="12264600" cy="15954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524875" tIns="69975" rIns="524875" bIns="69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3" name="Google Shape;513;g155b0976287_0_158"/>
          <p:cNvSpPr txBox="1"/>
          <p:nvPr/>
        </p:nvSpPr>
        <p:spPr>
          <a:xfrm>
            <a:off x="244125" y="5469250"/>
            <a:ext cx="6733800" cy="1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TalentClick</a:t>
            </a:r>
            <a:endParaRPr sz="25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info@talentclick.com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1.877.723.3778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g155b0976287_0_158"/>
          <p:cNvSpPr txBox="1"/>
          <p:nvPr/>
        </p:nvSpPr>
        <p:spPr>
          <a:xfrm>
            <a:off x="7908575" y="5402600"/>
            <a:ext cx="3592800" cy="15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NAME HERE</a:t>
            </a:r>
            <a:endParaRPr sz="25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contact details here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b8778ec8c_0_104"/>
          <p:cNvSpPr txBox="1">
            <a:spLocks noGrp="1"/>
          </p:cNvSpPr>
          <p:nvPr>
            <p:ph type="title"/>
          </p:nvPr>
        </p:nvSpPr>
        <p:spPr>
          <a:xfrm>
            <a:off x="838200" y="749400"/>
            <a:ext cx="10515600" cy="5401500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7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/>
              <a:t>Who is TalentClick?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f8e0870dd7_2_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975" y="558800"/>
            <a:ext cx="9678925" cy="55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f8e0870dd7_2_6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Who is </a:t>
            </a:r>
            <a:r>
              <a:rPr lang="en-US" b="1"/>
              <a:t>TalentClick</a:t>
            </a:r>
            <a:r>
              <a:rPr lang="en-US"/>
              <a:t>?</a:t>
            </a:r>
            <a:endParaRPr/>
          </a:p>
        </p:txBody>
      </p:sp>
      <p:sp>
        <p:nvSpPr>
          <p:cNvPr id="255" name="Google Shape;255;gf8e0870dd7_2_61"/>
          <p:cNvSpPr txBox="1">
            <a:spLocks noGrp="1"/>
          </p:cNvSpPr>
          <p:nvPr>
            <p:ph type="title" idx="2"/>
          </p:nvPr>
        </p:nvSpPr>
        <p:spPr>
          <a:xfrm>
            <a:off x="-25" y="2190675"/>
            <a:ext cx="12192000" cy="2709900"/>
          </a:xfrm>
          <a:prstGeom prst="rect">
            <a:avLst/>
          </a:prstGeom>
          <a:solidFill>
            <a:srgbClr val="D8D8D8">
              <a:alpha val="7254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br>
              <a:rPr lang="en-US" sz="2800"/>
            </a:br>
            <a:r>
              <a:rPr lang="en-US" sz="2800"/>
              <a:t>A Global leader in Psychometrics,</a:t>
            </a:r>
            <a:br>
              <a:rPr lang="en-US" sz="2800"/>
            </a:br>
            <a:r>
              <a:rPr lang="en-US" sz="2800"/>
              <a:t>used by thousands of business leaders</a:t>
            </a:r>
            <a:br>
              <a:rPr lang="en-US" sz="2800"/>
            </a:br>
            <a:r>
              <a:rPr lang="en-US" sz="2800"/>
              <a:t>in more than 100 countries worldwide,</a:t>
            </a:r>
            <a:br>
              <a:rPr lang="en-US" sz="2800"/>
            </a:br>
            <a:r>
              <a:rPr lang="en-US" sz="2800"/>
              <a:t>in 25 languages.</a:t>
            </a:r>
            <a:br>
              <a:rPr lang="en-US" sz="2800"/>
            </a:br>
            <a:endParaRPr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10921c1f8b3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464" y="1340752"/>
            <a:ext cx="1011636" cy="9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0921c1f8b3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71" y="2457348"/>
            <a:ext cx="825270" cy="84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0921c1f8b3_0_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71" y="4448097"/>
            <a:ext cx="825270" cy="84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0921c1f8b3_0_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898" y="3379186"/>
            <a:ext cx="841215" cy="82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0921c1f8b3_0_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898" y="2461775"/>
            <a:ext cx="841215" cy="82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10921c1f8b3_0_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70" y="3447934"/>
            <a:ext cx="825270" cy="84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10921c1f8b3_0_0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80" y="1334076"/>
            <a:ext cx="955068" cy="9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10921c1f8b3_0_0"/>
          <p:cNvSpPr txBox="1"/>
          <p:nvPr/>
        </p:nvSpPr>
        <p:spPr>
          <a:xfrm>
            <a:off x="1412646" y="1414200"/>
            <a:ext cx="49839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Attitude-Values-Personality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combination of our three  most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popular assessments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g10921c1f8b3_0_0"/>
          <p:cNvSpPr txBox="1"/>
          <p:nvPr/>
        </p:nvSpPr>
        <p:spPr>
          <a:xfrm>
            <a:off x="1594685" y="2429151"/>
            <a:ext cx="39546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Workstyle &amp; Performance Profile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Assesses workstyle, strengths and areas for improvement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g10921c1f8b3_0_0"/>
          <p:cNvSpPr txBox="1"/>
          <p:nvPr/>
        </p:nvSpPr>
        <p:spPr>
          <a:xfrm>
            <a:off x="1580219" y="3359533"/>
            <a:ext cx="39546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 Values &amp; Attitude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Predict conformity, responsibility, coachability, positivity and more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g10921c1f8b3_0_0"/>
          <p:cNvSpPr txBox="1"/>
          <p:nvPr/>
        </p:nvSpPr>
        <p:spPr>
          <a:xfrm>
            <a:off x="1580208" y="4363016"/>
            <a:ext cx="39546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Safety Quotient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 identify people with higher risk tolerance. Decrease human error and incidents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g10921c1f8b3_0_0"/>
          <p:cNvSpPr txBox="1"/>
          <p:nvPr/>
        </p:nvSpPr>
        <p:spPr>
          <a:xfrm>
            <a:off x="7426840" y="1466743"/>
            <a:ext cx="4560300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Leadership Profile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Identify leadership capabilities, business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reasoning and conflict management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g10921c1f8b3_0_0"/>
          <p:cNvSpPr txBox="1"/>
          <p:nvPr/>
        </p:nvSpPr>
        <p:spPr>
          <a:xfrm>
            <a:off x="7434565" y="2339759"/>
            <a:ext cx="4346100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Cognitive Quotient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Test spatial reasoning, language, and 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numerical problem-solving ability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g10921c1f8b3_0_0"/>
          <p:cNvSpPr txBox="1"/>
          <p:nvPr/>
        </p:nvSpPr>
        <p:spPr>
          <a:xfrm>
            <a:off x="7434565" y="3289530"/>
            <a:ext cx="4460100" cy="9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English Proficiency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Measure English language competencies,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writing, vocabulary and typing speed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g10921c1f8b3_0_0"/>
          <p:cNvSpPr txBox="1">
            <a:spLocks noGrp="1"/>
          </p:cNvSpPr>
          <p:nvPr>
            <p:ph type="title" idx="4294967295"/>
          </p:nvPr>
        </p:nvSpPr>
        <p:spPr>
          <a:xfrm>
            <a:off x="190735" y="-78975"/>
            <a:ext cx="12121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Broad </a:t>
            </a:r>
            <a:r>
              <a:rPr lang="en-US" b="1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Suite </a:t>
            </a: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of Assessment Solutions</a:t>
            </a:r>
            <a:endParaRPr b="1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5" name="Google Shape;275;g10921c1f8b3_0_0"/>
          <p:cNvSpPr txBox="1"/>
          <p:nvPr/>
        </p:nvSpPr>
        <p:spPr>
          <a:xfrm>
            <a:off x="6076350" y="4316223"/>
            <a:ext cx="43386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Multi-Rater Solutions</a:t>
            </a:r>
            <a:endParaRPr sz="1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6" name="Google Shape;276;g10921c1f8b3_0_0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553" y="4920708"/>
            <a:ext cx="718425" cy="71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0921c1f8b3_0_0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151" y="4911721"/>
            <a:ext cx="718424" cy="71845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10921c1f8b3_0_0"/>
          <p:cNvSpPr txBox="1"/>
          <p:nvPr/>
        </p:nvSpPr>
        <p:spPr>
          <a:xfrm>
            <a:off x="6987997" y="4779987"/>
            <a:ext cx="1494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Employee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Engagement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Survey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g10921c1f8b3_0_0"/>
          <p:cNvSpPr txBox="1"/>
          <p:nvPr/>
        </p:nvSpPr>
        <p:spPr>
          <a:xfrm>
            <a:off x="9502597" y="4771012"/>
            <a:ext cx="1494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360 Degree Leadership Review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0" name="Google Shape;280;g10921c1f8b3_0_0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550" y="5889321"/>
            <a:ext cx="718424" cy="71845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10921c1f8b3_0_0"/>
          <p:cNvSpPr txBox="1"/>
          <p:nvPr/>
        </p:nvSpPr>
        <p:spPr>
          <a:xfrm>
            <a:off x="7024547" y="5813137"/>
            <a:ext cx="1494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Safety Culture Survey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2" name="Google Shape;282;g10921c1f8b3_0_0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74" y="5448275"/>
            <a:ext cx="825275" cy="82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10921c1f8b3_0_0"/>
          <p:cNvSpPr txBox="1"/>
          <p:nvPr/>
        </p:nvSpPr>
        <p:spPr>
          <a:xfrm>
            <a:off x="1584186" y="5381061"/>
            <a:ext cx="4338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Driver Safety Quotient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Understand a driver’s likelihood of crashes, traffic violations and more</a:t>
            </a: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g10921c1f8b3_0_0"/>
          <p:cNvSpPr/>
          <p:nvPr/>
        </p:nvSpPr>
        <p:spPr>
          <a:xfrm>
            <a:off x="5728400" y="4448100"/>
            <a:ext cx="2754300" cy="1441200"/>
          </a:xfrm>
          <a:prstGeom prst="ellipse">
            <a:avLst/>
          </a:prstGeom>
          <a:noFill/>
          <a:ln w="76200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aad11b186_0_8"/>
          <p:cNvSpPr txBox="1">
            <a:spLocks noGrp="1"/>
          </p:cNvSpPr>
          <p:nvPr>
            <p:ph type="title"/>
          </p:nvPr>
        </p:nvSpPr>
        <p:spPr>
          <a:xfrm>
            <a:off x="255524" y="-177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/>
              <a:t>TalentClick </a:t>
            </a:r>
            <a:r>
              <a:rPr lang="en-US" b="1"/>
              <a:t>Clients</a:t>
            </a:r>
            <a:endParaRPr b="1"/>
          </a:p>
        </p:txBody>
      </p:sp>
      <p:grpSp>
        <p:nvGrpSpPr>
          <p:cNvPr id="291" name="Google Shape;291;g13aad11b186_0_8"/>
          <p:cNvGrpSpPr/>
          <p:nvPr/>
        </p:nvGrpSpPr>
        <p:grpSpPr>
          <a:xfrm>
            <a:off x="174056" y="403452"/>
            <a:ext cx="11912341" cy="5963299"/>
            <a:chOff x="-196194" y="489"/>
            <a:chExt cx="12854582" cy="6788047"/>
          </a:xfrm>
        </p:grpSpPr>
        <p:pic>
          <p:nvPicPr>
            <p:cNvPr id="292" name="Google Shape;292;g13aad11b186_0_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62275" y="5281558"/>
              <a:ext cx="1506978" cy="1506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g13aad11b186_0_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468135" y="4837329"/>
              <a:ext cx="1834790" cy="1722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g13aad11b186_0_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001439" y="522920"/>
              <a:ext cx="1656949" cy="17154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13aad11b186_0_8" descr="data:image/jpeg;base64,/9j/4AAQSkZJRgABAQAAAQABAAD/2wCEAAkGBxQREBUUEhQVFhQXGBwaGBgXGCUgHRkhHxwfIhweHh0gKCggHB8xIRcgIT0lJSkuLjA2GSAzOTMsNy8uLi8BCgoKDg0OGxAQGywcHCUsLCwsLCwtLCwsKywsLCwsLCwrLCwsLCwsLCw3LiwsLCwrLCsrLCw3KysrKysrKyssK//AABEIACcAowMBIgACEQEDEQH/xAAbAAABBQEBAAAAAAAAAAAAAAAAAwQFBgcBAv/EADsQAAEDAgMECAMGBQUAAAAAAAECAxEABAUSIQYTMUEWIlFkcYGT4QdhkTJCUqGywRQjJXKxJnOSorP/xAAYAQEBAQEBAAAAAAAAAAAAAAAAAQMCBP/EAB0RAQACAgMBAQAAAAAAAAAAAAABAhESAzFRQSH/2gAMAwEAAhEDEQA/AHGxmzr2IZ1G5cbQggSColRImB1gBAjt41f7PYy2YGZxbq44qddMfQECkNgmha4UlxWkpU6r9vyArIb2+cfUVOuLWSSesomJPAA6AfKvL+UiJmMy67bfd4ba31qtltYyAxmZVBQocwRz/wA1iG0eGXdhchp51wgqBQsLVlWJ4jXj2jlTzZ7HHbJ4ONGRwWgnRY7D+x5VsOKW1viOHhx9BS2Ub0EjrNwJkfMfQ1txcuzi1crAjgPCqj8TkKRYOPNuOtuNgZS2sp+8JkAweNW5s6Dwqq/FE/0q48E/qFaQT0jdl7FDmGtXNw/dZlJlSv4hY+8QNAfCrRgGGrtw4hTq3UFwqbLiipQSQOqSewz5RVN2T2RYucLt1wQ7AWFZ1QFJXI6sxy7K0Up0irKQztjF3sWxF23acWzZ2/2y2YW8ZiM3FKZB4awPnpJbSbOqtrdb9i88260krylxS0OBIlSVJUSJIHHjVf8AhoP4PE7y0e6rioUifvgEmR26KB+vZV92sxFNvZPuLIgNqA+ZIISPMmiR0a7DbSDEbRL0ZVg5XEjgFCOHyIIPnVN233jOK2jTdxcJafIzpDyo1WQY1keVSXwWwlbFgVuAjfLzJB/CEhIPnBPhFRnxMbz4vYJzFMwJSYI/mcQeRp9J6e9t7t7Cbi2ct7h5aHCQpl1ZWDEcCqSJmOPGK0bEm1uW7iWjkcW2oIMxlUU6GRroTWWYY2i2xctYqVvOTNtcOqJRE9WUnQH5xooH5GtemkrCh7XYMbTDXXUXF1vm0CFl9Z1kAmJjnXNisIN3hzTrlxdb1aTKhcLEGSAYmOVS/wASz/Srn+wfrTSXwuP9Jt/BX6jT4n1OYZaLTattvKzOBsJWoE6kCCQePnxrN8MS4raB20VcXJYQFKCN8r8KCBMzErNavNZbhJ/1Vcf7av8AzapCz8X/AGjuls2b7jQlxDSlIHHUDTxqjbGoav7EqTdO/wAflVnXvTmSrWOpOUoiNIjzq+47iaLW3W8sShABV4EgE+Uz5VRtq/h6ytCruxWWHUpLicioQqBOhH2PEafKkErvs+2tNoylwELDaQoHjMCZ+dFV/YraR64sGHXG1LUpJlQ0zQopB8wJrlMJmDy1UziWGZLVzKhTeQGNUQB1VDt0g1jWK4a5bOqaeTlUPoRyIPMGkdlMfuMPf3jSVlJgONlJhY+miuw/tW2pdscRYbuHUoUlOv8ANEFB5pUDH0Oh0NZcvFt06rZi2HWan3UtoBUVKA0ExJiT2VrnxGvBa4WUJ0z5GUgdhICv+oNcu9t8PtBlaBUR91hkx/ygJ/Os5272wViRZQhh1tttebrCSo6CTA00n604uLUtZu6OA8Kice2eZvU5Xy4UfgS4pKTrMkAgE+NSyOA8KjMSwbfrCt/cN6RDTmUeMRx1rRYiJ7ecB2fasklLBcCOSFOKUkazoFHTyqWqA6Md7vPW9qOjHe7z1vapmXWtfTrG9nbe7yl5HXRqhxJKVo/tWmCKYnYy3WpKn1PXGQylL7qlpB7cp6pPiDSnRjvd563tR0Y73eet7UzJrX1PBMcOFVm/2FtH3d67vluAyFF5cpgyMuvVg9lOOjHe7z1vajox3u89b2pmTWvruMbIWt222i4SpzdzlUVqz68QVTJHj2CpDCMLRbN7ttThSOG8cUuPkCokgfKo7ox3u89b2o6Md7vPW9qZk1r6c49s+1epCHy4Uc0JcUlJ1nUJInzowHZ5myTlYLgR+BTilJEmSQFEgeVNujHerz1vajox3u89b2pmTWvqcebzJKZIkRIMEeB5Gq01sFaJeL6d+HiSS4H15jPGTOtOejHerz1vajox3q89b2pmTWvqTxXDG7lhTLoJbWAFCeIBBj8qh1bF2+QtpVcJYPFhLyg3HNOWZCT+EEClejHe7z1vajox3q89b2pmTWvqZtbdDSEobSEoSAEpSIAA4ACu02tMP3aAneOqiestcqMmdT50UzKYg83Y7B9K6Wx2D6Vyiqg3Y7B9KN2OwfSiig9VD7Q3AbCFOKUliTvCkkHh1Ps9aJnhrw5TRRRCWL3aUoZWpaxbEdZQJzapG7kjrxxmNZyzpNJ7x5VogpWpKlOpyLMFW7LnVzcjKInnr20UUCjdw4WboulTakqIBSQcoDSNU/KZVGh17aSLxcw7MkqBjqqStUmFQDJOaCNYJ51yiiPW0i3EKY3alJSMxWQoyAMusffIk6HjJr1j16ptzKFEF1sJaj8YXr4aKGp7KKKK94zdJbdRv1rS0UwjISJXP3svW4RHLjPKnVy1NyyZXGVZICiAYyxImDxNFFAi846UXeQnMFwjUaDdNk5Z0BkqInSeOlI7P3aXFrLK1qYCQCVkk551jN1vsxPLhHOu0UDfAnbibYOqKkllSiuRKiQiAocyNdRpHzqXxhaktEpJBzI4f3CfyrtFBFYy6+lx4tGUpZHUkDU5+sk8lCBx0P50pi90EBovLWlkp6xSSCV6ZZy9aOPDnxoookpdi5SpIKTI4fQwf8UUUVVf/9k=">
              <a:hlinkClick r:id="rId6"/>
            </p:cNvPr>
            <p:cNvSpPr/>
            <p:nvPr/>
          </p:nvSpPr>
          <p:spPr>
            <a:xfrm>
              <a:off x="3826957" y="1778404"/>
              <a:ext cx="953700" cy="22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75" tIns="23125" rIns="46275" bIns="231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g13aad11b186_0_8" descr="http://www.logoeps.com/wp-content/uploads/2011/08/arcelormittal-logo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00521" y="2312351"/>
              <a:ext cx="1129078" cy="8079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g13aad11b186_0_8" descr="http://logonoid.com/images/valero-logo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31071" y="999507"/>
              <a:ext cx="1292980" cy="9145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g13aad11b186_0_8" descr="http://www.boundaryyouthsoccer.com/wp-content/uploads/2010/11/Interfor-Logo-Vert-RGB.jpg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063850" y="2275745"/>
              <a:ext cx="1167852" cy="864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g13aad11b186_0_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24257" y="2716319"/>
              <a:ext cx="991117" cy="642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g13aad11b186_0_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659863" y="1983516"/>
              <a:ext cx="756751" cy="732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g13aad11b186_0_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853535" y="489"/>
              <a:ext cx="1449392" cy="777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g13aad11b186_0_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090705" y="2913033"/>
              <a:ext cx="1263526" cy="126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g13aad11b186_0_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93958" y="2813578"/>
              <a:ext cx="1583102" cy="1441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g13aad11b186_0_8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007541" y="498975"/>
              <a:ext cx="1241262" cy="1236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g13aad11b186_0_8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166873" y="3079418"/>
              <a:ext cx="959383" cy="961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g13aad11b186_0_8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528655" y="4156985"/>
              <a:ext cx="1159544" cy="107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g13aad11b186_0_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901846" y="3771416"/>
              <a:ext cx="1263527" cy="484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g13aad11b186_0_8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-196194" y="1995695"/>
              <a:ext cx="1834248" cy="899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g13aad11b186_0_8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161216" y="482116"/>
              <a:ext cx="2267710" cy="1509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g13aad11b186_0_8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154544" y="4587131"/>
              <a:ext cx="1834790" cy="5003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g13aad11b186_0_8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8904277" y="2895623"/>
              <a:ext cx="926722" cy="922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g13aad11b186_0_8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38057" y="3968573"/>
              <a:ext cx="1610720" cy="1610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g13aad11b186_0_8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611075" y="5881920"/>
              <a:ext cx="1849638" cy="815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g13aad11b186_0_8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596748" y="4817238"/>
              <a:ext cx="1116478" cy="440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g13aad11b186_0_8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8128267" y="1699913"/>
              <a:ext cx="1950229" cy="1095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g13aad11b186_0_8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8348343" y="4256518"/>
              <a:ext cx="1482656" cy="718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g13aad11b186_0_8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791539" y="5295804"/>
              <a:ext cx="1263526" cy="126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g13aad11b186_0_8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9849250" y="4096584"/>
              <a:ext cx="1386417" cy="537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g13aad11b186_0_8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6281474" y="1398008"/>
              <a:ext cx="1136104" cy="909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g13aad11b186_0_8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473868" y="1747849"/>
              <a:ext cx="1142459" cy="757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g13aad11b186_0_8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280364" y="5776566"/>
              <a:ext cx="2238492" cy="712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g13aad11b186_0_8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6925897" y="3571364"/>
              <a:ext cx="1386417" cy="554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g13aad11b186_0_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664187" y="5579293"/>
              <a:ext cx="1116393" cy="2389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0" name="Google Shape;330;g13aad11b186_0_8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320546" y="939176"/>
            <a:ext cx="883868" cy="121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13aad11b186_0_8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783187" y="176793"/>
            <a:ext cx="1477395" cy="79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13aad11b186_0_8"/>
          <p:cNvPicPr preferRelativeResize="0"/>
          <p:nvPr/>
        </p:nvPicPr>
        <p:blipFill rotWithShape="1">
          <a:blip r:embed="rId3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6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59a7a04de_0_316"/>
          <p:cNvSpPr txBox="1"/>
          <p:nvPr/>
        </p:nvSpPr>
        <p:spPr>
          <a:xfrm>
            <a:off x="380875" y="129550"/>
            <a:ext cx="96471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Results of Better</a:t>
            </a:r>
            <a:endParaRPr sz="4400" b="0" i="0" u="none" strike="noStrike" cap="non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Engagement</a:t>
            </a:r>
            <a:endParaRPr sz="4400" b="0" i="0" u="none" strike="noStrike" cap="non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8" name="Google Shape;338;g1559a7a04de_0_316"/>
          <p:cNvSpPr txBox="1"/>
          <p:nvPr/>
        </p:nvSpPr>
        <p:spPr>
          <a:xfrm>
            <a:off x="993900" y="1878475"/>
            <a:ext cx="7564500" cy="3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4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Happier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Employees.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Improved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morale. Better culture.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Decreased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employee turnover.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Reduced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costs of hiring, training.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More time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other duties.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Increased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productivity/profitability.</a:t>
            </a:r>
            <a:endParaRPr sz="22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Enhanced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employer brand.</a:t>
            </a:r>
            <a:endParaRPr sz="22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g1559a7a04de_0_316"/>
          <p:cNvSpPr/>
          <p:nvPr/>
        </p:nvSpPr>
        <p:spPr>
          <a:xfrm>
            <a:off x="531000" y="1726075"/>
            <a:ext cx="69900" cy="404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59a7a04de_0_3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625" y="0"/>
            <a:ext cx="4219374" cy="63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559a7a04de_0_3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625" y="0"/>
            <a:ext cx="4219375" cy="63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3a0326c675_0_48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chemeClr val="dk1">
                <a:alpha val="7098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/>
              <a:t>What Do We Help With?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13aad11b186_0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" y="0"/>
            <a:ext cx="121919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1198</Words>
  <Application>Microsoft Macintosh PowerPoint</Application>
  <PresentationFormat>Widescreen</PresentationFormat>
  <Paragraphs>191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Arial</vt:lpstr>
      <vt:lpstr>Verdana</vt:lpstr>
      <vt:lpstr>Open Sans</vt:lpstr>
      <vt:lpstr>Office Theme</vt:lpstr>
      <vt:lpstr>Office Theme</vt:lpstr>
      <vt:lpstr>Office Theme</vt:lpstr>
      <vt:lpstr>Measure Workforce Sentiment and Drive Organizational Improvement with  Employee Engagement Surveys</vt:lpstr>
      <vt:lpstr>Agenda</vt:lpstr>
      <vt:lpstr> Who is TalentClick? </vt:lpstr>
      <vt:lpstr>Who is TalentClick?</vt:lpstr>
      <vt:lpstr>Broad Suite of Assessment Solutions</vt:lpstr>
      <vt:lpstr>TalentClick Clients</vt:lpstr>
      <vt:lpstr>PowerPoint Presentation</vt:lpstr>
      <vt:lpstr>What Do We Help With?</vt:lpstr>
      <vt:lpstr>PowerPoint Presentation</vt:lpstr>
      <vt:lpstr>The Problem</vt:lpstr>
      <vt:lpstr>The Goal</vt:lpstr>
      <vt:lpstr>The Challenge</vt:lpstr>
      <vt:lpstr>The Solution</vt:lpstr>
      <vt:lpstr>Details of the  Employee Engagement Survey</vt:lpstr>
      <vt:lpstr>What Is It?</vt:lpstr>
      <vt:lpstr>Why Use It?</vt:lpstr>
      <vt:lpstr>How Does it Work?</vt:lpstr>
      <vt:lpstr>Tips for Surveying</vt:lpstr>
      <vt:lpstr>Get started!</vt:lpstr>
      <vt:lpstr>Survey Invitation</vt:lpstr>
      <vt:lpstr>Survey Questions</vt:lpstr>
      <vt:lpstr>Employee Engagement Report</vt:lpstr>
      <vt:lpstr>TalentClick’s Model</vt:lpstr>
      <vt:lpstr>What you receive:</vt:lpstr>
      <vt:lpstr>PowerPoint Presentation</vt:lpstr>
      <vt:lpstr>Sample Pricing  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 Workforce Sentiment and Drive Organizational Improvement with  Employee Engagement Surveys</dc:title>
  <dc:creator>Dannie Boyd</dc:creator>
  <cp:lastModifiedBy>Dannie Boyd</cp:lastModifiedBy>
  <cp:revision>1</cp:revision>
  <dcterms:created xsi:type="dcterms:W3CDTF">2019-05-01T19:50:13Z</dcterms:created>
  <dcterms:modified xsi:type="dcterms:W3CDTF">2022-09-21T01:24:16Z</dcterms:modified>
</cp:coreProperties>
</file>