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8" r:id="rId6"/>
    <p:sldMasterId id="214748366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</p:sldIdLst>
  <p:sldSz cy="6858000" cx="12192000"/>
  <p:notesSz cx="6950075" cy="9236075"/>
  <p:embeddedFontLst>
    <p:embeddedFont>
      <p:font typeface="Montserrat"/>
      <p:regular r:id="rId33"/>
      <p:bold r:id="rId34"/>
      <p:italic r:id="rId35"/>
      <p:boldItalic r:id="rId36"/>
    </p:embeddedFont>
    <p:embeddedFont>
      <p:font typeface="Arial Black"/>
      <p:regular r:id="rId37"/>
    </p:embeddedFont>
    <p:embeddedFont>
      <p:font typeface="Open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2" roundtripDataSignature="AMtx7mhpwByNW1W4qE7pT9FwWs3SRqCU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269919-3551-42C5-9B4A-CE1CD27D2149}">
  <a:tblStyle styleId="{7A269919-3551-42C5-9B4A-CE1CD27D214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3200"/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italic.fntdata"/><Relationship Id="rId20" Type="http://schemas.openxmlformats.org/officeDocument/2006/relationships/slide" Target="slides/slide12.xml"/><Relationship Id="rId42" Type="http://customschemas.google.com/relationships/presentationmetadata" Target="metadata"/><Relationship Id="rId41" Type="http://schemas.openxmlformats.org/officeDocument/2006/relationships/font" Target="fonts/OpenSans-boldItalic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4.xml"/><Relationship Id="rId34" Type="http://schemas.openxmlformats.org/officeDocument/2006/relationships/font" Target="fonts/Montserrat-bold.fntdata"/><Relationship Id="rId15" Type="http://schemas.openxmlformats.org/officeDocument/2006/relationships/slide" Target="slides/slide7.xml"/><Relationship Id="rId37" Type="http://schemas.openxmlformats.org/officeDocument/2006/relationships/font" Target="fonts/ArialBlack-regular.fntdata"/><Relationship Id="rId14" Type="http://schemas.openxmlformats.org/officeDocument/2006/relationships/slide" Target="slides/slide6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9.xml"/><Relationship Id="rId39" Type="http://schemas.openxmlformats.org/officeDocument/2006/relationships/font" Target="fonts/OpenSans-bold.fntdata"/><Relationship Id="rId16" Type="http://schemas.openxmlformats.org/officeDocument/2006/relationships/slide" Target="slides/slide8.xml"/><Relationship Id="rId38" Type="http://schemas.openxmlformats.org/officeDocument/2006/relationships/font" Target="fonts/OpenSans-regular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Add images - different titles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Different job roles images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Printed version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12289c3110_0_2:notes"/>
          <p:cNvSpPr/>
          <p:nvPr>
            <p:ph idx="2" type="sldImg"/>
          </p:nvPr>
        </p:nvSpPr>
        <p:spPr>
          <a:xfrm>
            <a:off x="1158574" y="692706"/>
            <a:ext cx="4633800" cy="346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12289c3110_0_2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3f2691964_0_261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73f2691964_0_261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3f2691964_0_343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73f2691964_0_343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7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8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p8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9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9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9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0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8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p18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9:notes"/>
          <p:cNvSpPr txBox="1"/>
          <p:nvPr>
            <p:ph idx="1" type="body"/>
          </p:nvPr>
        </p:nvSpPr>
        <p:spPr>
          <a:xfrm>
            <a:off x="695008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19:notes"/>
          <p:cNvSpPr txBox="1"/>
          <p:nvPr>
            <p:ph idx="12" type="sldNum"/>
          </p:nvPr>
        </p:nvSpPr>
        <p:spPr>
          <a:xfrm>
            <a:off x="3936768" y="8772668"/>
            <a:ext cx="301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3f2691964_0_402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73f2691964_0_402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350" spcFirstLastPara="1" rIns="91350" wrap="square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27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27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Consider adding - # of benchmarks/job roles &amp; number of training sessions?</a:t>
            </a:r>
            <a:endParaRPr/>
          </a:p>
        </p:txBody>
      </p:sp>
      <p:sp>
        <p:nvSpPr>
          <p:cNvPr id="372" name="Google Shape;37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73f2691964_0_448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73f2691964_0_448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9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29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396875" y="692150"/>
            <a:ext cx="6156325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anchorCtr="0" anchor="t" bIns="46225" lIns="92475" spcFirstLastPara="1" rIns="92475" wrap="square" tIns="462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anchorCtr="0" anchor="b" bIns="46225" lIns="92475" spcFirstLastPara="1" rIns="92475" wrap="square" tIns="462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3f2691964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73f269196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3f2691964_0_118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73f2691964_0_118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3f2691964_0_162:notes"/>
          <p:cNvSpPr/>
          <p:nvPr>
            <p:ph idx="2" type="sldImg"/>
          </p:nvPr>
        </p:nvSpPr>
        <p:spPr>
          <a:xfrm>
            <a:off x="396875" y="692150"/>
            <a:ext cx="6157913" cy="3463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73f2691964_0_162:notes"/>
          <p:cNvSpPr txBox="1"/>
          <p:nvPr>
            <p:ph idx="1" type="body"/>
          </p:nvPr>
        </p:nvSpPr>
        <p:spPr>
          <a:xfrm>
            <a:off x="695007" y="4387136"/>
            <a:ext cx="5560200" cy="4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550" lIns="92550" spcFirstLastPara="1" rIns="92550" wrap="square" tIns="92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-slide-2">
  <p:cSld name="title-slide-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0"/>
          <p:cNvPicPr preferRelativeResize="0"/>
          <p:nvPr/>
        </p:nvPicPr>
        <p:blipFill rotWithShape="1">
          <a:blip r:embed="rId2">
            <a:alphaModFix/>
          </a:blip>
          <a:srcRect b="8096" l="0" r="0" t="8088"/>
          <a:stretch/>
        </p:blipFill>
        <p:spPr>
          <a:xfrm>
            <a:off x="0" y="0"/>
            <a:ext cx="1227647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0"/>
          <p:cNvSpPr/>
          <p:nvPr/>
        </p:nvSpPr>
        <p:spPr>
          <a:xfrm>
            <a:off x="-62" y="-66600"/>
            <a:ext cx="12276600" cy="6991200"/>
          </a:xfrm>
          <a:prstGeom prst="rect">
            <a:avLst/>
          </a:prstGeom>
          <a:solidFill>
            <a:srgbClr val="263430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0"/>
          <p:cNvPicPr preferRelativeResize="0"/>
          <p:nvPr/>
        </p:nvPicPr>
        <p:blipFill rotWithShape="1">
          <a:blip r:embed="rId3">
            <a:alphaModFix/>
          </a:blip>
          <a:srcRect b="-5807" l="0" r="0" t="0"/>
          <a:stretch/>
        </p:blipFill>
        <p:spPr>
          <a:xfrm>
            <a:off x="246325" y="251501"/>
            <a:ext cx="3150926" cy="70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30"/>
          <p:cNvCxnSpPr/>
          <p:nvPr/>
        </p:nvCxnSpPr>
        <p:spPr>
          <a:xfrm flipH="1" rot="10800000">
            <a:off x="10054600" y="5078050"/>
            <a:ext cx="1982400" cy="9000"/>
          </a:xfrm>
          <a:prstGeom prst="straightConnector1">
            <a:avLst/>
          </a:prstGeom>
          <a:noFill/>
          <a:ln cap="flat" cmpd="sng" w="76200">
            <a:solidFill>
              <a:srgbClr val="ED7D3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30"/>
          <p:cNvSpPr txBox="1"/>
          <p:nvPr>
            <p:ph type="title"/>
          </p:nvPr>
        </p:nvSpPr>
        <p:spPr>
          <a:xfrm>
            <a:off x="4185400" y="1526025"/>
            <a:ext cx="785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2" type="title"/>
          </p:nvPr>
        </p:nvSpPr>
        <p:spPr>
          <a:xfrm>
            <a:off x="4340400" y="5318793"/>
            <a:ext cx="78516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3" type="title"/>
          </p:nvPr>
        </p:nvSpPr>
        <p:spPr>
          <a:xfrm>
            <a:off x="4340400" y="6002400"/>
            <a:ext cx="7851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content slide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3f2691964_0_285"/>
          <p:cNvSpPr txBox="1"/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73f2691964_0_285"/>
          <p:cNvSpPr txBox="1"/>
          <p:nvPr>
            <p:ph idx="1" type="body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○"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" name="Google Shape;65;g73f2691964_0_285"/>
          <p:cNvSpPr txBox="1"/>
          <p:nvPr>
            <p:ph idx="2" type="title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6" name="Google Shape;66;g73f2691964_0_285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7" name="Google Shape;67;g73f2691964_0_2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73f2691964_0_285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3f2691964_0_297"/>
          <p:cNvSpPr txBox="1"/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1" name="Google Shape;71;g73f2691964_0_297"/>
          <p:cNvSpPr txBox="1"/>
          <p:nvPr>
            <p:ph idx="1" type="body"/>
          </p:nvPr>
        </p:nvSpPr>
        <p:spPr>
          <a:xfrm>
            <a:off x="227900" y="2271475"/>
            <a:ext cx="5264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" name="Google Shape;72;g73f2691964_0_297"/>
          <p:cNvSpPr/>
          <p:nvPr/>
        </p:nvSpPr>
        <p:spPr>
          <a:xfrm>
            <a:off x="6067900" y="0"/>
            <a:ext cx="6124200" cy="63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73f2691964_0_297"/>
          <p:cNvSpPr txBox="1"/>
          <p:nvPr>
            <p:ph idx="2" type="title"/>
          </p:nvPr>
        </p:nvSpPr>
        <p:spPr>
          <a:xfrm>
            <a:off x="227900" y="1599675"/>
            <a:ext cx="62427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4" name="Google Shape;74;g73f2691964_0_297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g73f2691964_0_2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73f2691964_0_297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withfooter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3f2691964_0_305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" name="Google Shape;79;g73f2691964_0_3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73f2691964_0_305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f2691964_0_279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cap="flat" cmpd="sng" w="38100">
            <a:solidFill>
              <a:srgbClr val="007E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73f2691964_0_279"/>
          <p:cNvSpPr txBox="1"/>
          <p:nvPr>
            <p:ph type="ctrTitle"/>
          </p:nvPr>
        </p:nvSpPr>
        <p:spPr>
          <a:xfrm>
            <a:off x="1524000" y="1960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0"/>
              <a:buFont typeface="Verdana"/>
              <a:buNone/>
              <a:defRPr sz="6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g73f2691964_0_279"/>
          <p:cNvSpPr txBox="1"/>
          <p:nvPr>
            <p:ph idx="1" type="subTitle"/>
          </p:nvPr>
        </p:nvSpPr>
        <p:spPr>
          <a:xfrm>
            <a:off x="1524000" y="4440242"/>
            <a:ext cx="9144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b="1"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85" name="Google Shape;85;g73f2691964_0_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566" y="695641"/>
            <a:ext cx="3424764" cy="7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73f2691964_0_279"/>
          <p:cNvSpPr txBox="1"/>
          <p:nvPr>
            <p:ph idx="2" type="subTitle"/>
          </p:nvPr>
        </p:nvSpPr>
        <p:spPr>
          <a:xfrm>
            <a:off x="2057400" y="4821241"/>
            <a:ext cx="80697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jor Break">
  <p:cSld name="CUSTOM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3f2691964_0_292"/>
          <p:cNvSpPr/>
          <p:nvPr/>
        </p:nvSpPr>
        <p:spPr>
          <a:xfrm>
            <a:off x="-46900" y="-12350"/>
            <a:ext cx="12304800" cy="69426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73f2691964_0_292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73f2691964_0_292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73f2691964_0_292"/>
          <p:cNvSpPr txBox="1"/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content slide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3f2691964_0_521"/>
          <p:cNvSpPr txBox="1"/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73f2691964_0_521"/>
          <p:cNvSpPr txBox="1"/>
          <p:nvPr>
            <p:ph idx="1" type="body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Char char="○"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2" name="Google Shape;102;g73f2691964_0_521"/>
          <p:cNvSpPr txBox="1"/>
          <p:nvPr>
            <p:ph idx="2" type="title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3" name="Google Shape;103;g73f2691964_0_521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Google Shape;104;g73f2691964_0_5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73f2691964_0_521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3f2691964_0_528"/>
          <p:cNvSpPr txBox="1"/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Verdana"/>
              <a:buNone/>
              <a:defRPr sz="4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8" name="Google Shape;108;g73f2691964_0_528"/>
          <p:cNvSpPr txBox="1"/>
          <p:nvPr>
            <p:ph idx="1" type="body"/>
          </p:nvPr>
        </p:nvSpPr>
        <p:spPr>
          <a:xfrm>
            <a:off x="227900" y="2271475"/>
            <a:ext cx="5264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Open Sans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None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9" name="Google Shape;109;g73f2691964_0_528"/>
          <p:cNvSpPr/>
          <p:nvPr/>
        </p:nvSpPr>
        <p:spPr>
          <a:xfrm>
            <a:off x="6067900" y="0"/>
            <a:ext cx="6124200" cy="63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73f2691964_0_528"/>
          <p:cNvSpPr txBox="1"/>
          <p:nvPr>
            <p:ph idx="2" type="title"/>
          </p:nvPr>
        </p:nvSpPr>
        <p:spPr>
          <a:xfrm>
            <a:off x="227900" y="1599675"/>
            <a:ext cx="6242700" cy="67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Verdana"/>
              <a:buNone/>
              <a:defRPr b="1" sz="2400">
                <a:solidFill>
                  <a:srgbClr val="007E5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1" name="Google Shape;111;g73f2691964_0_528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g73f2691964_0_5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73f2691964_0_528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3f2691964_0_510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cap="flat" cmpd="sng" w="38100">
            <a:solidFill>
              <a:srgbClr val="007E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73f2691964_0_510"/>
          <p:cNvSpPr txBox="1"/>
          <p:nvPr>
            <p:ph type="ctrTitle"/>
          </p:nvPr>
        </p:nvSpPr>
        <p:spPr>
          <a:xfrm>
            <a:off x="1524000" y="19605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6000"/>
              <a:buFont typeface="Verdana"/>
              <a:buNone/>
              <a:defRPr sz="60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73f2691964_0_510"/>
          <p:cNvSpPr txBox="1"/>
          <p:nvPr>
            <p:ph idx="1" type="subTitle"/>
          </p:nvPr>
        </p:nvSpPr>
        <p:spPr>
          <a:xfrm>
            <a:off x="1524000" y="4440242"/>
            <a:ext cx="91440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b="1"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119" name="Google Shape;119;g73f2691964_0_5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2566" y="695641"/>
            <a:ext cx="3424764" cy="7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73f2691964_0_510"/>
          <p:cNvSpPr txBox="1"/>
          <p:nvPr>
            <p:ph idx="2" type="subTitle"/>
          </p:nvPr>
        </p:nvSpPr>
        <p:spPr>
          <a:xfrm>
            <a:off x="2057400" y="4821241"/>
            <a:ext cx="80697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Open Sans"/>
              <a:buNone/>
              <a:defRPr sz="18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jor Break">
  <p:cSld name="CUSTOM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3f2691964_0_516"/>
          <p:cNvSpPr/>
          <p:nvPr/>
        </p:nvSpPr>
        <p:spPr>
          <a:xfrm>
            <a:off x="-46900" y="-12350"/>
            <a:ext cx="12304800" cy="69426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73f2691964_0_516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73f2691964_0_516"/>
          <p:cNvSpPr/>
          <p:nvPr/>
        </p:nvSpPr>
        <p:spPr>
          <a:xfrm>
            <a:off x="402265" y="396321"/>
            <a:ext cx="11387400" cy="61137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73f2691964_0_516"/>
          <p:cNvSpPr txBox="1"/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withfooter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3f2691964_0_536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g73f2691964_0_5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73f2691964_0_536"/>
          <p:cNvSpPr txBox="1"/>
          <p:nvPr/>
        </p:nvSpPr>
        <p:spPr>
          <a:xfrm>
            <a:off x="95868" y="6451279"/>
            <a:ext cx="70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 content slide">
  <p:cSld name="OBJECT 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73f2691964_0_17"/>
          <p:cNvSpPr txBox="1"/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Verdana"/>
              <a:buNone/>
              <a:defRPr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" name="Google Shape;31;g73f2691964_0_17"/>
          <p:cNvSpPr txBox="1"/>
          <p:nvPr>
            <p:ph idx="1" type="body"/>
          </p:nvPr>
        </p:nvSpPr>
        <p:spPr>
          <a:xfrm>
            <a:off x="527750" y="19191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900"/>
              <a:buFont typeface="Open Sans"/>
              <a:buChar char="○"/>
              <a:defRPr sz="19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●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○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Open Sans"/>
              <a:buChar char="■"/>
              <a:defRPr sz="16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" name="Google Shape;32;g73f2691964_0_17"/>
          <p:cNvSpPr txBox="1"/>
          <p:nvPr>
            <p:ph idx="2" type="title"/>
          </p:nvPr>
        </p:nvSpPr>
        <p:spPr>
          <a:xfrm>
            <a:off x="381000" y="1276275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E54"/>
              </a:buClr>
              <a:buSzPts val="2400"/>
              <a:buFont typeface="Open Sans"/>
              <a:buNone/>
              <a:defRPr b="1" sz="2400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3" name="Google Shape;33;g73f2691964_0_17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" name="Google Shape;34;g73f2691964_0_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73f2691964_0_17"/>
          <p:cNvSpPr txBox="1"/>
          <p:nvPr/>
        </p:nvSpPr>
        <p:spPr>
          <a:xfrm>
            <a:off x="95868" y="6451279"/>
            <a:ext cx="703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</a:t>
            </a:r>
            <a:r>
              <a:rPr b="0" i="0" lang="en-CA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 info@talentclick.com | 1.877.723.3778</a:t>
            </a:r>
            <a:endParaRPr b="0" i="0" sz="15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jor Break">
  <p:cSld name="CUSTOM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73f2691964_0_12"/>
          <p:cNvSpPr/>
          <p:nvPr/>
        </p:nvSpPr>
        <p:spPr>
          <a:xfrm>
            <a:off x="-46900" y="-12350"/>
            <a:ext cx="12304800" cy="6942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73f2691964_0_12"/>
          <p:cNvSpPr/>
          <p:nvPr/>
        </p:nvSpPr>
        <p:spPr>
          <a:xfrm rot="9318304">
            <a:off x="5111529" y="-5350026"/>
            <a:ext cx="7453565" cy="88466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73f2691964_0_12"/>
          <p:cNvSpPr/>
          <p:nvPr/>
        </p:nvSpPr>
        <p:spPr>
          <a:xfrm>
            <a:off x="402265" y="396321"/>
            <a:ext cx="11387100" cy="61137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g73f2691964_0_12"/>
          <p:cNvSpPr txBox="1"/>
          <p:nvPr>
            <p:ph type="title"/>
          </p:nvPr>
        </p:nvSpPr>
        <p:spPr>
          <a:xfrm>
            <a:off x="838200" y="2385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5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-withfooter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73f2691964_0_32"/>
          <p:cNvSpPr/>
          <p:nvPr/>
        </p:nvSpPr>
        <p:spPr>
          <a:xfrm>
            <a:off x="0" y="6386752"/>
            <a:ext cx="12192000" cy="471300"/>
          </a:xfrm>
          <a:prstGeom prst="rect">
            <a:avLst/>
          </a:prstGeom>
          <a:solidFill>
            <a:srgbClr val="007E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" name="Google Shape;48;g73f2691964_0_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566" y="6475612"/>
            <a:ext cx="1996759" cy="29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g73f2691964_0_32"/>
          <p:cNvSpPr txBox="1"/>
          <p:nvPr/>
        </p:nvSpPr>
        <p:spPr>
          <a:xfrm>
            <a:off x="95868" y="6451279"/>
            <a:ext cx="7037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CA" sz="15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www.talentclick.com | info@talentclick.com | 1.877.723.3778</a:t>
            </a:r>
            <a:endParaRPr b="0" i="0" sz="15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f2691964_0_3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52" name="Google Shape;52;g73f2691964_0_3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3" name="Google Shape;53;g73f2691964_0_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and Content">
  <p:cSld name="15_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and Content">
  <p:cSld name="13_Title and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3f2691964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73f2691964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73f2691964_0_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73f2691964_0_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73f2691964_0_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3f2691964_0_2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g73f2691964_0_27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g73f2691964_0_27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g73f2691964_0_27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73f2691964_0_2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f2691964_0_50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73f2691964_0_50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g73f2691964_0_50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g73f2691964_0_50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g73f2691964_0_50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6.png"/><Relationship Id="rId4" Type="http://schemas.openxmlformats.org/officeDocument/2006/relationships/image" Target="../media/image54.png"/><Relationship Id="rId5" Type="http://schemas.openxmlformats.org/officeDocument/2006/relationships/image" Target="../media/image52.png"/><Relationship Id="rId6" Type="http://schemas.openxmlformats.org/officeDocument/2006/relationships/image" Target="../media/image50.png"/><Relationship Id="rId7" Type="http://schemas.openxmlformats.org/officeDocument/2006/relationships/image" Target="../media/image63.png"/><Relationship Id="rId8" Type="http://schemas.openxmlformats.org/officeDocument/2006/relationships/image" Target="../media/image5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69.png"/><Relationship Id="rId5" Type="http://schemas.openxmlformats.org/officeDocument/2006/relationships/image" Target="../media/image73.png"/><Relationship Id="rId6" Type="http://schemas.openxmlformats.org/officeDocument/2006/relationships/image" Target="../media/image66.jpg"/><Relationship Id="rId7" Type="http://schemas.openxmlformats.org/officeDocument/2006/relationships/image" Target="../media/image75.png"/><Relationship Id="rId8" Type="http://schemas.openxmlformats.org/officeDocument/2006/relationships/image" Target="../media/image7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9.png"/><Relationship Id="rId4" Type="http://schemas.openxmlformats.org/officeDocument/2006/relationships/image" Target="../media/image7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7.png"/><Relationship Id="rId4" Type="http://schemas.openxmlformats.org/officeDocument/2006/relationships/image" Target="../media/image6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0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4.png"/><Relationship Id="rId4" Type="http://schemas.openxmlformats.org/officeDocument/2006/relationships/image" Target="../media/image61.png"/><Relationship Id="rId5" Type="http://schemas.openxmlformats.org/officeDocument/2006/relationships/image" Target="../media/image7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6.png"/><Relationship Id="rId4" Type="http://schemas.openxmlformats.org/officeDocument/2006/relationships/image" Target="../media/image7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talentclick.com/solutions/core-bundle-avp/" TargetMode="External"/><Relationship Id="rId4" Type="http://schemas.openxmlformats.org/officeDocument/2006/relationships/hyperlink" Target="https://www.talentclick.com/wp-content/uploads/2020/07/BASIC-report.pdf" TargetMode="External"/><Relationship Id="rId9" Type="http://schemas.openxmlformats.org/officeDocument/2006/relationships/hyperlink" Target="https://www.talentclick.com/solutions/english-proficiency-assessment/" TargetMode="External"/><Relationship Id="rId5" Type="http://schemas.openxmlformats.org/officeDocument/2006/relationships/hyperlink" Target="https://www.talentclick.com/solutions/core-bundle-avp/" TargetMode="External"/><Relationship Id="rId6" Type="http://schemas.openxmlformats.org/officeDocument/2006/relationships/hyperlink" Target="https://www.talentclick.com/how-we-help/benchmarks/" TargetMode="External"/><Relationship Id="rId7" Type="http://schemas.openxmlformats.org/officeDocument/2006/relationships/hyperlink" Target="https://www.talentclick.com/how-we-help/benchmarks/" TargetMode="External"/><Relationship Id="rId8" Type="http://schemas.openxmlformats.org/officeDocument/2006/relationships/hyperlink" Target="https://www.talentclick.com/solutions/cognitive-quotient/" TargetMode="External"/><Relationship Id="rId11" Type="http://schemas.openxmlformats.org/officeDocument/2006/relationships/hyperlink" Target="https://www.talentclick.com/resources/talentclick-portal-tutorial-report-builder-demo/" TargetMode="External"/><Relationship Id="rId10" Type="http://schemas.openxmlformats.org/officeDocument/2006/relationships/hyperlink" Target="https://www.talentclick.com/how-we-help/team-building-and-analytics/" TargetMode="External"/><Relationship Id="rId13" Type="http://schemas.openxmlformats.org/officeDocument/2006/relationships/hyperlink" Target="https://www.talentclick.com/how-we-help/custom-reports-integrations/" TargetMode="External"/><Relationship Id="rId12" Type="http://schemas.openxmlformats.org/officeDocument/2006/relationships/hyperlink" Target="https://www.talentclick.com/solutions/leadership-profile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2.jpg"/><Relationship Id="rId4" Type="http://schemas.openxmlformats.org/officeDocument/2006/relationships/image" Target="../media/image8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34.png"/><Relationship Id="rId20" Type="http://schemas.openxmlformats.org/officeDocument/2006/relationships/image" Target="../media/image17.png"/><Relationship Id="rId42" Type="http://schemas.openxmlformats.org/officeDocument/2006/relationships/image" Target="../media/image40.png"/><Relationship Id="rId41" Type="http://schemas.openxmlformats.org/officeDocument/2006/relationships/image" Target="../media/image38.png"/><Relationship Id="rId22" Type="http://schemas.openxmlformats.org/officeDocument/2006/relationships/image" Target="../media/image20.png"/><Relationship Id="rId21" Type="http://schemas.openxmlformats.org/officeDocument/2006/relationships/image" Target="../media/image24.png"/><Relationship Id="rId43" Type="http://schemas.openxmlformats.org/officeDocument/2006/relationships/image" Target="../media/image36.png"/><Relationship Id="rId24" Type="http://schemas.openxmlformats.org/officeDocument/2006/relationships/image" Target="../media/image18.png"/><Relationship Id="rId23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26" Type="http://schemas.openxmlformats.org/officeDocument/2006/relationships/image" Target="../media/image22.png"/><Relationship Id="rId25" Type="http://schemas.openxmlformats.org/officeDocument/2006/relationships/image" Target="../media/image19.png"/><Relationship Id="rId28" Type="http://schemas.openxmlformats.org/officeDocument/2006/relationships/image" Target="../media/image28.png"/><Relationship Id="rId27" Type="http://schemas.openxmlformats.org/officeDocument/2006/relationships/image" Target="../media/image23.png"/><Relationship Id="rId5" Type="http://schemas.openxmlformats.org/officeDocument/2006/relationships/image" Target="../media/image10.png"/><Relationship Id="rId6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29" Type="http://schemas.openxmlformats.org/officeDocument/2006/relationships/image" Target="../media/image29.png"/><Relationship Id="rId7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8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31" Type="http://schemas.openxmlformats.org/officeDocument/2006/relationships/image" Target="../media/image33.png"/><Relationship Id="rId30" Type="http://schemas.openxmlformats.org/officeDocument/2006/relationships/image" Target="../media/image31.png"/><Relationship Id="rId11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33" Type="http://schemas.openxmlformats.org/officeDocument/2006/relationships/image" Target="../media/image41.png"/><Relationship Id="rId10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32" Type="http://schemas.openxmlformats.org/officeDocument/2006/relationships/image" Target="../media/image27.png"/><Relationship Id="rId13" Type="http://schemas.openxmlformats.org/officeDocument/2006/relationships/image" Target="../media/image12.jpg"/><Relationship Id="rId35" Type="http://schemas.openxmlformats.org/officeDocument/2006/relationships/image" Target="../media/image26.png"/><Relationship Id="rId12" Type="http://schemas.openxmlformats.org/officeDocument/2006/relationships/hyperlink" Target="http://www.google.ca/url?sa=i&amp;rct=j&amp;q=&amp;esrc=s&amp;source=images&amp;cd=&amp;cad=rja&amp;docid=0SecaYTBQzmLtM&amp;tbnid=VxTMevSWhz3pxM:&amp;ved=0CAUQjRw&amp;url=http://www.pcc.edu/foundation/events/golf-invitational/&amp;ei=N1vhUv2QCceHogStooJI&amp;psig=AFQjCNHKyRcMzrLfErokcFh24GOyJqeIsA&amp;ust=1390587054751659" TargetMode="External"/><Relationship Id="rId34" Type="http://schemas.openxmlformats.org/officeDocument/2006/relationships/image" Target="../media/image25.png"/><Relationship Id="rId15" Type="http://schemas.openxmlformats.org/officeDocument/2006/relationships/hyperlink" Target="http://www.google.ca/url?sa=i&amp;rct=j&amp;q=&amp;esrc=s&amp;source=images&amp;cd=&amp;cad=rja&amp;docid=IS1EYhVnQvUz3M&amp;tbnid=WUClpBj-Rk-jVM:&amp;ved=0CAUQjRw&amp;url=http://www.boundaryyouthsoccer.com/sponsors/&amp;ei=MYHhUviEO4zhoATX9YLYAg&amp;bvm=bv.59930103,d.cGU&amp;psig=AFQjCNGnkrU5esVRv2p3GWgCAfAkyCJAgg&amp;ust=1390596759474079" TargetMode="External"/><Relationship Id="rId37" Type="http://schemas.openxmlformats.org/officeDocument/2006/relationships/image" Target="../media/image35.png"/><Relationship Id="rId14" Type="http://schemas.openxmlformats.org/officeDocument/2006/relationships/image" Target="../media/image16.png"/><Relationship Id="rId36" Type="http://schemas.openxmlformats.org/officeDocument/2006/relationships/image" Target="../media/image32.png"/><Relationship Id="rId17" Type="http://schemas.openxmlformats.org/officeDocument/2006/relationships/image" Target="../media/image14.png"/><Relationship Id="rId39" Type="http://schemas.openxmlformats.org/officeDocument/2006/relationships/image" Target="../media/image37.png"/><Relationship Id="rId16" Type="http://schemas.openxmlformats.org/officeDocument/2006/relationships/image" Target="../media/image13.jpg"/><Relationship Id="rId38" Type="http://schemas.openxmlformats.org/officeDocument/2006/relationships/image" Target="../media/image30.png"/><Relationship Id="rId19" Type="http://schemas.openxmlformats.org/officeDocument/2006/relationships/image" Target="../media/image11.png"/><Relationship Id="rId1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Relationship Id="rId9" Type="http://schemas.openxmlformats.org/officeDocument/2006/relationships/image" Target="../media/image42.png"/><Relationship Id="rId5" Type="http://schemas.openxmlformats.org/officeDocument/2006/relationships/image" Target="../media/image48.png"/><Relationship Id="rId6" Type="http://schemas.openxmlformats.org/officeDocument/2006/relationships/image" Target="../media/image47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"/>
          <p:cNvSpPr txBox="1"/>
          <p:nvPr>
            <p:ph type="title"/>
          </p:nvPr>
        </p:nvSpPr>
        <p:spPr>
          <a:xfrm>
            <a:off x="1014413" y="1768921"/>
            <a:ext cx="11022587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sz="4800"/>
              <a:t>A Fast, Easy, Affordable Way to </a:t>
            </a:r>
            <a:r>
              <a:rPr b="1" lang="en-CA" sz="4800"/>
              <a:t>Reduce Employee Turnover</a:t>
            </a:r>
            <a:endParaRPr b="1" sz="4800"/>
          </a:p>
        </p:txBody>
      </p:sp>
      <p:sp>
        <p:nvSpPr>
          <p:cNvPr id="135" name="Google Shape;135;p1"/>
          <p:cNvSpPr txBox="1"/>
          <p:nvPr>
            <p:ph idx="2" type="title"/>
          </p:nvPr>
        </p:nvSpPr>
        <p:spPr>
          <a:xfrm>
            <a:off x="4340400" y="5166507"/>
            <a:ext cx="78516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 sz="2500"/>
              <a:t>YOUR NAME HERE</a:t>
            </a:r>
            <a:endParaRPr sz="1800"/>
          </a:p>
        </p:txBody>
      </p:sp>
      <p:sp>
        <p:nvSpPr>
          <p:cNvPr id="136" name="Google Shape;136;p1"/>
          <p:cNvSpPr txBox="1"/>
          <p:nvPr>
            <p:ph idx="3" type="title"/>
          </p:nvPr>
        </p:nvSpPr>
        <p:spPr>
          <a:xfrm>
            <a:off x="4340400" y="5686425"/>
            <a:ext cx="7851600" cy="1584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 sz="2000"/>
              <a:t>JOB TITLE</a:t>
            </a:r>
            <a:br>
              <a:rPr lang="en-CA" sz="2000"/>
            </a:br>
            <a:r>
              <a:rPr lang="en-CA" sz="2000"/>
              <a:t>Phone: 1.234.567.8910</a:t>
            </a:r>
            <a:endParaRPr sz="2000"/>
          </a:p>
          <a:p>
            <a:pPr indent="0" lvl="0" marL="0" rtl="0" algn="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4400"/>
              <a:buNone/>
            </a:pPr>
            <a:r>
              <a:rPr lang="en-CA" sz="2000"/>
              <a:t>Email: name@company.com</a:t>
            </a:r>
            <a:endParaRPr sz="2000"/>
          </a:p>
        </p:txBody>
      </p:sp>
      <p:sp>
        <p:nvSpPr>
          <p:cNvPr id="137" name="Google Shape;137;p1"/>
          <p:cNvSpPr/>
          <p:nvPr/>
        </p:nvSpPr>
        <p:spPr>
          <a:xfrm>
            <a:off x="3154937" y="3236916"/>
            <a:ext cx="88820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Leading Companies are Hiring &amp; Training High Performers using Psychometrics from TalentClick</a:t>
            </a:r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12289c3110_0_2"/>
          <p:cNvSpPr txBox="1"/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 TalentClick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/>
              <a:t>Portal</a:t>
            </a:r>
            <a:endParaRPr b="1"/>
          </a:p>
        </p:txBody>
      </p:sp>
      <p:sp>
        <p:nvSpPr>
          <p:cNvPr id="263" name="Google Shape;263;g112289c3110_0_2"/>
          <p:cNvSpPr txBox="1"/>
          <p:nvPr>
            <p:ph idx="1" type="body"/>
          </p:nvPr>
        </p:nvSpPr>
        <p:spPr>
          <a:xfrm>
            <a:off x="381000" y="1995375"/>
            <a:ext cx="5848200" cy="355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CA"/>
              <a:t>Easy, on-demand </a:t>
            </a:r>
            <a:r>
              <a:rPr b="1" lang="en-CA"/>
              <a:t>Report Dashboard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CA"/>
              <a:t>Take a</a:t>
            </a:r>
            <a:r>
              <a:rPr lang="en-CA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ssessment </a:t>
            </a:r>
            <a:r>
              <a:rPr lang="en-CA"/>
              <a:t>results to the next level with </a:t>
            </a:r>
            <a:r>
              <a:rPr b="1" lang="en-CA"/>
              <a:t>Team Analytics</a:t>
            </a:r>
            <a:r>
              <a:rPr lang="en-CA"/>
              <a:t> &amp; the </a:t>
            </a:r>
            <a:r>
              <a:rPr b="1" lang="en-CA"/>
              <a:t>Report Builder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CA"/>
              <a:t>The </a:t>
            </a:r>
            <a:r>
              <a:rPr b="1" lang="en-CA"/>
              <a:t>Fit Score Sorter</a:t>
            </a:r>
            <a:r>
              <a:rPr lang="en-CA"/>
              <a:t> helps rank applicants based on job fit to </a:t>
            </a:r>
            <a:r>
              <a:rPr b="1" lang="en-CA"/>
              <a:t>save your time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CA"/>
              <a:t>Identify high potential applicants you might have overlooked to </a:t>
            </a:r>
            <a:r>
              <a:rPr b="1" lang="en-CA"/>
              <a:t>screen in</a:t>
            </a:r>
            <a:r>
              <a:rPr lang="en-CA"/>
              <a:t> candidates</a:t>
            </a:r>
            <a:endParaRPr/>
          </a:p>
        </p:txBody>
      </p:sp>
      <p:sp>
        <p:nvSpPr>
          <p:cNvPr id="264" name="Google Shape;264;g112289c3110_0_2"/>
          <p:cNvSpPr txBox="1"/>
          <p:nvPr>
            <p:ph idx="2" type="title"/>
          </p:nvPr>
        </p:nvSpPr>
        <p:spPr>
          <a:xfrm>
            <a:off x="381000" y="1276275"/>
            <a:ext cx="6039300" cy="64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Secure Storage &amp; Advanced Analytics</a:t>
            </a:r>
            <a:endParaRPr/>
          </a:p>
        </p:txBody>
      </p:sp>
      <p:pic>
        <p:nvPicPr>
          <p:cNvPr id="265" name="Google Shape;265;g112289c3110_0_2"/>
          <p:cNvPicPr preferRelativeResize="0"/>
          <p:nvPr/>
        </p:nvPicPr>
        <p:blipFill rotWithShape="1">
          <a:blip r:embed="rId3">
            <a:alphaModFix/>
          </a:blip>
          <a:srcRect b="0" l="32418" r="6449" t="0"/>
          <a:stretch/>
        </p:blipFill>
        <p:spPr>
          <a:xfrm>
            <a:off x="6420300" y="0"/>
            <a:ext cx="5771700" cy="6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112289c3110_0_2"/>
          <p:cNvSpPr/>
          <p:nvPr/>
        </p:nvSpPr>
        <p:spPr>
          <a:xfrm>
            <a:off x="6422800" y="-3675"/>
            <a:ext cx="5771700" cy="6398100"/>
          </a:xfrm>
          <a:prstGeom prst="rect">
            <a:avLst/>
          </a:prstGeom>
          <a:solidFill>
            <a:srgbClr val="333333">
              <a:alpha val="318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3f2691964_0_261"/>
          <p:cNvSpPr txBox="1"/>
          <p:nvPr>
            <p:ph idx="4294967295" type="title"/>
          </p:nvPr>
        </p:nvSpPr>
        <p:spPr>
          <a:xfrm>
            <a:off x="350453" y="-80900"/>
            <a:ext cx="8425412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Input</a:t>
            </a:r>
            <a:r>
              <a:rPr lang="en-CA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: Assessment Process</a:t>
            </a:r>
            <a:endParaRPr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g73f2691964_0_261"/>
          <p:cNvSpPr txBox="1"/>
          <p:nvPr/>
        </p:nvSpPr>
        <p:spPr>
          <a:xfrm>
            <a:off x="525000" y="3461675"/>
            <a:ext cx="3343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CA" sz="2000" u="none" cap="none" strike="noStrik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Invites Applicants</a:t>
            </a:r>
            <a:endParaRPr b="1" i="0" sz="2000" u="none" cap="none" strike="noStrike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auto-send or manually email link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post link on Job Portals, your ‘Careers</a:t>
            </a:r>
            <a:r>
              <a:rPr b="0" i="0" lang="en-CA" sz="2000" u="none" cap="none" strike="noStrike">
                <a:solidFill>
                  <a:srgbClr val="343434"/>
                </a:solidFill>
                <a:latin typeface="Arial"/>
                <a:ea typeface="Arial"/>
                <a:cs typeface="Arial"/>
                <a:sym typeface="Arial"/>
              </a:rPr>
              <a:t>’ page</a:t>
            </a:r>
            <a:endParaRPr b="0" i="0" sz="2000" u="none" cap="none" strike="noStrike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73f2691964_0_261"/>
          <p:cNvSpPr txBox="1"/>
          <p:nvPr/>
        </p:nvSpPr>
        <p:spPr>
          <a:xfrm>
            <a:off x="8509050" y="3448975"/>
            <a:ext cx="3521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CA" sz="2000" u="none" cap="none" strike="noStrik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Get Results!</a:t>
            </a:r>
            <a:endParaRPr b="1" i="0" sz="2000" u="none" cap="none" strike="noStrike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Reports automatically stored in your account on our cloud-based platform</a:t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Emailed as PDFs</a:t>
            </a:r>
            <a:endParaRPr sz="16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 Integrate with your ATS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g73f2691964_0_261"/>
          <p:cNvSpPr/>
          <p:nvPr/>
        </p:nvSpPr>
        <p:spPr>
          <a:xfrm>
            <a:off x="7921204" y="2006865"/>
            <a:ext cx="354330" cy="5963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 cap="flat" cmpd="sng" w="25400">
            <a:solidFill>
              <a:srgbClr val="1279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73f2691964_0_261"/>
          <p:cNvPicPr preferRelativeResize="0"/>
          <p:nvPr/>
        </p:nvPicPr>
        <p:blipFill rotWithShape="1">
          <a:blip r:embed="rId3">
            <a:alphaModFix/>
          </a:blip>
          <a:srcRect b="0" l="160" r="-160" t="0"/>
          <a:stretch/>
        </p:blipFill>
        <p:spPr>
          <a:xfrm>
            <a:off x="8509050" y="1128725"/>
            <a:ext cx="3402399" cy="2267599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6" name="Google Shape;276;g73f2691964_0_261"/>
          <p:cNvSpPr txBox="1"/>
          <p:nvPr/>
        </p:nvSpPr>
        <p:spPr>
          <a:xfrm>
            <a:off x="4462525" y="3448975"/>
            <a:ext cx="340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CA" sz="2000" u="none" cap="none" strike="noStrike">
                <a:solidFill>
                  <a:srgbClr val="007E54"/>
                </a:solidFill>
                <a:latin typeface="Open Sans"/>
                <a:ea typeface="Open Sans"/>
                <a:cs typeface="Open Sans"/>
                <a:sym typeface="Open Sans"/>
              </a:rPr>
              <a:t>Participants Complete Assessment</a:t>
            </a:r>
            <a:endParaRPr b="1" i="0" sz="2000" u="none" cap="none" strike="noStrike">
              <a:solidFill>
                <a:srgbClr val="007E5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5 to 15 minutes online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25+ languages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basic reading level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non-invasive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•</a:t>
            </a:r>
            <a:r>
              <a:rPr b="0" i="0" lang="en-CA" sz="2000" u="none" cap="none" strike="noStrike">
                <a:solidFill>
                  <a:srgbClr val="343434"/>
                </a:solidFill>
                <a:latin typeface="Open Sans"/>
                <a:ea typeface="Open Sans"/>
                <a:cs typeface="Open Sans"/>
                <a:sym typeface="Open Sans"/>
              </a:rPr>
              <a:t>no adverse impact</a:t>
            </a:r>
            <a:endParaRPr b="0" i="0" sz="2000" u="none" cap="none" strike="noStrike">
              <a:solidFill>
                <a:srgbClr val="3434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7" name="Google Shape;277;g73f2691964_0_261"/>
          <p:cNvGrpSpPr/>
          <p:nvPr/>
        </p:nvGrpSpPr>
        <p:grpSpPr>
          <a:xfrm>
            <a:off x="8752278" y="5789701"/>
            <a:ext cx="3160004" cy="433575"/>
            <a:chOff x="8599665" y="5447508"/>
            <a:chExt cx="3343566" cy="546891"/>
          </a:xfrm>
        </p:grpSpPr>
        <p:pic>
          <p:nvPicPr>
            <p:cNvPr id="278" name="Google Shape;278;g73f2691964_0_2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99665" y="5447508"/>
              <a:ext cx="1001535" cy="5468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g73f2691964_0_2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525000" y="5597961"/>
              <a:ext cx="1233018" cy="3964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g73f2691964_0_26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806581" y="5518273"/>
              <a:ext cx="1136650" cy="4408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Google Shape;281;g73f2691964_0_261"/>
          <p:cNvSpPr/>
          <p:nvPr/>
        </p:nvSpPr>
        <p:spPr>
          <a:xfrm>
            <a:off x="3985474" y="1986815"/>
            <a:ext cx="354300" cy="59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FBFBF"/>
          </a:solidFill>
          <a:ln cap="flat" cmpd="sng" w="25400">
            <a:solidFill>
              <a:srgbClr val="1279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g73f2691964_0_2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29288" y="1171250"/>
            <a:ext cx="3402399" cy="2267599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3" name="Google Shape;283;g73f2691964_0_261"/>
          <p:cNvPicPr preferRelativeResize="0"/>
          <p:nvPr/>
        </p:nvPicPr>
        <p:blipFill rotWithShape="1">
          <a:blip r:embed="rId8">
            <a:alphaModFix/>
          </a:blip>
          <a:srcRect b="39" l="0" r="0" t="39"/>
          <a:stretch/>
        </p:blipFill>
        <p:spPr>
          <a:xfrm>
            <a:off x="493550" y="1128725"/>
            <a:ext cx="3402399" cy="2267601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3f2691964_0_343"/>
          <p:cNvSpPr txBox="1"/>
          <p:nvPr>
            <p:ph type="title"/>
          </p:nvPr>
        </p:nvSpPr>
        <p:spPr>
          <a:xfrm>
            <a:off x="381000" y="-993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CA"/>
              <a:t>Output</a:t>
            </a:r>
            <a:r>
              <a:rPr lang="en-CA"/>
              <a:t>: Various Reports</a:t>
            </a:r>
            <a:endParaRPr/>
          </a:p>
        </p:txBody>
      </p:sp>
      <p:sp>
        <p:nvSpPr>
          <p:cNvPr id="289" name="Google Shape;289;g73f2691964_0_343"/>
          <p:cNvSpPr txBox="1"/>
          <p:nvPr>
            <p:ph idx="2" type="title"/>
          </p:nvPr>
        </p:nvSpPr>
        <p:spPr>
          <a:xfrm>
            <a:off x="407100" y="944525"/>
            <a:ext cx="8167200" cy="15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>
                <a:solidFill>
                  <a:srgbClr val="127950"/>
                </a:solidFill>
              </a:rPr>
              <a:t>From one test, you can choose many reports!</a:t>
            </a:r>
            <a:endParaRPr>
              <a:solidFill>
                <a:srgbClr val="127950"/>
              </a:solidFill>
            </a:endParaRPr>
          </a:p>
        </p:txBody>
      </p:sp>
      <p:pic>
        <p:nvPicPr>
          <p:cNvPr id="290" name="Google Shape;290;g73f2691964_0_3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470" y="547687"/>
            <a:ext cx="887505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9667" y="1004299"/>
            <a:ext cx="2917542" cy="37672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6" name="Google Shape;296;p7"/>
          <p:cNvSpPr txBox="1"/>
          <p:nvPr>
            <p:ph type="title"/>
          </p:nvPr>
        </p:nvSpPr>
        <p:spPr>
          <a:xfrm>
            <a:off x="3810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Report </a:t>
            </a:r>
            <a:r>
              <a:rPr b="1" lang="en-CA"/>
              <a:t>Format</a:t>
            </a:r>
            <a:endParaRPr b="1"/>
          </a:p>
        </p:txBody>
      </p:sp>
      <p:grpSp>
        <p:nvGrpSpPr>
          <p:cNvPr id="297" name="Google Shape;297;p7"/>
          <p:cNvGrpSpPr/>
          <p:nvPr/>
        </p:nvGrpSpPr>
        <p:grpSpPr>
          <a:xfrm>
            <a:off x="304807" y="1006331"/>
            <a:ext cx="9035567" cy="5257875"/>
            <a:chOff x="467882" y="744836"/>
            <a:chExt cx="11177100" cy="7273309"/>
          </a:xfrm>
        </p:grpSpPr>
        <p:pic>
          <p:nvPicPr>
            <p:cNvPr id="298" name="Google Shape;29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7882" y="744836"/>
              <a:ext cx="3544099" cy="4649692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299" name="Google Shape;299;p7"/>
            <p:cNvGrpSpPr/>
            <p:nvPr/>
          </p:nvGrpSpPr>
          <p:grpSpPr>
            <a:xfrm>
              <a:off x="944658" y="4162631"/>
              <a:ext cx="3721683" cy="3500715"/>
              <a:chOff x="4655006" y="1100493"/>
              <a:chExt cx="5906938" cy="5432715"/>
            </a:xfrm>
          </p:grpSpPr>
          <p:pic>
            <p:nvPicPr>
              <p:cNvPr id="300" name="Google Shape;300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655006" y="1100493"/>
                <a:ext cx="5906938" cy="5432715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301" name="Google Shape;301;p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4871864" y="1297656"/>
                <a:ext cx="410121" cy="410121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  <p:pic>
          <p:nvPicPr>
            <p:cNvPr id="302" name="Google Shape;302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71401" y="3728686"/>
              <a:ext cx="3573581" cy="394376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03" name="Google Shape;303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817791" y="1324408"/>
              <a:ext cx="3586416" cy="398052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304" name="Google Shape;304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05494" y="3834439"/>
              <a:ext cx="3596966" cy="4183706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305" name="Google Shape;305;p7"/>
          <p:cNvSpPr txBox="1"/>
          <p:nvPr>
            <p:ph idx="2" type="title"/>
          </p:nvPr>
        </p:nvSpPr>
        <p:spPr>
          <a:xfrm>
            <a:off x="9260500" y="662100"/>
            <a:ext cx="2917500" cy="29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 sz="2000">
                <a:solidFill>
                  <a:schemeClr val="dk1"/>
                </a:solidFill>
              </a:rPr>
              <a:t> Short</a:t>
            </a:r>
            <a:r>
              <a:rPr b="0" lang="en-CA" sz="2000">
                <a:solidFill>
                  <a:schemeClr val="dk1"/>
                </a:solidFill>
              </a:rPr>
              <a:t> reports. Highly </a:t>
            </a:r>
            <a:r>
              <a:rPr lang="en-CA" sz="2000">
                <a:solidFill>
                  <a:schemeClr val="dk1"/>
                </a:solidFill>
              </a:rPr>
              <a:t>visual</a:t>
            </a:r>
            <a:r>
              <a:rPr b="0" lang="en-CA" sz="2000">
                <a:solidFill>
                  <a:schemeClr val="dk1"/>
                </a:solidFill>
              </a:rPr>
              <a:t>. </a:t>
            </a:r>
            <a:br>
              <a:rPr b="0" lang="en-CA" sz="2000">
                <a:solidFill>
                  <a:schemeClr val="dk1"/>
                </a:solidFill>
              </a:rPr>
            </a:br>
            <a:r>
              <a:rPr lang="en-CA" sz="2000">
                <a:solidFill>
                  <a:schemeClr val="dk1"/>
                </a:solidFill>
              </a:rPr>
              <a:t>Easy-to-interpret</a:t>
            </a:r>
            <a:r>
              <a:rPr b="0" lang="en-CA" sz="2000">
                <a:solidFill>
                  <a:schemeClr val="dk1"/>
                </a:solidFill>
              </a:rPr>
              <a:t> results in </a:t>
            </a:r>
            <a:r>
              <a:rPr lang="en-CA" sz="2000">
                <a:solidFill>
                  <a:schemeClr val="dk1"/>
                </a:solidFill>
              </a:rPr>
              <a:t>plain language</a:t>
            </a:r>
            <a:r>
              <a:rPr b="0" lang="en-CA" sz="2000">
                <a:solidFill>
                  <a:schemeClr val="dk1"/>
                </a:solidFill>
              </a:rPr>
              <a:t>. </a:t>
            </a:r>
            <a:br>
              <a:rPr b="0" lang="en-CA" sz="2000">
                <a:solidFill>
                  <a:schemeClr val="dk1"/>
                </a:solidFill>
              </a:rPr>
            </a:br>
            <a:br>
              <a:rPr b="0" lang="en-CA" sz="2000">
                <a:solidFill>
                  <a:schemeClr val="dk1"/>
                </a:solidFill>
              </a:rPr>
            </a:br>
            <a:r>
              <a:rPr lang="en-CA" sz="2000">
                <a:solidFill>
                  <a:schemeClr val="dk1"/>
                </a:solidFill>
              </a:rPr>
              <a:t>No certification </a:t>
            </a:r>
            <a:r>
              <a:rPr b="0" lang="en-CA" sz="2000">
                <a:solidFill>
                  <a:schemeClr val="dk1"/>
                </a:solidFill>
              </a:rPr>
              <a:t>required!</a:t>
            </a:r>
            <a:endParaRPr b="0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"/>
          <p:cNvSpPr txBox="1"/>
          <p:nvPr>
            <p:ph type="title"/>
          </p:nvPr>
        </p:nvSpPr>
        <p:spPr>
          <a:xfrm>
            <a:off x="247503" y="-146843"/>
            <a:ext cx="11319186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sz="4000">
                <a:latin typeface="Verdana"/>
                <a:ea typeface="Verdana"/>
                <a:cs typeface="Verdana"/>
                <a:sym typeface="Verdana"/>
              </a:rPr>
              <a:t>Page 1: Benchmarked ‘Ideal Fit’ Score</a:t>
            </a:r>
            <a:endParaRPr sz="4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4847601" y="1205750"/>
            <a:ext cx="27774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CA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’Ideal fit’</a:t>
            </a:r>
            <a:r>
              <a:rPr b="0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scores let you see, at a glance, how likely an applicant is to be a high performer. 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3" name="Google Shape;3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322" y="911838"/>
            <a:ext cx="4058586" cy="584380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4" name="Google Shape;314;p8"/>
          <p:cNvSpPr/>
          <p:nvPr/>
        </p:nvSpPr>
        <p:spPr>
          <a:xfrm>
            <a:off x="4847600" y="3720425"/>
            <a:ext cx="2777400" cy="26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Helps </a:t>
            </a:r>
            <a:r>
              <a:rPr b="1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save time</a:t>
            </a:r>
            <a:r>
              <a:rPr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when sorting resumes and </a:t>
            </a:r>
            <a:r>
              <a:rPr b="1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prioritizing applicants</a:t>
            </a:r>
            <a:r>
              <a:rPr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interview.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5" name="Google Shape;31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5094" y="911838"/>
            <a:ext cx="4154365" cy="584380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"/>
          <p:cNvSpPr txBox="1"/>
          <p:nvPr>
            <p:ph type="title"/>
          </p:nvPr>
        </p:nvSpPr>
        <p:spPr>
          <a:xfrm>
            <a:off x="323126" y="-101721"/>
            <a:ext cx="11628112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CA" sz="4000"/>
              <a:t>Page 2: Personalized </a:t>
            </a:r>
            <a:r>
              <a:rPr b="1" lang="en-CA" sz="4000"/>
              <a:t>Interview Questions</a:t>
            </a:r>
            <a:endParaRPr b="1" sz="4000"/>
          </a:p>
        </p:txBody>
      </p:sp>
      <p:pic>
        <p:nvPicPr>
          <p:cNvPr id="322" name="Google Shape;3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3612" y="1315897"/>
            <a:ext cx="5739936" cy="41420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3" name="Google Shape;32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1302" y="2248324"/>
            <a:ext cx="5739936" cy="403941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4" name="Google Shape;324;p9"/>
          <p:cNvSpPr txBox="1"/>
          <p:nvPr/>
        </p:nvSpPr>
        <p:spPr>
          <a:xfrm>
            <a:off x="323125" y="1296900"/>
            <a:ext cx="3571200" cy="3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Interview questions are </a:t>
            </a:r>
            <a:r>
              <a:rPr b="1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personalized</a:t>
            </a:r>
            <a:r>
              <a:rPr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each individual’s results.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leads to more insightful interviews!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0"/>
          <p:cNvPicPr preferRelativeResize="0"/>
          <p:nvPr/>
        </p:nvPicPr>
        <p:blipFill rotWithShape="1">
          <a:blip r:embed="rId3">
            <a:alphaModFix/>
          </a:blip>
          <a:srcRect b="0" l="0" r="-1253" t="0"/>
          <a:stretch/>
        </p:blipFill>
        <p:spPr>
          <a:xfrm>
            <a:off x="258434" y="919222"/>
            <a:ext cx="4646208" cy="437779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0" name="Google Shape;330;p10"/>
          <p:cNvPicPr preferRelativeResize="0"/>
          <p:nvPr/>
        </p:nvPicPr>
        <p:blipFill rotWithShape="1">
          <a:blip r:embed="rId4">
            <a:alphaModFix/>
          </a:blip>
          <a:srcRect b="7952" l="0" r="0" t="0"/>
          <a:stretch/>
        </p:blipFill>
        <p:spPr>
          <a:xfrm>
            <a:off x="2392350" y="1302725"/>
            <a:ext cx="3839500" cy="4490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1" name="Google Shape;331;p10"/>
          <p:cNvSpPr txBox="1"/>
          <p:nvPr/>
        </p:nvSpPr>
        <p:spPr>
          <a:xfrm>
            <a:off x="9390200" y="1872450"/>
            <a:ext cx="2801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Practical coaching tools for supervisors and employees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332" name="Google Shape;332;p10"/>
          <p:cNvSpPr txBox="1"/>
          <p:nvPr>
            <p:ph idx="4294967295" type="title"/>
          </p:nvPr>
        </p:nvSpPr>
        <p:spPr>
          <a:xfrm>
            <a:off x="254932" y="-175733"/>
            <a:ext cx="11964779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 sz="4000">
                <a:latin typeface="Verdana"/>
                <a:ea typeface="Verdana"/>
                <a:cs typeface="Verdana"/>
                <a:sym typeface="Verdana"/>
              </a:rPr>
              <a:t>Page 3: Employee </a:t>
            </a:r>
            <a:r>
              <a:rPr b="1" lang="en-CA" sz="4000">
                <a:latin typeface="Verdana"/>
                <a:ea typeface="Verdana"/>
                <a:cs typeface="Verdana"/>
                <a:sym typeface="Verdana"/>
              </a:rPr>
              <a:t>Training</a:t>
            </a:r>
            <a:r>
              <a:rPr lang="en-CA" sz="4000">
                <a:latin typeface="Verdana"/>
                <a:ea typeface="Verdana"/>
                <a:cs typeface="Verdana"/>
                <a:sym typeface="Verdana"/>
              </a:rPr>
              <a:t> &amp; Coaching </a:t>
            </a:r>
            <a:r>
              <a:rPr i="1" lang="en-CA" sz="2000">
                <a:latin typeface="Verdana"/>
                <a:ea typeface="Verdana"/>
                <a:cs typeface="Verdana"/>
                <a:sym typeface="Verdana"/>
              </a:rPr>
              <a:t>(optional)</a:t>
            </a:r>
            <a:endParaRPr i="1" sz="4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3" name="Google Shape;333;p10"/>
          <p:cNvPicPr preferRelativeResize="0"/>
          <p:nvPr/>
        </p:nvPicPr>
        <p:blipFill rotWithShape="1">
          <a:blip r:embed="rId5">
            <a:alphaModFix/>
          </a:blip>
          <a:srcRect b="5687" l="0" r="0" t="0"/>
          <a:stretch/>
        </p:blipFill>
        <p:spPr>
          <a:xfrm>
            <a:off x="5215125" y="1547326"/>
            <a:ext cx="3864599" cy="47103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"/>
          <p:cNvSpPr txBox="1"/>
          <p:nvPr>
            <p:ph type="title"/>
          </p:nvPr>
        </p:nvSpPr>
        <p:spPr>
          <a:xfrm>
            <a:off x="323126" y="-101721"/>
            <a:ext cx="1106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Proven </a:t>
            </a:r>
            <a:r>
              <a:rPr b="1" lang="en-CA"/>
              <a:t>Validity</a:t>
            </a:r>
            <a:r>
              <a:rPr lang="en-CA"/>
              <a:t> &amp; </a:t>
            </a:r>
            <a:r>
              <a:rPr b="1" lang="en-CA"/>
              <a:t>Reliability</a:t>
            </a:r>
            <a:endParaRPr b="1"/>
          </a:p>
        </p:txBody>
      </p:sp>
      <p:graphicFrame>
        <p:nvGraphicFramePr>
          <p:cNvPr id="340" name="Google Shape;340;p18"/>
          <p:cNvGraphicFramePr/>
          <p:nvPr/>
        </p:nvGraphicFramePr>
        <p:xfrm>
          <a:off x="1248499" y="10322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{7A269919-3551-42C5-9B4A-CE1CD27D2149}</a:tableStyleId>
              </a:tblPr>
              <a:tblGrid>
                <a:gridCol w="4219125"/>
                <a:gridCol w="2862250"/>
                <a:gridCol w="2613650"/>
              </a:tblGrid>
              <a:tr h="137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MEASURE</a:t>
                      </a:r>
                      <a:endParaRPr sz="15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 anchor="ctr">
                    <a:solidFill>
                      <a:srgbClr val="1279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CA" sz="2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Professional Standards </a:t>
                      </a:r>
                      <a:endParaRPr sz="15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CA" sz="2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(0.00 to 1.00)</a:t>
                      </a:r>
                      <a:endParaRPr sz="15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 anchor="ctr">
                    <a:solidFill>
                      <a:srgbClr val="1279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2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TalentClick</a:t>
                      </a:r>
                      <a:r>
                        <a:rPr lang="en-CA" sz="21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Assessments </a:t>
                      </a:r>
                      <a:endParaRPr sz="21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5725" marB="45725" marR="91450" marL="91450" anchor="ctr">
                    <a:solidFill>
                      <a:srgbClr val="127950"/>
                    </a:solidFill>
                  </a:tcPr>
                </a:tc>
              </a:tr>
              <a:tr h="579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RELIABILITY</a:t>
                      </a:r>
                      <a:r>
                        <a:rPr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(test-retest</a:t>
                      </a:r>
                      <a:r>
                        <a:rPr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and internal consistency reliability)</a:t>
                      </a:r>
                      <a:r>
                        <a:rPr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0.75 to .86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</a:tr>
              <a:tr h="57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VALIDITY </a:t>
                      </a:r>
                      <a:r>
                        <a:rPr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(construct and content validity)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(score = 0.00 or 1.00)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64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VALIDITY </a:t>
                      </a:r>
                      <a:r>
                        <a:rPr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(criterion-related)</a:t>
                      </a:r>
                      <a:b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</a:t>
                      </a:r>
                      <a:r>
                        <a:rPr b="0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correlation coefficients)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0.11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0.15 to 0.32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CA" sz="18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* </a:t>
                      </a:r>
                      <a:r>
                        <a:rPr b="0" i="1" lang="en-CA" sz="14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varies across dimensions</a:t>
                      </a:r>
                      <a:endParaRPr b="0" sz="14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</a:tr>
              <a:tr h="792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ETHICS, FAIRNESS &amp;</a:t>
                      </a: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CONFIDENTIALITY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CA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(score = 0.00 or 1.00)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PRACTICALITY</a:t>
                      </a:r>
                      <a:r>
                        <a:rPr b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EFFICIENCY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i="1" lang="en-CA" sz="14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(score = 0.00 or 1.00)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8D8D8">
                        <a:alpha val="93725"/>
                      </a:srgbClr>
                    </a:solidFill>
                  </a:tcPr>
                </a:tc>
              </a:tr>
              <a:tr h="73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1" lang="en-CA" sz="16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EEOC UNIFORM GUIDELINES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n-CA" sz="12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AVOIDANCE OF ADVERSE IMPACT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1" lang="en-CA" sz="1400" u="none" cap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(score = 0.00 or 1.00)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CA" sz="1800" u="none" cap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CA" sz="1800" u="none" cap="none" strike="noStrike">
                          <a:solidFill>
                            <a:srgbClr val="12795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1.00</a:t>
                      </a:r>
                      <a:endParaRPr>
                        <a:solidFill>
                          <a:srgbClr val="12795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1279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/>
          <p:nvPr>
            <p:ph type="title"/>
          </p:nvPr>
        </p:nvSpPr>
        <p:spPr>
          <a:xfrm>
            <a:off x="435935" y="228946"/>
            <a:ext cx="10717618" cy="9569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CA">
                <a:latin typeface="Verdana"/>
                <a:ea typeface="Verdana"/>
                <a:cs typeface="Verdana"/>
                <a:sym typeface="Verdana"/>
              </a:rPr>
              <a:t>Research</a:t>
            </a:r>
            <a:r>
              <a:rPr lang="en-CA">
                <a:latin typeface="Verdana"/>
                <a:ea typeface="Verdana"/>
                <a:cs typeface="Verdana"/>
                <a:sym typeface="Verdana"/>
              </a:rPr>
              <a:t> Study Example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378" y="2050557"/>
            <a:ext cx="2643462" cy="300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3158" y="1982504"/>
            <a:ext cx="7500395" cy="38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44299" y="2388338"/>
            <a:ext cx="8127484" cy="310322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9"/>
          <p:cNvSpPr txBox="1"/>
          <p:nvPr/>
        </p:nvSpPr>
        <p:spPr>
          <a:xfrm>
            <a:off x="737191" y="1233377"/>
            <a:ext cx="10717618" cy="749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Verdana"/>
              <a:buNone/>
            </a:pPr>
            <a:r>
              <a:rPr b="1" i="0" lang="en-CA" sz="2800" u="none" cap="none" strike="noStrike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Employee Turnover</a:t>
            </a:r>
            <a:endParaRPr b="1" i="0" sz="4400" u="none" cap="none" strike="noStrike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73f2691964_0_402"/>
          <p:cNvSpPr txBox="1"/>
          <p:nvPr>
            <p:ph type="title"/>
          </p:nvPr>
        </p:nvSpPr>
        <p:spPr>
          <a:xfrm>
            <a:off x="410029" y="-89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Customer </a:t>
            </a:r>
            <a:r>
              <a:rPr b="1" lang="en-CA"/>
              <a:t>Case Studies</a:t>
            </a:r>
            <a:endParaRPr b="1"/>
          </a:p>
        </p:txBody>
      </p:sp>
      <p:pic>
        <p:nvPicPr>
          <p:cNvPr id="356" name="Google Shape;356;g73f2691964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200" y="1062900"/>
            <a:ext cx="9392601" cy="5218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g73f2691964_0_402"/>
          <p:cNvGrpSpPr/>
          <p:nvPr/>
        </p:nvGrpSpPr>
        <p:grpSpPr>
          <a:xfrm>
            <a:off x="9734053" y="69469"/>
            <a:ext cx="2189554" cy="6173817"/>
            <a:chOff x="9669138" y="548640"/>
            <a:chExt cx="2013385" cy="5609302"/>
          </a:xfrm>
        </p:grpSpPr>
        <p:pic>
          <p:nvPicPr>
            <p:cNvPr id="358" name="Google Shape;358;g73f2691964_0_4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21475" y="548640"/>
              <a:ext cx="1561048" cy="56093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g73f2691964_0_402"/>
            <p:cNvSpPr/>
            <p:nvPr/>
          </p:nvSpPr>
          <p:spPr>
            <a:xfrm>
              <a:off x="9669138" y="3621666"/>
              <a:ext cx="432000" cy="5040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56D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"/>
          <p:cNvSpPr txBox="1"/>
          <p:nvPr>
            <p:ph idx="4294967295" type="title"/>
          </p:nvPr>
        </p:nvSpPr>
        <p:spPr>
          <a:xfrm>
            <a:off x="410029" y="368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CA">
                <a:latin typeface="Verdana"/>
                <a:ea typeface="Verdana"/>
                <a:cs typeface="Verdana"/>
                <a:sym typeface="Verdana"/>
              </a:rPr>
              <a:t>Why</a:t>
            </a:r>
            <a:r>
              <a:rPr lang="en-CA">
                <a:latin typeface="Verdana"/>
                <a:ea typeface="Verdana"/>
                <a:cs typeface="Verdana"/>
                <a:sym typeface="Verdana"/>
              </a:rPr>
              <a:t> Choose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>
                <a:latin typeface="Verdana"/>
                <a:ea typeface="Verdana"/>
                <a:cs typeface="Verdana"/>
                <a:sym typeface="Verdana"/>
              </a:rPr>
              <a:t>TalentClick?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 screenshot of text&#10;&#10;Description automatically generated"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1400" y="112451"/>
            <a:ext cx="5680151" cy="6164775"/>
          </a:xfrm>
          <a:prstGeom prst="rect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5" name="Google Shape;145;p4"/>
          <p:cNvSpPr txBox="1"/>
          <p:nvPr/>
        </p:nvSpPr>
        <p:spPr>
          <a:xfrm>
            <a:off x="410024" y="2135475"/>
            <a:ext cx="5479500" cy="32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We are the only vendor offering ALL of these features and benefits!</a:t>
            </a:r>
            <a:endParaRPr sz="1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200" u="none" cap="none" strike="noStrike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We’ll send this </a:t>
            </a:r>
            <a:r>
              <a:rPr b="1" i="0" lang="en-CA" sz="2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Assessment Vendor Selection Checklist</a:t>
            </a:r>
            <a:r>
              <a:rPr i="0" lang="en-CA" sz="2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to you. </a:t>
            </a:r>
            <a:endParaRPr sz="1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200" u="none" cap="none" strike="noStrike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But for now, </a:t>
            </a:r>
            <a:endParaRPr sz="1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200" u="none" cap="none" strike="noStrike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let’s dive in and explore this together!</a:t>
            </a:r>
            <a:endParaRPr sz="1800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7"/>
          <p:cNvSpPr txBox="1"/>
          <p:nvPr>
            <p:ph type="title"/>
          </p:nvPr>
        </p:nvSpPr>
        <p:spPr>
          <a:xfrm>
            <a:off x="344424" y="-85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Superior </a:t>
            </a:r>
            <a:r>
              <a:rPr b="1" lang="en-CA"/>
              <a:t>Customer Satisfaction</a:t>
            </a:r>
            <a:endParaRPr b="1"/>
          </a:p>
        </p:txBody>
      </p:sp>
      <p:sp>
        <p:nvSpPr>
          <p:cNvPr id="366" name="Google Shape;366;p27"/>
          <p:cNvSpPr/>
          <p:nvPr/>
        </p:nvSpPr>
        <p:spPr>
          <a:xfrm>
            <a:off x="5338200" y="1075175"/>
            <a:ext cx="6336600" cy="524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“These reports exceeded my expectations. They were spot on... totally nailed it, very insightful.” 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-Senior Manager, EPCOR Utilities</a:t>
            </a:r>
            <a:endParaRPr i="0" sz="2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i="0" sz="2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“I’d rate TalentClick a 10 out of 10. The product is great and the service has been exemplary.”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-Harriet Robinson, Vice President HR</a:t>
            </a:r>
            <a:endParaRPr i="0" sz="2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i="0" sz="2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“I have been waiting for a product like this my whole career.” </a:t>
            </a:r>
            <a:br>
              <a:rPr i="0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-Christine Trombley, HR Manager, Zavcor Transportation</a:t>
            </a:r>
            <a:endParaRPr i="0" sz="2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i="0" sz="2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“We consider the tool an incredibly important part of our screening process.” </a:t>
            </a:r>
            <a:br>
              <a:rPr i="0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i="0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–Dan Finley, VP HR, PWT</a:t>
            </a:r>
            <a:endParaRPr i="0" sz="2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-CA" sz="21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i="0" sz="21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67" name="Google Shape;367;p27"/>
          <p:cNvGrpSpPr/>
          <p:nvPr/>
        </p:nvGrpSpPr>
        <p:grpSpPr>
          <a:xfrm>
            <a:off x="983432" y="1556792"/>
            <a:ext cx="3456384" cy="3886398"/>
            <a:chOff x="2469097" y="1404057"/>
            <a:chExt cx="2675467" cy="3886398"/>
          </a:xfrm>
        </p:grpSpPr>
        <p:sp>
          <p:nvSpPr>
            <p:cNvPr id="368" name="Google Shape;368;p27"/>
            <p:cNvSpPr txBox="1"/>
            <p:nvPr/>
          </p:nvSpPr>
          <p:spPr>
            <a:xfrm>
              <a:off x="2469097" y="3782354"/>
              <a:ext cx="2675467" cy="15081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4400" u="none" cap="none" strike="noStrike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97%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Customer Satisfaction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CA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score</a:t>
              </a:r>
              <a:endParaRPr/>
            </a:p>
          </p:txBody>
        </p:sp>
        <p:pic>
          <p:nvPicPr>
            <p:cNvPr descr="Image result for happy face" id="369" name="Google Shape;369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59269" y="1404057"/>
              <a:ext cx="1701362" cy="206141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/>
          <p:nvPr>
            <p:ph type="title"/>
          </p:nvPr>
        </p:nvSpPr>
        <p:spPr>
          <a:xfrm>
            <a:off x="381000" y="235600"/>
            <a:ext cx="105156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TalentClick </a:t>
            </a:r>
            <a:r>
              <a:rPr b="1" lang="en-CA"/>
              <a:t>Pricing</a:t>
            </a:r>
            <a:r>
              <a:rPr lang="en-CA"/>
              <a:t> Levels</a:t>
            </a:r>
            <a:endParaRPr/>
          </a:p>
        </p:txBody>
      </p:sp>
      <p:sp>
        <p:nvSpPr>
          <p:cNvPr id="375" name="Google Shape;375;p23"/>
          <p:cNvSpPr txBox="1"/>
          <p:nvPr>
            <p:ph idx="2" type="title"/>
          </p:nvPr>
        </p:nvSpPr>
        <p:spPr>
          <a:xfrm>
            <a:off x="8166725" y="235600"/>
            <a:ext cx="44367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/>
              <a:t>Annual Unlimited-Use Subscriptions</a:t>
            </a:r>
            <a:endParaRPr/>
          </a:p>
        </p:txBody>
      </p:sp>
      <p:sp>
        <p:nvSpPr>
          <p:cNvPr id="376" name="Google Shape;376;p23"/>
          <p:cNvSpPr/>
          <p:nvPr/>
        </p:nvSpPr>
        <p:spPr>
          <a:xfrm>
            <a:off x="346650" y="971500"/>
            <a:ext cx="3528000" cy="531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007E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E5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3"/>
          <p:cNvSpPr/>
          <p:nvPr/>
        </p:nvSpPr>
        <p:spPr>
          <a:xfrm>
            <a:off x="8317325" y="971600"/>
            <a:ext cx="3528000" cy="531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007E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3"/>
          <p:cNvSpPr/>
          <p:nvPr/>
        </p:nvSpPr>
        <p:spPr>
          <a:xfrm>
            <a:off x="4297650" y="971500"/>
            <a:ext cx="3528000" cy="5313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rgbClr val="007E5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3"/>
          <p:cNvSpPr txBox="1"/>
          <p:nvPr/>
        </p:nvSpPr>
        <p:spPr>
          <a:xfrm>
            <a:off x="396175" y="1043500"/>
            <a:ext cx="3430800" cy="51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CA" sz="19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BASIC </a:t>
            </a:r>
            <a:endParaRPr b="1" i="0" sz="19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Free (1 account per company)</a:t>
            </a:r>
            <a:endParaRPr b="0" i="1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CA" sz="1800" u="none" cap="none" strike="noStrike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ASSESSMENTS &amp; REPORTS</a:t>
            </a:r>
            <a:endParaRPr b="1" i="0" sz="1800" u="none" cap="none" strike="noStrike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CA" sz="1600" u="none" cap="none" strike="noStrike">
                <a:solidFill>
                  <a:srgbClr val="08999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Attitude-Values-Personality (AVP)</a:t>
            </a:r>
            <a:endParaRPr b="0" i="0" sz="1600" u="none" cap="none" strike="noStrike">
              <a:solidFill>
                <a:srgbClr val="08999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One page Employer Summary Report</a:t>
            </a: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for: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○"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Workstyle &amp; Performance Profile (WPP)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○"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Work Values &amp; Attitude (WVA)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○"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Safety / Driver Safety / Risk Taking (SQ)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CA" sz="1800" u="none" cap="none" strike="noStrike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TECHNOLOGY &amp; SUPPORT</a:t>
            </a:r>
            <a:endParaRPr b="1" i="0" sz="1400" u="none" cap="none" strike="noStrike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Basic access to our cloud-based portal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Self-serve training resources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23"/>
          <p:cNvSpPr txBox="1"/>
          <p:nvPr/>
        </p:nvSpPr>
        <p:spPr>
          <a:xfrm>
            <a:off x="4394825" y="1043500"/>
            <a:ext cx="3528000" cy="5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CA" sz="19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STANDARD</a:t>
            </a:r>
            <a:endParaRPr b="0" i="1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Basic plus:</a:t>
            </a:r>
            <a:endParaRPr b="0" i="1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CA" sz="1800" u="none" cap="none" strike="noStrike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ASSESSMENTS &amp; REPORTS</a:t>
            </a:r>
            <a:endParaRPr b="1" i="0" sz="1800" u="none" cap="none" strike="noStrike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1600" u="none" cap="none" strike="noStrike">
                <a:solidFill>
                  <a:srgbClr val="08999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Attitude-Values-Personality</a:t>
            </a:r>
            <a:r>
              <a:rPr b="0" i="0" lang="en-CA" sz="16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(AVP)</a:t>
            </a:r>
            <a:endParaRPr b="0" i="0" sz="16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Comprehensive Employer reports 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Benchmarked ‘Ideal profile’ ranges</a:t>
            </a:r>
            <a:endParaRPr b="0" i="0" sz="1400" u="none" cap="none" strike="noStrike">
              <a:solidFill>
                <a:srgbClr val="F56D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Fit scores for applicant screening</a:t>
            </a:r>
            <a:endParaRPr b="0" i="0" sz="1400" u="none" cap="none" strike="noStrike">
              <a:solidFill>
                <a:srgbClr val="F56D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Participant reports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1600" u="none" cap="none" strike="noStrike">
                <a:solidFill>
                  <a:srgbClr val="08999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Cognitive Quotient</a:t>
            </a:r>
            <a:r>
              <a:rPr b="0" i="0" lang="en-CA" sz="16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(CQ)</a:t>
            </a:r>
            <a:endParaRPr b="0" i="0" sz="16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CA" sz="1600" u="none" cap="none" strike="noStrike">
                <a:solidFill>
                  <a:srgbClr val="08999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English Proficiency</a:t>
            </a:r>
            <a:r>
              <a:rPr b="0" i="0" lang="en-CA" sz="16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(EP)</a:t>
            </a:r>
            <a:endParaRPr b="0" i="0" sz="16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CA" sz="1800" u="none" cap="none" strike="noStrike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TECHNOLOGY &amp; SUPPORT</a:t>
            </a:r>
            <a:endParaRPr b="1" i="0" sz="1800" u="none" cap="none" strike="noStrike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Advanced access to our Cloud based portal includes: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Team Analytics</a:t>
            </a:r>
            <a:endParaRPr b="0" i="0" sz="1400" u="none" cap="none" strike="noStrike">
              <a:solidFill>
                <a:srgbClr val="F56D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Report Builder</a:t>
            </a: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Sort function for ranking applicants</a:t>
            </a:r>
            <a:endParaRPr b="1" i="0" sz="21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8414475" y="1043500"/>
            <a:ext cx="3430800" cy="5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CA" sz="19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PREMIUM</a:t>
            </a:r>
            <a:endParaRPr b="0" i="1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Standard plus:</a:t>
            </a:r>
            <a:endParaRPr b="0" i="1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CA" sz="1800" u="none" cap="none" strike="noStrike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ASSESSMENTS &amp; REPORTS</a:t>
            </a:r>
            <a:endParaRPr b="1" i="0" sz="1800" u="none" cap="none" strike="noStrike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CA" sz="1600" u="none" cap="none" strike="noStrike">
                <a:solidFill>
                  <a:srgbClr val="089995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Leadership Profile </a:t>
            </a:r>
            <a:r>
              <a:rPr b="0" i="0" lang="en-CA" sz="16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(LP)</a:t>
            </a:r>
            <a:endParaRPr b="0" i="0" sz="16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Conflict Management Style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1400"/>
              <a:buFont typeface="Open Sans"/>
              <a:buChar char="●"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Business Reasoning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CA" sz="1400" u="none" cap="none" strike="noStrike">
                <a:solidFill>
                  <a:srgbClr val="F56D20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Report Customization</a:t>
            </a:r>
            <a:endParaRPr b="0" i="0" sz="1400" u="none" cap="none" strike="noStrike">
              <a:solidFill>
                <a:srgbClr val="F56D2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Custom benchmarking of top performers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Job Analysis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Competency mapping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Additional professional consulting time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CA" sz="1800" u="none" cap="none" strike="noStrike">
                <a:solidFill>
                  <a:srgbClr val="139B68"/>
                </a:solidFill>
                <a:latin typeface="Montserrat"/>
                <a:ea typeface="Montserrat"/>
                <a:cs typeface="Montserrat"/>
                <a:sym typeface="Montserrat"/>
              </a:rPr>
              <a:t>TECHNOLOGY &amp; SUPPORT</a:t>
            </a:r>
            <a:endParaRPr b="1" i="0" sz="1800" u="none" cap="none" strike="noStrike">
              <a:solidFill>
                <a:srgbClr val="139B6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CA" sz="1400" u="none" cap="none" strike="noStrike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API for integration with your HRIS/ATS</a:t>
            </a:r>
            <a:endParaRPr b="0" i="0" sz="1400" u="none" cap="none" strike="noStrike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8"/>
          <p:cNvSpPr txBox="1"/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Getting Started: Account </a:t>
            </a:r>
            <a:r>
              <a:rPr b="1" lang="en-CA"/>
              <a:t>Setup</a:t>
            </a:r>
            <a:endParaRPr b="1"/>
          </a:p>
        </p:txBody>
      </p:sp>
      <p:pic>
        <p:nvPicPr>
          <p:cNvPr id="387" name="Google Shape;38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9640" y="1123950"/>
            <a:ext cx="4583760" cy="509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3850" y="1123950"/>
            <a:ext cx="4189077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8"/>
          <p:cNvSpPr txBox="1"/>
          <p:nvPr/>
        </p:nvSpPr>
        <p:spPr>
          <a:xfrm>
            <a:off x="380998" y="1594950"/>
            <a:ext cx="2264400" cy="23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Phase 1: </a:t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can be up and running within 3-5 days.</a:t>
            </a:r>
            <a:endParaRPr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CA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Phase 2: </a:t>
            </a:r>
            <a:endParaRPr b="1"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Allow 60-90 days.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3f2691964_0_448"/>
          <p:cNvSpPr txBox="1"/>
          <p:nvPr>
            <p:ph type="title"/>
          </p:nvPr>
        </p:nvSpPr>
        <p:spPr>
          <a:xfrm>
            <a:off x="229551" y="61640"/>
            <a:ext cx="5856900" cy="1246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/>
              <a:t>Takeaways</a:t>
            </a:r>
            <a:endParaRPr/>
          </a:p>
        </p:txBody>
      </p:sp>
      <p:sp>
        <p:nvSpPr>
          <p:cNvPr id="395" name="Google Shape;395;g73f2691964_0_448"/>
          <p:cNvSpPr txBox="1"/>
          <p:nvPr>
            <p:ph idx="1" type="body"/>
          </p:nvPr>
        </p:nvSpPr>
        <p:spPr>
          <a:xfrm>
            <a:off x="268875" y="1446925"/>
            <a:ext cx="5748900" cy="42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CA"/>
              <a:t>Test applicants </a:t>
            </a:r>
            <a:r>
              <a:rPr b="1" lang="en-CA"/>
              <a:t>earlier</a:t>
            </a:r>
            <a:r>
              <a:rPr lang="en-CA"/>
              <a:t> in the process.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CA"/>
              <a:t>Test </a:t>
            </a:r>
            <a:r>
              <a:rPr b="1" lang="en-CA" u="sng"/>
              <a:t>all</a:t>
            </a:r>
            <a:r>
              <a:rPr b="1" lang="en-CA"/>
              <a:t> qualified applicants</a:t>
            </a:r>
            <a:r>
              <a:rPr lang="en-CA"/>
              <a:t>. (We make it so affordable, you can do that). 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CA"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Benchmarking</a:t>
            </a:r>
            <a:r>
              <a:rPr lang="en-CA"/>
              <a:t> and ‘ideal fit’ scores will make it </a:t>
            </a:r>
            <a:r>
              <a:rPr b="1" lang="en-CA"/>
              <a:t>easy</a:t>
            </a:r>
            <a:r>
              <a:rPr lang="en-CA"/>
              <a:t> and </a:t>
            </a:r>
            <a:r>
              <a:rPr b="1" lang="en-CA"/>
              <a:t>fast</a:t>
            </a:r>
            <a:r>
              <a:rPr lang="en-CA"/>
              <a:t> to screen applicants. 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CA"/>
              <a:t>You </a:t>
            </a:r>
            <a:r>
              <a:rPr b="1" lang="en-CA" u="sng"/>
              <a:t>will</a:t>
            </a:r>
            <a:r>
              <a:rPr lang="en-CA"/>
              <a:t> be able to predict which applicants are the best fit. And you will decrease employee turnover by at least 25%.</a:t>
            </a:r>
            <a:endParaRPr/>
          </a:p>
        </p:txBody>
      </p:sp>
      <p:pic>
        <p:nvPicPr>
          <p:cNvPr id="396" name="Google Shape;396;g73f2691964_0_4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5550" y="0"/>
            <a:ext cx="6086448" cy="639469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73f2691964_0_448"/>
          <p:cNvSpPr/>
          <p:nvPr/>
        </p:nvSpPr>
        <p:spPr>
          <a:xfrm>
            <a:off x="6105775" y="2700"/>
            <a:ext cx="6086400" cy="6388500"/>
          </a:xfrm>
          <a:prstGeom prst="rect">
            <a:avLst/>
          </a:prstGeom>
          <a:solidFill>
            <a:srgbClr val="333333">
              <a:alpha val="4901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925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/>
            </a:outerShdw>
          </a:effectLst>
        </p:spPr>
      </p:pic>
      <p:sp>
        <p:nvSpPr>
          <p:cNvPr id="403" name="Google Shape;403;p29"/>
          <p:cNvSpPr/>
          <p:nvPr/>
        </p:nvSpPr>
        <p:spPr>
          <a:xfrm>
            <a:off x="-172450" y="0"/>
            <a:ext cx="12557700" cy="6981000"/>
          </a:xfrm>
          <a:prstGeom prst="rect">
            <a:avLst/>
          </a:prstGeom>
          <a:solidFill>
            <a:srgbClr val="343434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9"/>
          <p:cNvSpPr txBox="1"/>
          <p:nvPr/>
        </p:nvSpPr>
        <p:spPr>
          <a:xfrm>
            <a:off x="-9931" y="4479923"/>
            <a:ext cx="12201900" cy="17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CA" sz="2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0" i="0" lang="en-CA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0" i="0" sz="2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p29"/>
          <p:cNvSpPr txBox="1"/>
          <p:nvPr/>
        </p:nvSpPr>
        <p:spPr>
          <a:xfrm>
            <a:off x="47125" y="1216995"/>
            <a:ext cx="12202025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5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Questions?</a:t>
            </a:r>
            <a:endParaRPr b="1" i="0" sz="6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6" name="Google Shape;406;p29"/>
          <p:cNvSpPr/>
          <p:nvPr/>
        </p:nvSpPr>
        <p:spPr>
          <a:xfrm>
            <a:off x="-9931" y="5641005"/>
            <a:ext cx="12395181" cy="1215469"/>
          </a:xfrm>
          <a:prstGeom prst="rect">
            <a:avLst/>
          </a:prstGeom>
          <a:solidFill>
            <a:srgbClr val="1279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9"/>
          <p:cNvSpPr txBox="1"/>
          <p:nvPr/>
        </p:nvSpPr>
        <p:spPr>
          <a:xfrm>
            <a:off x="521367" y="5720779"/>
            <a:ext cx="6133526" cy="9758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YOUR CONTACT INFO HERE</a:t>
            </a:r>
            <a:endParaRPr b="0" i="0" sz="16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626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8" name="Google Shape;40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4857" y="5894848"/>
            <a:ext cx="3388949" cy="71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76" y="406400"/>
            <a:ext cx="9678924" cy="596559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 txBox="1"/>
          <p:nvPr>
            <p:ph type="title"/>
          </p:nvPr>
        </p:nvSpPr>
        <p:spPr>
          <a:xfrm>
            <a:off x="344424" y="-1397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b="1" lang="en-CA"/>
              <a:t>Who</a:t>
            </a:r>
            <a:r>
              <a:rPr lang="en-CA"/>
              <a:t> is TalentClick?</a:t>
            </a:r>
            <a:endParaRPr/>
          </a:p>
        </p:txBody>
      </p:sp>
      <p:sp>
        <p:nvSpPr>
          <p:cNvPr id="153" name="Google Shape;153;p3"/>
          <p:cNvSpPr txBox="1"/>
          <p:nvPr>
            <p:ph idx="2" type="title"/>
          </p:nvPr>
        </p:nvSpPr>
        <p:spPr>
          <a:xfrm>
            <a:off x="1" y="2288362"/>
            <a:ext cx="12723648" cy="2234976"/>
          </a:xfrm>
          <a:prstGeom prst="rect">
            <a:avLst/>
          </a:prstGeom>
          <a:solidFill>
            <a:srgbClr val="D8D8D8">
              <a:alpha val="7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CA" sz="2800"/>
            </a:br>
            <a:r>
              <a:rPr lang="en-CA" sz="2800"/>
              <a:t>A Global leader in Psychometrics,</a:t>
            </a:r>
            <a:br>
              <a:rPr lang="en-CA" sz="2800"/>
            </a:br>
            <a:r>
              <a:rPr lang="en-CA" sz="2800"/>
              <a:t>used by thousands of business leaders</a:t>
            </a:r>
            <a:br>
              <a:rPr lang="en-CA" sz="2800"/>
            </a:br>
            <a:r>
              <a:rPr lang="en-CA" sz="2800"/>
              <a:t>in more than 100 countries worldwide,</a:t>
            </a:r>
            <a:br>
              <a:rPr lang="en-CA" sz="2800"/>
            </a:br>
            <a:r>
              <a:rPr lang="en-CA" sz="2800"/>
              <a:t>in 25 languages.</a:t>
            </a:r>
            <a:br>
              <a:rPr lang="en-CA" sz="2800"/>
            </a:b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255524" y="-1778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CA"/>
              <a:t>TalentClick </a:t>
            </a:r>
            <a:r>
              <a:rPr b="1" lang="en-CA"/>
              <a:t>Clients</a:t>
            </a:r>
            <a:endParaRPr b="1"/>
          </a:p>
        </p:txBody>
      </p:sp>
      <p:grpSp>
        <p:nvGrpSpPr>
          <p:cNvPr id="160" name="Google Shape;160;p5"/>
          <p:cNvGrpSpPr/>
          <p:nvPr/>
        </p:nvGrpSpPr>
        <p:grpSpPr>
          <a:xfrm>
            <a:off x="174047" y="403452"/>
            <a:ext cx="11912949" cy="5963269"/>
            <a:chOff x="-196194" y="489"/>
            <a:chExt cx="12854582" cy="6788047"/>
          </a:xfrm>
        </p:grpSpPr>
        <p:pic>
          <p:nvPicPr>
            <p:cNvPr id="161" name="Google Shape;16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62275" y="5281558"/>
              <a:ext cx="1506978" cy="1506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468135" y="4837329"/>
              <a:ext cx="1834790" cy="1722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001439" y="522920"/>
              <a:ext cx="1656949" cy="17154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164" name="Google Shape;164;p5">
              <a:hlinkClick r:id="rId6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165" name="Google Shape;165;p5">
              <a:hlinkClick r:id="rId7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166" name="Google Shape;166;p5">
              <a:hlinkClick r:id="rId8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167" name="Google Shape;167;p5">
              <a:hlinkClick r:id="rId9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168" name="Google Shape;168;p5">
              <a:hlinkClick r:id="rId10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169" name="Google Shape;169;p5">
              <a:hlinkClick r:id="rId11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data:image/jpeg;base64,/9j/4AAQSkZJRgABAQAAAQABAAD/2wCEAAkGBxQREBUUEhQVFhQXGBwaGBgXGCUgHRkhHxwfIhweHh0gKCggHB8xIRcgIT0lJSkuLjA2GSAzOTMsNy8uLi8BCgoKDg0OGxAQGywcHCUsLCwsLCwtLCwsKywsLCwsLCwrLCwsLCwsLCw3LiwsLCwrLCsrLCw3KysrKysrKyssK//AABEIACcAowMBIgACEQEDEQH/xAAbAAABBQEBAAAAAAAAAAAAAAAAAwQFBgcBAv/EADsQAAEDAgMECAMGBQUAAAAAAAECAxEABAUSIQYTMUEWIlFkcYGT4QdhkTJCUqGywRQjJXKxJnOSorP/xAAYAQEBAQEBAAAAAAAAAAAAAAAAAQMCBP/EAB0RAQACAgMBAQAAAAAAAAAAAAABAhESAzFRQSH/2gAMAwEAAhEDEQA/AHGxmzr2IZ1G5cbQggSColRImB1gBAjt41f7PYy2YGZxbq44qddMfQECkNgmha4UlxWkpU6r9vyArIb2+cfUVOuLWSSesomJPAA6AfKvL+UiJmMy67bfd4ba31qtltYyAxmZVBQocwRz/wA1iG0eGXdhchp51wgqBQsLVlWJ4jXj2jlTzZ7HHbJ4ONGRwWgnRY7D+x5VsOKW1viOHhx9BS2Ub0EjrNwJkfMfQ1txcuzi1crAjgPCqj8TkKRYOPNuOtuNgZS2sp+8JkAweNW5s6Dwqq/FE/0q48E/qFaQT0jdl7FDmGtXNw/dZlJlSv4hY+8QNAfCrRgGGrtw4hTq3UFwqbLiipQSQOqSewz5RVN2T2RYucLt1wQ7AWFZ1QFJXI6sxy7K0Up0irKQztjF3sWxF23acWzZ2/2y2YW8ZiM3FKZB4awPnpJbSbOqtrdb9i88260krylxS0OBIlSVJUSJIHHjVf8AhoP4PE7y0e6rioUifvgEmR26KB+vZV92sxFNvZPuLIgNqA+ZIISPMmiR0a7DbSDEbRL0ZVg5XEjgFCOHyIIPnVN233jOK2jTdxcJafIzpDyo1WQY1keVSXwWwlbFgVuAjfLzJB/CEhIPnBPhFRnxMbz4vYJzFMwJSYI/mcQeRp9J6e9t7t7Cbi2ct7h5aHCQpl1ZWDEcCqSJmOPGK0bEm1uW7iWjkcW2oIMxlUU6GRroTWWYY2i2xctYqVvOTNtcOqJRE9WUnQH5xooH5GtemkrCh7XYMbTDXXUXF1vm0CFl9Z1kAmJjnXNisIN3hzTrlxdb1aTKhcLEGSAYmOVS/wASz/Srn+wfrTSXwuP9Jt/BX6jT4n1OYZaLTattvKzOBsJWoE6kCCQePnxrN8MS4raB20VcXJYQFKCN8r8KCBMzErNavNZbhJ/1Vcf7av8AzapCz8X/AGjuls2b7jQlxDSlIHHUDTxqjbGoav7EqTdO/wAflVnXvTmSrWOpOUoiNIjzq+47iaLW3W8sShABV4EgE+Uz5VRtq/h6ytCruxWWHUpLicioQqBOhH2PEafKkErvs+2tNoylwELDaQoHjMCZ+dFV/YraR64sGHXG1LUpJlQ0zQopB8wJrlMJmDy1UziWGZLVzKhTeQGNUQB1VDt0g1jWK4a5bOqaeTlUPoRyIPMGkdlMfuMPf3jSVlJgONlJhY+miuw/tW2pdscRYbuHUoUlOv8ANEFB5pUDH0Oh0NZcvFt06rZi2HWan3UtoBUVKA0ExJiT2VrnxGvBa4WUJ0z5GUgdhICv+oNcu9t8PtBlaBUR91hkx/ygJ/Os5272wViRZQhh1tttebrCSo6CTA00n604uLUtZu6OA8Kice2eZvU5Xy4UfgS4pKTrMkAgE+NSyOA8KjMSwbfrCt/cN6RDTmUeMRx1rRYiJ7ecB2fasklLBcCOSFOKUkazoFHTyqWqA6Md7vPW9qOjHe7z1vapmXWtfTrG9nbe7yl5HXRqhxJKVo/tWmCKYnYy3WpKn1PXGQylL7qlpB7cp6pPiDSnRjvd563tR0Y73eet7UzJrX1PBMcOFVm/2FtH3d67vluAyFF5cpgyMuvVg9lOOjHe7z1vajox3u89b2pmTWvruMbIWt222i4SpzdzlUVqz68QVTJHj2CpDCMLRbN7ttThSOG8cUuPkCokgfKo7ox3u89b2o6Md7vPW9qZk1r6c49s+1epCHy4Uc0JcUlJ1nUJInzowHZ5myTlYLgR+BTilJEmSQFEgeVNujHerz1vajox3u89b2pmTWvqcebzJKZIkRIMEeB5Gq01sFaJeL6d+HiSS4H15jPGTOtOejHerz1vajox3q89b2pmTWvqTxXDG7lhTLoJbWAFCeIBBj8qh1bF2+QtpVcJYPFhLyg3HNOWZCT+EEClejHe7z1vajox3q89b2pmTWvqZtbdDSEobSEoSAEpSIAA4ACu02tMP3aAneOqiestcqMmdT50UzKYg83Y7B9K6Wx2D6Vyiqg3Y7B9KN2OwfSiig9VD7Q3AbCFOKUliTvCkkHh1Ps9aJnhrw5TRRRCWL3aUoZWpaxbEdZQJzapG7kjrxxmNZyzpNJ7x5VogpWpKlOpyLMFW7LnVzcjKInnr20UUCjdw4WboulTakqIBSQcoDSNU/KZVGh17aSLxcw7MkqBjqqStUmFQDJOaCNYJ51yiiPW0i3EKY3alJSMxWQoyAMusffIk6HjJr1j16ptzKFEF1sJaj8YXr4aKGp7KKKK94zdJbdRv1rS0UwjISJXP3svW4RHLjPKnVy1NyyZXGVZICiAYyxImDxNFFAi846UXeQnMFwjUaDdNk5Z0BkqInSeOlI7P3aXFrLK1qYCQCVkk551jN1vsxPLhHOu0UDfAnbibYOqKkllSiuRKiQiAocyNdRpHzqXxhaktEpJBzI4f3CfyrtFBFYy6+lx4tGUpZHUkDU5+sk8lCBx0P50pi90EBovLWlkp6xSSCV6ZZy9aOPDnxoookpdi5SpIKTI4fQwf8UUUVVf/9k=" id="170" name="Google Shape;170;p5">
              <a:hlinkClick r:id="rId12"/>
            </p:cNvPr>
            <p:cNvSpPr/>
            <p:nvPr/>
          </p:nvSpPr>
          <p:spPr>
            <a:xfrm>
              <a:off x="3826957" y="1778404"/>
              <a:ext cx="953641" cy="22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3125" lIns="46275" spcFirstLastPara="1" rIns="46275" wrap="square" tIns="231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ttp://www.logoeps.com/wp-content/uploads/2011/08/arcelormittal-logo.jpg" id="171" name="Google Shape;171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600521" y="2312351"/>
              <a:ext cx="1129078" cy="807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logonoid.com/images/valero-logo.png" id="172" name="Google Shape;172;p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531071" y="999507"/>
              <a:ext cx="1292980" cy="914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://www.boundaryyouthsoccer.com/wp-content/uploads/2010/11/Interfor-Logo-Vert-RGB.jpg" id="173" name="Google Shape;173;p5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063850" y="2275745"/>
              <a:ext cx="1167852" cy="8649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5724257" y="2716319"/>
              <a:ext cx="991117" cy="642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0659863" y="1983516"/>
              <a:ext cx="756751" cy="732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0853535" y="489"/>
              <a:ext cx="1449392" cy="777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090705" y="2913033"/>
              <a:ext cx="1263526" cy="126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493958" y="2813578"/>
              <a:ext cx="1583102" cy="14417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5007541" y="498975"/>
              <a:ext cx="1241262" cy="12362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1166873" y="3079418"/>
              <a:ext cx="959383" cy="961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5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2528655" y="4156985"/>
              <a:ext cx="1159544" cy="1070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4901846" y="3771416"/>
              <a:ext cx="1263527" cy="484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5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-196194" y="1995695"/>
              <a:ext cx="1834248" cy="8999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161216" y="482116"/>
              <a:ext cx="2267710" cy="1509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5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6154544" y="4587131"/>
              <a:ext cx="1834790" cy="500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5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8904277" y="2895623"/>
              <a:ext cx="926722" cy="922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5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338057" y="3968573"/>
              <a:ext cx="1610720" cy="1610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5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4611075" y="5881920"/>
              <a:ext cx="1849638" cy="815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5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4596748" y="4817238"/>
              <a:ext cx="1116478" cy="440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5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8128267" y="1699913"/>
              <a:ext cx="1950229" cy="10957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5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8348343" y="4256518"/>
              <a:ext cx="1482656" cy="718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5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2791539" y="5295804"/>
              <a:ext cx="1263526" cy="126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5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9849250" y="4096584"/>
              <a:ext cx="1386417" cy="537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5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6281474" y="1398008"/>
              <a:ext cx="1136104" cy="909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5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4473868" y="1747849"/>
              <a:ext cx="1142459" cy="757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5"/>
            <p:cNvPicPr preferRelativeResize="0"/>
            <p:nvPr/>
          </p:nvPicPr>
          <p:blipFill rotWithShape="1">
            <a:blip r:embed="rId39">
              <a:alphaModFix/>
            </a:blip>
            <a:srcRect b="0" l="0" r="0" t="0"/>
            <a:stretch/>
          </p:blipFill>
          <p:spPr>
            <a:xfrm>
              <a:off x="280364" y="5776566"/>
              <a:ext cx="2238492" cy="712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5"/>
            <p:cNvPicPr preferRelativeResize="0"/>
            <p:nvPr/>
          </p:nvPicPr>
          <p:blipFill rotWithShape="1">
            <a:blip r:embed="rId40">
              <a:alphaModFix/>
            </a:blip>
            <a:srcRect b="0" l="0" r="0" t="0"/>
            <a:stretch/>
          </p:blipFill>
          <p:spPr>
            <a:xfrm>
              <a:off x="6925897" y="3571364"/>
              <a:ext cx="1386417" cy="5545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5"/>
            <p:cNvPicPr preferRelativeResize="0"/>
            <p:nvPr/>
          </p:nvPicPr>
          <p:blipFill rotWithShape="1">
            <a:blip r:embed="rId41">
              <a:alphaModFix/>
            </a:blip>
            <a:srcRect b="0" l="0" r="0" t="0"/>
            <a:stretch/>
          </p:blipFill>
          <p:spPr>
            <a:xfrm>
              <a:off x="6664187" y="5579293"/>
              <a:ext cx="1116393" cy="2389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9" name="Google Shape;199;p5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1320546" y="939176"/>
            <a:ext cx="883868" cy="121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5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7783187" y="176793"/>
            <a:ext cx="1477395" cy="79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3f2691964_0_73"/>
          <p:cNvSpPr txBox="1"/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CA"/>
              <a:t>Benefits</a:t>
            </a:r>
            <a:r>
              <a:rPr lang="en-CA"/>
              <a:t> to Employers</a:t>
            </a:r>
            <a:endParaRPr b="1"/>
          </a:p>
        </p:txBody>
      </p:sp>
      <p:sp>
        <p:nvSpPr>
          <p:cNvPr id="206" name="Google Shape;206;g73f2691964_0_73"/>
          <p:cNvSpPr txBox="1"/>
          <p:nvPr>
            <p:ph idx="2" type="title"/>
          </p:nvPr>
        </p:nvSpPr>
        <p:spPr>
          <a:xfrm>
            <a:off x="841943" y="1394512"/>
            <a:ext cx="44912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/>
              <a:t>Increase POSITIVE events:</a:t>
            </a:r>
            <a:endParaRPr/>
          </a:p>
        </p:txBody>
      </p:sp>
      <p:sp>
        <p:nvSpPr>
          <p:cNvPr id="207" name="Google Shape;207;g73f2691964_0_73"/>
          <p:cNvSpPr txBox="1"/>
          <p:nvPr>
            <p:ph idx="2" type="title"/>
          </p:nvPr>
        </p:nvSpPr>
        <p:spPr>
          <a:xfrm>
            <a:off x="6501488" y="1394512"/>
            <a:ext cx="50943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CA"/>
              <a:t>Decrease Negative events:</a:t>
            </a:r>
            <a:endParaRPr/>
          </a:p>
        </p:txBody>
      </p:sp>
      <p:sp>
        <p:nvSpPr>
          <p:cNvPr id="208" name="Google Shape;208;g73f2691964_0_73"/>
          <p:cNvSpPr/>
          <p:nvPr/>
        </p:nvSpPr>
        <p:spPr>
          <a:xfrm>
            <a:off x="5999975" y="1629300"/>
            <a:ext cx="69900" cy="3599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73f2691964_0_73"/>
          <p:cNvSpPr txBox="1"/>
          <p:nvPr/>
        </p:nvSpPr>
        <p:spPr>
          <a:xfrm>
            <a:off x="272375" y="1743925"/>
            <a:ext cx="55677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2" lvl="1" marL="1066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people = better culture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2" lvl="1" marL="1066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Improved employee retention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2" lvl="1" marL="1066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productivity/profitability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2" lvl="1" marL="1066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Enhanced brand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2" lvl="1" marL="1066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time for other duties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81012" lvl="1" marL="1066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Open Sans"/>
              <a:buChar char="✓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Save money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15" lvl="0" marL="28571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73f2691964_0_73"/>
          <p:cNvSpPr txBox="1"/>
          <p:nvPr/>
        </p:nvSpPr>
        <p:spPr>
          <a:xfrm>
            <a:off x="5840075" y="1827943"/>
            <a:ext cx="53811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Decreased employee turnover</a:t>
            </a:r>
            <a:endParaRPr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-3556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Fewer customer complaints</a:t>
            </a:r>
            <a:endParaRPr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-3556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Less negative publicity</a:t>
            </a:r>
            <a:endParaRPr>
              <a:extLst>
                <a:ext uri="http://customooxmlschemas.google.com/">
                  <go:slidesCustomData xmlns:go="http://customooxmlschemas.google.com/" textRoundtripDataId="5"/>
                </a:ext>
              </a:extLst>
            </a:endParaRPr>
          </a:p>
          <a:p>
            <a:pPr indent="-3556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CA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Less disruption of culture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CA" sz="2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Reduced incidents</a:t>
            </a:r>
            <a:endParaRPr>
              <a:solidFill>
                <a:schemeClr val="dk1"/>
              </a:solidFill>
              <a:extLst>
                <a:ext uri="http://customooxmlschemas.google.com/">
                  <go:slidesCustomData xmlns:go="http://customooxmlschemas.google.com/" textRoundtripDataId="9"/>
                </a:ext>
              </a:extLst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CA" sz="20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Decreased </a:t>
            </a:r>
            <a:r>
              <a:rPr b="1" lang="en-CA" sz="2000">
                <a:solidFill>
                  <a:schemeClr val="dk1"/>
                </a:solidFill>
              </a:rPr>
              <a:t>training costs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15" lvl="0" marL="28571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3f2691964_0_118"/>
          <p:cNvSpPr txBox="1"/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/>
              <a:t>The </a:t>
            </a:r>
            <a:r>
              <a:rPr b="1" lang="en-CA"/>
              <a:t>Problem</a:t>
            </a:r>
            <a:endParaRPr b="1"/>
          </a:p>
        </p:txBody>
      </p:sp>
      <p:sp>
        <p:nvSpPr>
          <p:cNvPr id="216" name="Google Shape;216;g73f2691964_0_118"/>
          <p:cNvSpPr txBox="1"/>
          <p:nvPr>
            <p:ph idx="1" type="body"/>
          </p:nvPr>
        </p:nvSpPr>
        <p:spPr>
          <a:xfrm>
            <a:off x="496124" y="1757936"/>
            <a:ext cx="4511305" cy="3757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Traditional</a:t>
            </a:r>
            <a:r>
              <a:rPr b="1" lang="en-CA"/>
              <a:t> unstructured interviewing has a 50% success rate</a:t>
            </a:r>
            <a:r>
              <a:rPr lang="en-CA"/>
              <a:t> in hiring people who become ‘good’ or ‘high’ performers.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CA"/>
              <a:t>Employee turnover costs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(equal to 1 year's salary and benefits)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sz="1100">
                <a:solidFill>
                  <a:srgbClr val="343434"/>
                </a:solidFill>
                <a:latin typeface="Calibri"/>
                <a:ea typeface="Calibri"/>
                <a:cs typeface="Calibri"/>
                <a:sym typeface="Calibri"/>
              </a:rPr>
              <a:t>			Source: PWC/Saratoga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A group of people standing in a room&#10;&#10;Description automatically generated" id="217" name="Google Shape;217;g73f2691964_0_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000" y="0"/>
            <a:ext cx="6618514" cy="639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73f2691964_0_118"/>
          <p:cNvSpPr/>
          <p:nvPr/>
        </p:nvSpPr>
        <p:spPr>
          <a:xfrm>
            <a:off x="5588000" y="0"/>
            <a:ext cx="6618514" cy="6398100"/>
          </a:xfrm>
          <a:prstGeom prst="rect">
            <a:avLst/>
          </a:prstGeom>
          <a:solidFill>
            <a:srgbClr val="333333">
              <a:alpha val="4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/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/>
              <a:t>The </a:t>
            </a:r>
            <a:r>
              <a:rPr b="1" lang="en-CA"/>
              <a:t>Solution</a:t>
            </a:r>
            <a:endParaRPr b="1"/>
          </a:p>
        </p:txBody>
      </p:sp>
      <p:sp>
        <p:nvSpPr>
          <p:cNvPr id="224" name="Google Shape;224;p6"/>
          <p:cNvSpPr txBox="1"/>
          <p:nvPr>
            <p:ph idx="1" type="body"/>
          </p:nvPr>
        </p:nvSpPr>
        <p:spPr>
          <a:xfrm>
            <a:off x="615874" y="1464375"/>
            <a:ext cx="4858901" cy="3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Move assessments further </a:t>
            </a:r>
            <a:r>
              <a:rPr b="1" lang="en-CA"/>
              <a:t>AHEAD</a:t>
            </a:r>
            <a:r>
              <a:rPr lang="en-CA"/>
              <a:t> (earlier) in your hiring process.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/>
              <a:t>We make it affordable enough that employers can </a:t>
            </a:r>
            <a:r>
              <a:rPr b="1" lang="en-CA" u="sng"/>
              <a:t>test all qualified applicants</a:t>
            </a:r>
            <a:r>
              <a:rPr lang="en-CA"/>
              <a:t>, before ‘confirmation bias’ can set in.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 sz="1100">
              <a:solidFill>
                <a:srgbClr val="34343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5800" y="0"/>
            <a:ext cx="6346199" cy="63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/>
          <p:nvPr/>
        </p:nvSpPr>
        <p:spPr>
          <a:xfrm>
            <a:off x="5848425" y="-3675"/>
            <a:ext cx="6346200" cy="6398100"/>
          </a:xfrm>
          <a:prstGeom prst="rect">
            <a:avLst/>
          </a:prstGeom>
          <a:solidFill>
            <a:srgbClr val="333333">
              <a:alpha val="4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3f2691964_0_162"/>
          <p:cNvSpPr txBox="1"/>
          <p:nvPr>
            <p:ph type="title"/>
          </p:nvPr>
        </p:nvSpPr>
        <p:spPr>
          <a:xfrm>
            <a:off x="116875" y="110475"/>
            <a:ext cx="5856900" cy="13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CA"/>
              <a:t>The </a:t>
            </a:r>
            <a:r>
              <a:rPr b="1" lang="en-CA"/>
              <a:t>Impact</a:t>
            </a:r>
            <a:endParaRPr b="1"/>
          </a:p>
        </p:txBody>
      </p:sp>
      <p:sp>
        <p:nvSpPr>
          <p:cNvPr id="232" name="Google Shape;232;g73f2691964_0_162"/>
          <p:cNvSpPr txBox="1"/>
          <p:nvPr>
            <p:ph idx="1" type="body"/>
          </p:nvPr>
        </p:nvSpPr>
        <p:spPr>
          <a:xfrm>
            <a:off x="251038" y="1409025"/>
            <a:ext cx="5564100" cy="201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CA"/>
              <a:t>Businesses that use pre-employment assessments are </a:t>
            </a:r>
            <a:r>
              <a:rPr b="1" lang="en-CA"/>
              <a:t>36%</a:t>
            </a:r>
            <a:r>
              <a:rPr lang="en-CA"/>
              <a:t> more likely than all others to be satisfied with new hires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CA" sz="1050">
                <a:solidFill>
                  <a:srgbClr val="454545"/>
                </a:solidFill>
              </a:rPr>
              <a:t>Source: </a:t>
            </a:r>
            <a:r>
              <a:rPr i="1" lang="en-CA" sz="1050">
                <a:solidFill>
                  <a:srgbClr val="454545"/>
                </a:solidFill>
              </a:rPr>
              <a:t>Pre-Hire Assessments: An Asset for HR in the Age of the Candidate</a:t>
            </a:r>
            <a:r>
              <a:rPr lang="en-CA" sz="1050">
                <a:solidFill>
                  <a:srgbClr val="454545"/>
                </a:solidFill>
              </a:rPr>
              <a:t>,         Zach Lahey, Aberdeen Research, 2015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33" name="Google Shape;233;g73f2691964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9301" y="0"/>
            <a:ext cx="6242700" cy="638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73f2691964_0_162"/>
          <p:cNvSpPr/>
          <p:nvPr/>
        </p:nvSpPr>
        <p:spPr>
          <a:xfrm>
            <a:off x="5949525" y="2700"/>
            <a:ext cx="6242700" cy="6388500"/>
          </a:xfrm>
          <a:prstGeom prst="rect">
            <a:avLst/>
          </a:prstGeom>
          <a:solidFill>
            <a:srgbClr val="333333">
              <a:alpha val="4862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73f2691964_0_162"/>
          <p:cNvSpPr txBox="1"/>
          <p:nvPr/>
        </p:nvSpPr>
        <p:spPr>
          <a:xfrm>
            <a:off x="251038" y="3699900"/>
            <a:ext cx="5564100" cy="3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b="0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Using assessments to hire top performers who ‘fit’ yields up to </a:t>
            </a:r>
            <a:r>
              <a:rPr b="1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67% </a:t>
            </a:r>
            <a:r>
              <a:rPr b="0" i="0" lang="en-CA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higher productivity and profit</a:t>
            </a:r>
            <a:endParaRPr/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b="0" i="0" lang="en-CA" sz="1000" u="none" cap="none" strike="noStrike">
                <a:solidFill>
                  <a:srgbClr val="454545"/>
                </a:solidFill>
                <a:latin typeface="Open Sans"/>
                <a:ea typeface="Open Sans"/>
                <a:cs typeface="Open Sans"/>
                <a:sym typeface="Open Sans"/>
              </a:rPr>
              <a:t>Source:  McKinsey Quarterly, Nov 2009</a:t>
            </a:r>
            <a:endParaRPr/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/>
          <p:nvPr>
            <p:ph type="title"/>
          </p:nvPr>
        </p:nvSpPr>
        <p:spPr>
          <a:xfrm>
            <a:off x="3810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CA"/>
              <a:t>Our </a:t>
            </a:r>
            <a:r>
              <a:rPr b="1" lang="en-CA"/>
              <a:t>Solutions</a:t>
            </a:r>
            <a:endParaRPr/>
          </a:p>
        </p:txBody>
      </p:sp>
      <p:sp>
        <p:nvSpPr>
          <p:cNvPr id="241" name="Google Shape;241;p22"/>
          <p:cNvSpPr txBox="1"/>
          <p:nvPr>
            <p:ph idx="1" type="body"/>
          </p:nvPr>
        </p:nvSpPr>
        <p:spPr>
          <a:xfrm>
            <a:off x="1062750" y="5286825"/>
            <a:ext cx="9152100" cy="10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CA"/>
              <a:t>We are a leader in </a:t>
            </a:r>
            <a:r>
              <a:rPr b="1" lang="en-CA"/>
              <a:t>affordable</a:t>
            </a:r>
            <a:r>
              <a:rPr lang="en-CA"/>
              <a:t> psychometrics (behavioral assessments) for </a:t>
            </a:r>
            <a:r>
              <a:rPr b="1" lang="en-CA"/>
              <a:t>all levels</a:t>
            </a:r>
            <a:r>
              <a:rPr lang="en-CA"/>
              <a:t> of an organization.</a:t>
            </a:r>
            <a:endParaRPr/>
          </a:p>
        </p:txBody>
      </p:sp>
      <p:pic>
        <p:nvPicPr>
          <p:cNvPr id="242" name="Google Shape;2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4940" y="2446595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728" y="2434509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04961" y="1379051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728" y="4455224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04951" y="4468571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04951" y="3473232"/>
            <a:ext cx="718425" cy="718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1727" y="3473248"/>
            <a:ext cx="718425" cy="7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1727" y="1395749"/>
            <a:ext cx="718425" cy="71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 txBox="1"/>
          <p:nvPr/>
        </p:nvSpPr>
        <p:spPr>
          <a:xfrm>
            <a:off x="1428904" y="1350988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Attitudes &amp; Values Profile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combination of our four most popular assessments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22"/>
          <p:cNvSpPr txBox="1"/>
          <p:nvPr/>
        </p:nvSpPr>
        <p:spPr>
          <a:xfrm>
            <a:off x="1428890" y="2410479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Workstyle &amp; Performance Profile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Assesses workstyle, strengths and areas for improvement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1413018" y="339792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Work Values &amp; Attitude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Predict conformity, responsibility, coachability, positivity and more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1406418" y="4354696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Safety Quotient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identify people with higher risk tolerance. Decrease human error and incidents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7197561" y="1331211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Driver Safety Quotient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Understand a driver’s likelihood of crashes, traffic violations and more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7275086" y="2410478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Leadership Profile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Identify leadership capabilities, business reasoning and conflict management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7281686" y="336724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Cognitive Quotient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 spatial reasoning, language, and numerical problem-solving ability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7281686" y="4390697"/>
            <a:ext cx="43386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CA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English Proficiency</a:t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CA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Measure English language competencies, writing, vocabulary and typing accuracy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2014-02-25T23:05:04Z</dcterms:created>
  <dc:creator>Greg Ford;Stephen Race</dc:creator>
</cp:coreProperties>
</file>