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9" r:id="rId6"/>
    <p:sldMasterId id="214748366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y="6858000" cx="12192000"/>
  <p:notesSz cx="6950075" cy="9236075"/>
  <p:embeddedFontLs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8" roundtripDataSignature="AMtx7mj0K2uYarxynyAhyiZLm3wmAJ09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684D70-779C-426E-BD1B-FB2F6BC1E72F}">
  <a:tblStyle styleId="{E2684D70-779C-426E-BD1B-FB2F6BC1E72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3200"/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20" Type="http://schemas.openxmlformats.org/officeDocument/2006/relationships/slide" Target="slides/slide1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22" Type="http://schemas.openxmlformats.org/officeDocument/2006/relationships/slide" Target="slides/slide14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3.xml"/><Relationship Id="rId43" Type="http://schemas.openxmlformats.org/officeDocument/2006/relationships/slide" Target="slides/slide35.xml"/><Relationship Id="rId24" Type="http://schemas.openxmlformats.org/officeDocument/2006/relationships/slide" Target="slides/slide16.xml"/><Relationship Id="rId46" Type="http://schemas.openxmlformats.org/officeDocument/2006/relationships/font" Target="fonts/OpenSans-italic.fntdata"/><Relationship Id="rId23" Type="http://schemas.openxmlformats.org/officeDocument/2006/relationships/slide" Target="slides/slide15.xml"/><Relationship Id="rId45" Type="http://schemas.openxmlformats.org/officeDocument/2006/relationships/font" Target="fonts/OpenSans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8" Type="http://customschemas.google.com/relationships/presentationmetadata" Target="metadata"/><Relationship Id="rId25" Type="http://schemas.openxmlformats.org/officeDocument/2006/relationships/slide" Target="slides/slide17.xml"/><Relationship Id="rId47" Type="http://schemas.openxmlformats.org/officeDocument/2006/relationships/font" Target="fonts/OpenSans-boldItalic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slide" Target="slides/slide31.xml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Add images - different titles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Different job roles images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Printed version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3f2691964_0_162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73f2691964_0_162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3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3:notes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8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18:notes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3f2691964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73f269196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4cf33247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114cf33247b_0_0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-CA" sz="1200">
                <a:latin typeface="Open Sans"/>
                <a:ea typeface="Open Sans"/>
                <a:cs typeface="Open Sans"/>
                <a:sym typeface="Open Sans"/>
              </a:rPr>
              <a:t>Today we will talk about the Safety Quotient,</a:t>
            </a:r>
            <a:r>
              <a:rPr lang="en-CA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which is a personality assessment that predicts safety-related behavior and risk. </a:t>
            </a:r>
            <a:endParaRPr sz="1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Here is a way that we can view </a:t>
            </a:r>
            <a:r>
              <a:rPr b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where the SQ, </a:t>
            </a:r>
            <a:r>
              <a:rPr b="1" i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 behavioral risk insights</a:t>
            </a:r>
            <a:r>
              <a:rPr b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fit into your existing organizational processes</a:t>
            </a: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for a comprehensive safety program.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course, the right equipment and machinery, thorough procedures, audits and checks, communication and technical training are all crucial to ensure the safety of our workers.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Open Sans"/>
              <a:buChar char="●"/>
            </a:pPr>
            <a:r>
              <a:rPr lang="en-CA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However, a part of the ‘safety puzzle’ that is often overlooked is the role of the individual. </a:t>
            </a:r>
            <a:endParaRPr sz="1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Thanks to decades of research, we now understand more about the effect that personality and individuals behavior have on safety  - And we have seen a shift in philosophy taking place where there is a much greater emphasis on </a:t>
            </a:r>
            <a:r>
              <a:rPr b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individual</a:t>
            </a: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 the safety equation.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 this can all be viewed as an</a:t>
            </a:r>
            <a:r>
              <a:rPr b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additional piece</a:t>
            </a: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help build a safe workplace.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may include considering the individual’s </a:t>
            </a:r>
            <a:r>
              <a:rPr b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default-settings</a:t>
            </a: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when hiring for potentially high-risk </a:t>
            </a:r>
            <a:r>
              <a:rPr b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roles, </a:t>
            </a: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well as how to best</a:t>
            </a:r>
            <a:r>
              <a:rPr b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train or manage workers </a:t>
            </a: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based on their </a:t>
            </a:r>
            <a:r>
              <a:rPr lang="en-CA" sz="1200">
                <a:solidFill>
                  <a:schemeClr val="dk1"/>
                </a:solidFill>
                <a:highlight>
                  <a:schemeClr val="accent5"/>
                </a:highlight>
                <a:latin typeface="Open Sans"/>
                <a:ea typeface="Open Sans"/>
                <a:cs typeface="Open Sans"/>
                <a:sym typeface="Open Sans"/>
              </a:rPr>
              <a:t>personal</a:t>
            </a: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challenges or blind-spots</a:t>
            </a: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encourage safe behavior. 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Other</a:t>
            </a: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Incidents can be further reduced by taking into consideration the psychological makeup of the worker. Therefore, to create the most comprehensive, thorough overall safety climate, organizational leaders are now combining </a:t>
            </a:r>
            <a:r>
              <a:rPr b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traditional safety methods</a:t>
            </a: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</a:t>
            </a:r>
            <a:r>
              <a:rPr b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safety-based personality assessments.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CA" sz="1200">
                <a:latin typeface="Open Sans"/>
                <a:ea typeface="Open Sans"/>
                <a:cs typeface="Open Sans"/>
                <a:sym typeface="Open Sans"/>
              </a:rPr>
              <a:t>Original Notes:  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1200">
                <a:latin typeface="Open Sans"/>
                <a:ea typeface="Open Sans"/>
                <a:cs typeface="Open Sans"/>
                <a:sym typeface="Open Sans"/>
              </a:rPr>
              <a:t>Thanks to decades of research, we understand more today about the effect that personality and behavior have on safety. A shift in philosophy - based on study results - places a much greater emphasis on the role of the individual in the safety equation. </a:t>
            </a:r>
            <a:r>
              <a:rPr lang="en-CA" sz="1200"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Why, for example, would we put a distractible personality type at the controls of dangerous equipment? Even the most extensive traditional safety program can’t remove that risk.</a:t>
            </a:r>
            <a:endParaRPr sz="1200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2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321" name="Google Shape;321;g114cf33247b_0_0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27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27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28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28:notes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73f2691964_0_261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73f2691964_0_261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14cf33247b_0_92:notes"/>
          <p:cNvSpPr/>
          <p:nvPr>
            <p:ph idx="2" type="sldImg"/>
          </p:nvPr>
        </p:nvSpPr>
        <p:spPr>
          <a:xfrm>
            <a:off x="396875" y="692150"/>
            <a:ext cx="61578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114cf33247b_0_92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2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32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p32:notes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3f2691964_0_253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73f2691964_0_253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The first part of every report shows the employee’s Safety Snapshot, a summary of their Safety Personality by each of the six dimensions: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CA"/>
              <a:t>Resistant vs. Accommodating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CA"/>
              <a:t>Anxious vs. Calm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CA"/>
              <a:t>Impatient vs. Patient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CA"/>
              <a:t>Distractible vs. Focused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CA"/>
              <a:t>Impulsive vs. Cautious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CA"/>
              <a:t>Thrill-Seeking vs. Apprehensive</a:t>
            </a:r>
            <a:endParaRPr/>
          </a:p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CA"/>
              <a:t>For details of each dimension, ask Dean @ TalentClick for a sample report.</a:t>
            </a:r>
            <a:endParaRPr/>
          </a:p>
        </p:txBody>
      </p:sp>
      <p:sp>
        <p:nvSpPr>
          <p:cNvPr id="435" name="Google Shape;435;g73f2691964_0_253:notes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33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p33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34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p34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1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11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This is what the report looks like. We’ll talk later about the specific dimensions, but for now, you can see there are 5 areas that we measure: </a:t>
            </a:r>
            <a:br>
              <a:rPr lang="en-CA"/>
            </a:br>
            <a:r>
              <a:rPr lang="en-CA"/>
              <a:t>Rule Resistance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Anxiety or Nervousness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Irritability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Distractibility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Impulsiveness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Why do we measure these 5 dimensions?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Decades of research has shown that these are the 5 personality dimensions that have been most strongly linked to incident causation. (as we saw earlier, up to 90% of workplace incidents/injuries are the result of human error, so wouldn’t you say there’s value in highlighting individual’s risk areas?)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CA"/>
              <a:t>Other FAQs: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CA"/>
              <a:t>Can it be faked? </a:t>
            </a:r>
            <a:r>
              <a:rPr lang="en-CA"/>
              <a:t>Our assessments are very difficult for people to fake. First, the survey questions are non-transparent i.e., it is very difficult to know which answers will lead to more favorable scores. Second, the assessment has built-in measures for the gauging likelihood that a person is answering dishonestly. (This is called motivational distortion).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CA"/>
              <a:t>Will the results be used as a "pass" or "fail"?</a:t>
            </a:r>
            <a:br>
              <a:rPr b="1" lang="en-CA"/>
            </a:br>
            <a:r>
              <a:rPr lang="en-CA"/>
              <a:t>Any personality assessment should be used as just one of the sources of information to be used in hiring and employee development rather than being used as a pass/fail or sole factor for an employment-related decision.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CA"/>
              <a:t>How scientifically accurate and reliable is this?</a:t>
            </a:r>
            <a:r>
              <a:rPr lang="en-CA"/>
              <a:t>  If you like stats and data, then we can provide a full Technical Manual for you. [Note to facilitator: Sometimes there is “that guy” in the room who will ask for something more, so here are the facts:  Criterion-related </a:t>
            </a:r>
            <a:r>
              <a:rPr b="1" lang="en-CA"/>
              <a:t>Validity</a:t>
            </a:r>
            <a:r>
              <a:rPr lang="en-CA"/>
              <a:t>: </a:t>
            </a:r>
            <a:r>
              <a:rPr b="1" lang="en-CA"/>
              <a:t> r values in the .2 to .3 range </a:t>
            </a:r>
            <a:r>
              <a:rPr lang="en-CA"/>
              <a:t>and statistically significant at the p=</a:t>
            </a:r>
            <a:r>
              <a:rPr lang="en-CA" u="sng"/>
              <a:t>&lt;</a:t>
            </a:r>
            <a:r>
              <a:rPr lang="en-CA"/>
              <a:t>.01 level.  When talking about Reliability of the SQ dimensions measured by internal consistency, </a:t>
            </a:r>
            <a:r>
              <a:rPr b="1" lang="en-CA"/>
              <a:t>Reliability:  r values exceed .75 </a:t>
            </a:r>
            <a:r>
              <a:rPr lang="en-CA"/>
              <a:t>and statistically significant at the p=</a:t>
            </a:r>
            <a:r>
              <a:rPr lang="en-CA" u="sng"/>
              <a:t>&lt;</a:t>
            </a:r>
            <a:r>
              <a:rPr lang="en-CA"/>
              <a:t>.01 level.  But don’t try to be an expert in this area. Just tell them that you’ll refer questions about research methodology to TalentClick].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CA"/>
              <a:t>Are there case studies? </a:t>
            </a:r>
            <a:r>
              <a:rPr lang="en-CA"/>
              <a:t>Yes, there is plenty of research showing the correlation between personality risk and actual incidents in the workplace. In the next few slides, we’ll present a few.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3" name="Google Shape;473;p11:notes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6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36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6" name="Google Shape;486;p36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73f2691964_0_402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73f2691964_0_402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73f2691964_0_448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g73f2691964_0_448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37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3f2691964_0_118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73f2691964_0_118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50" spcFirstLastPara="1" rIns="91350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slide-2">
  <p:cSld name="title-slide-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7647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8"/>
          <p:cNvSpPr/>
          <p:nvPr/>
        </p:nvSpPr>
        <p:spPr>
          <a:xfrm>
            <a:off x="-62" y="-66600"/>
            <a:ext cx="12276600" cy="6991200"/>
          </a:xfrm>
          <a:prstGeom prst="rect">
            <a:avLst/>
          </a:prstGeom>
          <a:solidFill>
            <a:srgbClr val="263430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8"/>
          <p:cNvPicPr preferRelativeResize="0"/>
          <p:nvPr/>
        </p:nvPicPr>
        <p:blipFill rotWithShape="1">
          <a:blip r:embed="rId3">
            <a:alphaModFix/>
          </a:blip>
          <a:srcRect b="-5807" l="0" r="0" t="0"/>
          <a:stretch/>
        </p:blipFill>
        <p:spPr>
          <a:xfrm>
            <a:off x="246325" y="251501"/>
            <a:ext cx="3150926" cy="70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38"/>
          <p:cNvCxnSpPr/>
          <p:nvPr/>
        </p:nvCxnSpPr>
        <p:spPr>
          <a:xfrm flipH="1" rot="10800000">
            <a:off x="10054600" y="5078050"/>
            <a:ext cx="1982400" cy="9000"/>
          </a:xfrm>
          <a:prstGeom prst="straightConnector1">
            <a:avLst/>
          </a:prstGeom>
          <a:noFill/>
          <a:ln cap="flat" cmpd="sng" w="76200">
            <a:solidFill>
              <a:srgbClr val="ED7D3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38"/>
          <p:cNvSpPr txBox="1"/>
          <p:nvPr>
            <p:ph type="title"/>
          </p:nvPr>
        </p:nvSpPr>
        <p:spPr>
          <a:xfrm>
            <a:off x="4185400" y="1526025"/>
            <a:ext cx="785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" name="Google Shape;21;p38"/>
          <p:cNvSpPr txBox="1"/>
          <p:nvPr>
            <p:ph idx="2" type="title"/>
          </p:nvPr>
        </p:nvSpPr>
        <p:spPr>
          <a:xfrm>
            <a:off x="4340400" y="5318793"/>
            <a:ext cx="78516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" name="Google Shape;22;p38"/>
          <p:cNvSpPr txBox="1"/>
          <p:nvPr>
            <p:ph idx="3" type="title"/>
          </p:nvPr>
        </p:nvSpPr>
        <p:spPr>
          <a:xfrm>
            <a:off x="4340400" y="6002400"/>
            <a:ext cx="785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1" name="Google Shape;61;p4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2" name="Google Shape;62;p4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content slide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3f2691964_0_285"/>
          <p:cNvSpPr txBox="1"/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73f2691964_0_285"/>
          <p:cNvSpPr txBox="1"/>
          <p:nvPr>
            <p:ph idx="1" type="body"/>
          </p:nvPr>
        </p:nvSpPr>
        <p:spPr>
          <a:xfrm>
            <a:off x="527750" y="1919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○"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3" name="Google Shape;73;g73f2691964_0_285"/>
          <p:cNvSpPr txBox="1"/>
          <p:nvPr>
            <p:ph idx="2" type="title"/>
          </p:nvPr>
        </p:nvSpPr>
        <p:spPr>
          <a:xfrm>
            <a:off x="381000" y="1276275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4" name="Google Shape;74;g73f2691964_0_285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" name="Google Shape;75;g73f2691964_0_2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73f2691964_0_285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3f2691964_0_297"/>
          <p:cNvSpPr txBox="1"/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9" name="Google Shape;79;g73f2691964_0_297"/>
          <p:cNvSpPr txBox="1"/>
          <p:nvPr>
            <p:ph idx="1" type="body"/>
          </p:nvPr>
        </p:nvSpPr>
        <p:spPr>
          <a:xfrm>
            <a:off x="227900" y="2271475"/>
            <a:ext cx="5264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0" name="Google Shape;80;g73f2691964_0_297"/>
          <p:cNvSpPr/>
          <p:nvPr/>
        </p:nvSpPr>
        <p:spPr>
          <a:xfrm>
            <a:off x="6067900" y="0"/>
            <a:ext cx="6124200" cy="638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73f2691964_0_297"/>
          <p:cNvSpPr txBox="1"/>
          <p:nvPr>
            <p:ph idx="2" type="title"/>
          </p:nvPr>
        </p:nvSpPr>
        <p:spPr>
          <a:xfrm>
            <a:off x="227900" y="1599675"/>
            <a:ext cx="62427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2" name="Google Shape;82;g73f2691964_0_297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g73f2691964_0_2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73f2691964_0_297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jor Break">
  <p:cSld name="CUSTOM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3f2691964_0_292"/>
          <p:cNvSpPr/>
          <p:nvPr/>
        </p:nvSpPr>
        <p:spPr>
          <a:xfrm>
            <a:off x="-46900" y="-12350"/>
            <a:ext cx="12304800" cy="69426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73f2691964_0_292"/>
          <p:cNvSpPr/>
          <p:nvPr/>
        </p:nvSpPr>
        <p:spPr>
          <a:xfrm rot="9318304">
            <a:off x="5111529" y="-5350026"/>
            <a:ext cx="7453565" cy="88466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73f2691964_0_292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73f2691964_0_292"/>
          <p:cNvSpPr txBox="1"/>
          <p:nvPr>
            <p:ph type="title"/>
          </p:nvPr>
        </p:nvSpPr>
        <p:spPr>
          <a:xfrm>
            <a:off x="838200" y="238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-withfooter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3f2691964_0_305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" name="Google Shape;93;g73f2691964_0_3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73f2691964_0_305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4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3f2691964_0_279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cap="flat" cmpd="sng" w="38100">
            <a:solidFill>
              <a:srgbClr val="007E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73f2691964_0_279"/>
          <p:cNvSpPr txBox="1"/>
          <p:nvPr>
            <p:ph type="ctrTitle"/>
          </p:nvPr>
        </p:nvSpPr>
        <p:spPr>
          <a:xfrm>
            <a:off x="1524000" y="19605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0"/>
              <a:buFont typeface="Verdana"/>
              <a:buNone/>
              <a:defRPr sz="6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73f2691964_0_279"/>
          <p:cNvSpPr txBox="1"/>
          <p:nvPr>
            <p:ph idx="1" type="subTitle"/>
          </p:nvPr>
        </p:nvSpPr>
        <p:spPr>
          <a:xfrm>
            <a:off x="1524000" y="4440242"/>
            <a:ext cx="9144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b="1"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105" name="Google Shape;105;g73f2691964_0_2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566" y="695641"/>
            <a:ext cx="3424764" cy="7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73f2691964_0_279"/>
          <p:cNvSpPr txBox="1"/>
          <p:nvPr>
            <p:ph idx="2" type="subTitle"/>
          </p:nvPr>
        </p:nvSpPr>
        <p:spPr>
          <a:xfrm>
            <a:off x="2057400" y="4821241"/>
            <a:ext cx="80697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jor Break">
  <p:cSld name="CUSTOM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73f2691964_0_12"/>
          <p:cNvSpPr/>
          <p:nvPr/>
        </p:nvSpPr>
        <p:spPr>
          <a:xfrm>
            <a:off x="-46900" y="-12350"/>
            <a:ext cx="12304800" cy="6942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73f2691964_0_12"/>
          <p:cNvSpPr/>
          <p:nvPr/>
        </p:nvSpPr>
        <p:spPr>
          <a:xfrm rot="9318304">
            <a:off x="5111529" y="-5350026"/>
            <a:ext cx="7453565" cy="88466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g73f2691964_0_12"/>
          <p:cNvSpPr/>
          <p:nvPr/>
        </p:nvSpPr>
        <p:spPr>
          <a:xfrm>
            <a:off x="402265" y="396321"/>
            <a:ext cx="11387100" cy="61137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g73f2691964_0_12"/>
          <p:cNvSpPr txBox="1"/>
          <p:nvPr>
            <p:ph type="title"/>
          </p:nvPr>
        </p:nvSpPr>
        <p:spPr>
          <a:xfrm>
            <a:off x="838200" y="238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3f2691964_0_510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cap="flat" cmpd="sng" w="38100">
            <a:solidFill>
              <a:srgbClr val="007E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73f2691964_0_510"/>
          <p:cNvSpPr txBox="1"/>
          <p:nvPr>
            <p:ph type="ctrTitle"/>
          </p:nvPr>
        </p:nvSpPr>
        <p:spPr>
          <a:xfrm>
            <a:off x="1524000" y="19605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0"/>
              <a:buFont typeface="Verdana"/>
              <a:buNone/>
              <a:defRPr sz="6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73f2691964_0_510"/>
          <p:cNvSpPr txBox="1"/>
          <p:nvPr>
            <p:ph idx="1" type="subTitle"/>
          </p:nvPr>
        </p:nvSpPr>
        <p:spPr>
          <a:xfrm>
            <a:off x="1524000" y="4440242"/>
            <a:ext cx="9144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b="1"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119" name="Google Shape;119;g73f2691964_0_5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566" y="695641"/>
            <a:ext cx="3424764" cy="7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73f2691964_0_510"/>
          <p:cNvSpPr txBox="1"/>
          <p:nvPr>
            <p:ph idx="2" type="subTitle"/>
          </p:nvPr>
        </p:nvSpPr>
        <p:spPr>
          <a:xfrm>
            <a:off x="2057400" y="4821241"/>
            <a:ext cx="80697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jor Break">
  <p:cSld name="CUSTOM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3f2691964_0_516"/>
          <p:cNvSpPr/>
          <p:nvPr/>
        </p:nvSpPr>
        <p:spPr>
          <a:xfrm>
            <a:off x="-46900" y="-12350"/>
            <a:ext cx="12304800" cy="69426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73f2691964_0_516"/>
          <p:cNvSpPr/>
          <p:nvPr/>
        </p:nvSpPr>
        <p:spPr>
          <a:xfrm rot="9318304">
            <a:off x="5111529" y="-5350026"/>
            <a:ext cx="7453565" cy="88466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73f2691964_0_516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73f2691964_0_516"/>
          <p:cNvSpPr txBox="1"/>
          <p:nvPr>
            <p:ph type="title"/>
          </p:nvPr>
        </p:nvSpPr>
        <p:spPr>
          <a:xfrm>
            <a:off x="838200" y="238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-withfooter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3f2691964_0_536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g73f2691964_0_5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73f2691964_0_536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9"/>
          <p:cNvSpPr txBox="1"/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0" name="Google Shape;30;p39"/>
          <p:cNvSpPr txBox="1"/>
          <p:nvPr>
            <p:ph idx="1" type="body"/>
          </p:nvPr>
        </p:nvSpPr>
        <p:spPr>
          <a:xfrm>
            <a:off x="227900" y="2271475"/>
            <a:ext cx="5264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" name="Google Shape;31;p39"/>
          <p:cNvSpPr/>
          <p:nvPr/>
        </p:nvSpPr>
        <p:spPr>
          <a:xfrm>
            <a:off x="6067900" y="0"/>
            <a:ext cx="6124200" cy="638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9"/>
          <p:cNvSpPr txBox="1"/>
          <p:nvPr>
            <p:ph idx="2" type="title"/>
          </p:nvPr>
        </p:nvSpPr>
        <p:spPr>
          <a:xfrm>
            <a:off x="227900" y="1599675"/>
            <a:ext cx="62427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3" name="Google Shape;33;p39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" name="Google Shape;3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9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content slide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73f2691964_0_17"/>
          <p:cNvSpPr txBox="1"/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" name="Google Shape;38;g73f2691964_0_17"/>
          <p:cNvSpPr txBox="1"/>
          <p:nvPr>
            <p:ph idx="1" type="body"/>
          </p:nvPr>
        </p:nvSpPr>
        <p:spPr>
          <a:xfrm>
            <a:off x="527750" y="1919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Open Sans"/>
              <a:buChar char="○"/>
              <a:defRPr sz="19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" name="Google Shape;39;g73f2691964_0_17"/>
          <p:cNvSpPr txBox="1"/>
          <p:nvPr>
            <p:ph idx="2" type="title"/>
          </p:nvPr>
        </p:nvSpPr>
        <p:spPr>
          <a:xfrm>
            <a:off x="381000" y="1276275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" name="Google Shape;40;g73f2691964_0_17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" name="Google Shape;41;g73f2691964_0_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73f2691964_0_17"/>
          <p:cNvSpPr txBox="1"/>
          <p:nvPr/>
        </p:nvSpPr>
        <p:spPr>
          <a:xfrm>
            <a:off x="95868" y="6451279"/>
            <a:ext cx="703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</a:t>
            </a:r>
            <a:r>
              <a:rPr b="0" i="0" lang="en-CA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 info@talentclick.com | 1.877.723.3778</a:t>
            </a:r>
            <a:endParaRPr b="0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-withfooter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3f2691964_0_32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" name="Google Shape;45;g73f2691964_0_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73f2691964_0_32"/>
          <p:cNvSpPr txBox="1"/>
          <p:nvPr/>
        </p:nvSpPr>
        <p:spPr>
          <a:xfrm>
            <a:off x="95868" y="6451279"/>
            <a:ext cx="703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3f2691964_0_37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49" name="Google Shape;49;g73f2691964_0_37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0" name="Google Shape;50;g73f2691964_0_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8" name="Google Shape;58;p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3f2691964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73f2691964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73f2691964_0_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73f2691964_0_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73f2691964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3f2691964_0_2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g73f2691964_0_27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73f2691964_0_27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g73f2691964_0_27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g73f2691964_0_2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3f2691964_0_50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73f2691964_0_50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g73f2691964_0_50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g73f2691964_0_50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g73f2691964_0_50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40" Type="http://schemas.openxmlformats.org/officeDocument/2006/relationships/image" Target="../media/image42.png"/><Relationship Id="rId20" Type="http://schemas.openxmlformats.org/officeDocument/2006/relationships/image" Target="../media/image23.png"/><Relationship Id="rId42" Type="http://schemas.openxmlformats.org/officeDocument/2006/relationships/image" Target="../media/image52.png"/><Relationship Id="rId41" Type="http://schemas.openxmlformats.org/officeDocument/2006/relationships/image" Target="../media/image43.png"/><Relationship Id="rId22" Type="http://schemas.openxmlformats.org/officeDocument/2006/relationships/image" Target="../media/image28.png"/><Relationship Id="rId21" Type="http://schemas.openxmlformats.org/officeDocument/2006/relationships/image" Target="../media/image20.png"/><Relationship Id="rId43" Type="http://schemas.openxmlformats.org/officeDocument/2006/relationships/image" Target="../media/image45.png"/><Relationship Id="rId24" Type="http://schemas.openxmlformats.org/officeDocument/2006/relationships/image" Target="../media/image30.png"/><Relationship Id="rId23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26" Type="http://schemas.openxmlformats.org/officeDocument/2006/relationships/image" Target="../media/image24.png"/><Relationship Id="rId25" Type="http://schemas.openxmlformats.org/officeDocument/2006/relationships/image" Target="../media/image25.png"/><Relationship Id="rId28" Type="http://schemas.openxmlformats.org/officeDocument/2006/relationships/image" Target="../media/image32.png"/><Relationship Id="rId27" Type="http://schemas.openxmlformats.org/officeDocument/2006/relationships/image" Target="../media/image29.png"/><Relationship Id="rId5" Type="http://schemas.openxmlformats.org/officeDocument/2006/relationships/image" Target="../media/image33.png"/><Relationship Id="rId6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29" Type="http://schemas.openxmlformats.org/officeDocument/2006/relationships/image" Target="../media/image31.png"/><Relationship Id="rId7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8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31" Type="http://schemas.openxmlformats.org/officeDocument/2006/relationships/image" Target="../media/image27.png"/><Relationship Id="rId30" Type="http://schemas.openxmlformats.org/officeDocument/2006/relationships/image" Target="../media/image54.png"/><Relationship Id="rId11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33" Type="http://schemas.openxmlformats.org/officeDocument/2006/relationships/image" Target="../media/image38.png"/><Relationship Id="rId10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32" Type="http://schemas.openxmlformats.org/officeDocument/2006/relationships/image" Target="../media/image34.png"/><Relationship Id="rId13" Type="http://schemas.openxmlformats.org/officeDocument/2006/relationships/image" Target="../media/image18.jpg"/><Relationship Id="rId35" Type="http://schemas.openxmlformats.org/officeDocument/2006/relationships/image" Target="../media/image37.png"/><Relationship Id="rId12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34" Type="http://schemas.openxmlformats.org/officeDocument/2006/relationships/image" Target="../media/image36.png"/><Relationship Id="rId15" Type="http://schemas.openxmlformats.org/officeDocument/2006/relationships/hyperlink" Target="http://www.google.ca/url?sa=i&amp;rct=j&amp;q=&amp;esrc=s&amp;source=images&amp;cd=&amp;cad=rja&amp;docid=IS1EYhVnQvUz3M&amp;tbnid=WUClpBj-Rk-jVM:&amp;ved=0CAUQjRw&amp;url=http://www.boundaryyouthsoccer.com/sponsors/&amp;ei=MYHhUviEO4zhoATX9YLYAg&amp;bvm=bv.59930103,d.cGU&amp;psig=AFQjCNGnkrU5esVRv2p3GWgCAfAkyCJAgg&amp;ust=1390596759474079" TargetMode="External"/><Relationship Id="rId37" Type="http://schemas.openxmlformats.org/officeDocument/2006/relationships/image" Target="../media/image49.png"/><Relationship Id="rId14" Type="http://schemas.openxmlformats.org/officeDocument/2006/relationships/image" Target="../media/image15.png"/><Relationship Id="rId36" Type="http://schemas.openxmlformats.org/officeDocument/2006/relationships/image" Target="../media/image35.png"/><Relationship Id="rId17" Type="http://schemas.openxmlformats.org/officeDocument/2006/relationships/image" Target="../media/image17.png"/><Relationship Id="rId39" Type="http://schemas.openxmlformats.org/officeDocument/2006/relationships/image" Target="../media/image39.png"/><Relationship Id="rId16" Type="http://schemas.openxmlformats.org/officeDocument/2006/relationships/image" Target="../media/image12.jpg"/><Relationship Id="rId38" Type="http://schemas.openxmlformats.org/officeDocument/2006/relationships/image" Target="../media/image41.png"/><Relationship Id="rId19" Type="http://schemas.openxmlformats.org/officeDocument/2006/relationships/image" Target="../media/image21.png"/><Relationship Id="rId18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5" Type="http://schemas.openxmlformats.org/officeDocument/2006/relationships/image" Target="../media/image47.png"/><Relationship Id="rId6" Type="http://schemas.openxmlformats.org/officeDocument/2006/relationships/image" Target="../media/image44.png"/><Relationship Id="rId7" Type="http://schemas.openxmlformats.org/officeDocument/2006/relationships/image" Target="../media/image48.png"/><Relationship Id="rId8" Type="http://schemas.openxmlformats.org/officeDocument/2006/relationships/image" Target="../media/image50.png"/><Relationship Id="rId10" Type="http://schemas.openxmlformats.org/officeDocument/2006/relationships/image" Target="../media/image5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5.jpg"/><Relationship Id="rId4" Type="http://schemas.openxmlformats.org/officeDocument/2006/relationships/image" Target="../media/image61.jpg"/><Relationship Id="rId9" Type="http://schemas.openxmlformats.org/officeDocument/2006/relationships/image" Target="../media/image67.jpg"/><Relationship Id="rId5" Type="http://schemas.openxmlformats.org/officeDocument/2006/relationships/image" Target="../media/image63.jpg"/><Relationship Id="rId6" Type="http://schemas.openxmlformats.org/officeDocument/2006/relationships/image" Target="../media/image62.jpg"/><Relationship Id="rId7" Type="http://schemas.openxmlformats.org/officeDocument/2006/relationships/image" Target="../media/image64.jpg"/><Relationship Id="rId8" Type="http://schemas.openxmlformats.org/officeDocument/2006/relationships/image" Target="../media/image66.jpg"/><Relationship Id="rId11" Type="http://schemas.openxmlformats.org/officeDocument/2006/relationships/image" Target="../media/image68.jpg"/><Relationship Id="rId10" Type="http://schemas.openxmlformats.org/officeDocument/2006/relationships/image" Target="../media/image65.jpg"/><Relationship Id="rId13" Type="http://schemas.openxmlformats.org/officeDocument/2006/relationships/image" Target="../media/image71.jpg"/><Relationship Id="rId12" Type="http://schemas.openxmlformats.org/officeDocument/2006/relationships/image" Target="../media/image70.jpg"/><Relationship Id="rId14" Type="http://schemas.openxmlformats.org/officeDocument/2006/relationships/image" Target="../media/image6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3.png"/><Relationship Id="rId4" Type="http://schemas.openxmlformats.org/officeDocument/2006/relationships/image" Target="../media/image72.png"/><Relationship Id="rId5" Type="http://schemas.openxmlformats.org/officeDocument/2006/relationships/image" Target="../media/image75.png"/><Relationship Id="rId6" Type="http://schemas.openxmlformats.org/officeDocument/2006/relationships/image" Target="../media/image74.png"/><Relationship Id="rId7" Type="http://schemas.openxmlformats.org/officeDocument/2006/relationships/image" Target="../media/image100.png"/><Relationship Id="rId8" Type="http://schemas.openxmlformats.org/officeDocument/2006/relationships/image" Target="../media/image7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Relationship Id="rId5" Type="http://schemas.openxmlformats.org/officeDocument/2006/relationships/image" Target="../media/image79.png"/><Relationship Id="rId6" Type="http://schemas.openxmlformats.org/officeDocument/2006/relationships/image" Target="../media/image83.jpg"/><Relationship Id="rId7" Type="http://schemas.openxmlformats.org/officeDocument/2006/relationships/image" Target="../media/image77.png"/><Relationship Id="rId8" Type="http://schemas.openxmlformats.org/officeDocument/2006/relationships/image" Target="../media/image7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0.png"/><Relationship Id="rId4" Type="http://schemas.openxmlformats.org/officeDocument/2006/relationships/image" Target="../media/image8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7.jpg"/><Relationship Id="rId4" Type="http://schemas.openxmlformats.org/officeDocument/2006/relationships/image" Target="../media/image86.png"/><Relationship Id="rId5" Type="http://schemas.openxmlformats.org/officeDocument/2006/relationships/image" Target="../media/image8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9.png"/><Relationship Id="rId4" Type="http://schemas.openxmlformats.org/officeDocument/2006/relationships/image" Target="../media/image9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9.png"/><Relationship Id="rId4" Type="http://schemas.openxmlformats.org/officeDocument/2006/relationships/image" Target="../media/image9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5.jpg"/><Relationship Id="rId4" Type="http://schemas.openxmlformats.org/officeDocument/2006/relationships/image" Target="../media/image9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/>
          <p:nvPr>
            <p:ph type="title"/>
          </p:nvPr>
        </p:nvSpPr>
        <p:spPr>
          <a:xfrm>
            <a:off x="1048279" y="2012988"/>
            <a:ext cx="11022587" cy="2096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 sz="3300"/>
              <a:t>A Fast, Easy, Affordable Way to Help </a:t>
            </a:r>
            <a:br>
              <a:rPr lang="en-CA" sz="3600"/>
            </a:br>
            <a:r>
              <a:rPr b="1" lang="en-CA" sz="5400"/>
              <a:t>Reduce Risk &amp; </a:t>
            </a:r>
            <a:endParaRPr b="1" sz="54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 sz="5400"/>
              <a:t>Human Error</a:t>
            </a:r>
            <a:endParaRPr b="1"/>
          </a:p>
        </p:txBody>
      </p:sp>
      <p:sp>
        <p:nvSpPr>
          <p:cNvPr id="135" name="Google Shape;135;p1"/>
          <p:cNvSpPr txBox="1"/>
          <p:nvPr>
            <p:ph idx="2" type="title"/>
          </p:nvPr>
        </p:nvSpPr>
        <p:spPr>
          <a:xfrm>
            <a:off x="4340400" y="5166507"/>
            <a:ext cx="785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 sz="2500"/>
              <a:t>YOUR NAME</a:t>
            </a:r>
            <a:endParaRPr sz="1800"/>
          </a:p>
        </p:txBody>
      </p:sp>
      <p:sp>
        <p:nvSpPr>
          <p:cNvPr id="136" name="Google Shape;136;p1"/>
          <p:cNvSpPr txBox="1"/>
          <p:nvPr>
            <p:ph idx="3" type="title"/>
          </p:nvPr>
        </p:nvSpPr>
        <p:spPr>
          <a:xfrm>
            <a:off x="4340400" y="5686425"/>
            <a:ext cx="7851600" cy="1584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 sz="2000"/>
              <a:t>COMPANY INFO</a:t>
            </a:r>
            <a:endParaRPr b="1" sz="2000"/>
          </a:p>
          <a:p>
            <a:pPr indent="0" lvl="0" marL="0" rtl="0"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4400"/>
              <a:buNone/>
            </a:pPr>
            <a:r>
              <a:rPr lang="en-CA" sz="2000"/>
              <a:t>Contact Info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 txBox="1"/>
          <p:nvPr>
            <p:ph type="title"/>
          </p:nvPr>
        </p:nvSpPr>
        <p:spPr>
          <a:xfrm>
            <a:off x="406399" y="110475"/>
            <a:ext cx="5567375" cy="13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/>
              <a:t>Solution</a:t>
            </a:r>
            <a:endParaRPr b="1"/>
          </a:p>
        </p:txBody>
      </p:sp>
      <p:sp>
        <p:nvSpPr>
          <p:cNvPr id="214" name="Google Shape;214;p9"/>
          <p:cNvSpPr txBox="1"/>
          <p:nvPr>
            <p:ph idx="1" type="body"/>
          </p:nvPr>
        </p:nvSpPr>
        <p:spPr>
          <a:xfrm>
            <a:off x="615874" y="1464375"/>
            <a:ext cx="4989279" cy="3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Move assessments further </a:t>
            </a:r>
            <a:r>
              <a:rPr b="1" lang="en-CA" sz="2400">
                <a:latin typeface="Arial"/>
                <a:ea typeface="Arial"/>
                <a:cs typeface="Arial"/>
                <a:sym typeface="Arial"/>
              </a:rPr>
              <a:t>AHEAD</a:t>
            </a:r>
            <a:r>
              <a:rPr lang="en-CA" sz="2400">
                <a:latin typeface="Arial"/>
                <a:ea typeface="Arial"/>
                <a:cs typeface="Arial"/>
                <a:sym typeface="Arial"/>
              </a:rPr>
              <a:t> (earlier) in your hiring process.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We make it affordable enough that employers can </a:t>
            </a:r>
            <a:r>
              <a:rPr b="1" lang="en-CA" sz="2400" u="sng">
                <a:latin typeface="Arial"/>
                <a:ea typeface="Arial"/>
                <a:cs typeface="Arial"/>
                <a:sym typeface="Arial"/>
              </a:rPr>
              <a:t>test all qualified applicants</a:t>
            </a:r>
            <a:r>
              <a:rPr lang="en-CA" sz="2400">
                <a:latin typeface="Arial"/>
                <a:ea typeface="Arial"/>
                <a:cs typeface="Arial"/>
                <a:sym typeface="Arial"/>
              </a:rPr>
              <a:t>, before ‘confirmation bias’ can set in.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1200">
              <a:solidFill>
                <a:srgbClr val="3434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5800" y="0"/>
            <a:ext cx="6346199" cy="63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9"/>
          <p:cNvSpPr/>
          <p:nvPr/>
        </p:nvSpPr>
        <p:spPr>
          <a:xfrm>
            <a:off x="5848425" y="-3675"/>
            <a:ext cx="6346200" cy="6398100"/>
          </a:xfrm>
          <a:prstGeom prst="rect">
            <a:avLst/>
          </a:prstGeom>
          <a:solidFill>
            <a:srgbClr val="333333">
              <a:alpha val="4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3f2691964_0_162"/>
          <p:cNvSpPr txBox="1"/>
          <p:nvPr>
            <p:ph type="title"/>
          </p:nvPr>
        </p:nvSpPr>
        <p:spPr>
          <a:xfrm>
            <a:off x="409673" y="110475"/>
            <a:ext cx="5564101" cy="13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/>
              <a:t>Impact</a:t>
            </a:r>
            <a:endParaRPr b="1"/>
          </a:p>
        </p:txBody>
      </p:sp>
      <p:sp>
        <p:nvSpPr>
          <p:cNvPr id="222" name="Google Shape;222;g73f2691964_0_162"/>
          <p:cNvSpPr txBox="1"/>
          <p:nvPr>
            <p:ph idx="1" type="body"/>
          </p:nvPr>
        </p:nvSpPr>
        <p:spPr>
          <a:xfrm>
            <a:off x="251038" y="1409025"/>
            <a:ext cx="5564100" cy="201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Businesses that use pre-employment assessments are </a:t>
            </a:r>
            <a:r>
              <a:rPr b="1" lang="en-CA">
                <a:latin typeface="Arial"/>
                <a:ea typeface="Arial"/>
                <a:cs typeface="Arial"/>
                <a:sym typeface="Arial"/>
              </a:rPr>
              <a:t>36%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 more likely than all others to be satisfied with new hires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 sz="105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i="1" lang="en-CA" sz="105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Pre-Hire Assessments: An Asset for HR in the Age of the Candidate</a:t>
            </a:r>
            <a:r>
              <a:rPr lang="en-CA" sz="105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,         Zach Lahey, Aberdeen Research, 2015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73f2691964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9301" y="0"/>
            <a:ext cx="6242700" cy="638855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73f2691964_0_162"/>
          <p:cNvSpPr/>
          <p:nvPr/>
        </p:nvSpPr>
        <p:spPr>
          <a:xfrm>
            <a:off x="5949525" y="2700"/>
            <a:ext cx="6242700" cy="6388500"/>
          </a:xfrm>
          <a:prstGeom prst="rect">
            <a:avLst/>
          </a:prstGeom>
          <a:solidFill>
            <a:srgbClr val="333333">
              <a:alpha val="4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73f2691964_0_162"/>
          <p:cNvSpPr txBox="1"/>
          <p:nvPr/>
        </p:nvSpPr>
        <p:spPr>
          <a:xfrm>
            <a:off x="251038" y="3699900"/>
            <a:ext cx="5449118" cy="3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b="0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assessments to hire top performers who ‘fit’ yields up to </a:t>
            </a: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67% </a:t>
            </a:r>
            <a:r>
              <a:rPr b="0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productivity and profit</a:t>
            </a:r>
            <a:endParaRPr/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b="0" i="0" lang="en-CA" sz="1000" u="none" cap="none" strike="noStrike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Source:  McKinsey Quarterly, Nov 2009</a:t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>
            <p:ph type="title"/>
          </p:nvPr>
        </p:nvSpPr>
        <p:spPr>
          <a:xfrm>
            <a:off x="426200" y="430125"/>
            <a:ext cx="11352300" cy="60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/>
              <a:t>Who is TalentClick?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76" y="406400"/>
            <a:ext cx="9678924" cy="596559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"/>
          <p:cNvSpPr txBox="1"/>
          <p:nvPr>
            <p:ph type="title"/>
          </p:nvPr>
        </p:nvSpPr>
        <p:spPr>
          <a:xfrm>
            <a:off x="344424" y="-1397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CA"/>
              <a:t>Who</a:t>
            </a:r>
            <a:r>
              <a:rPr lang="en-CA"/>
              <a:t> is TalentClick?</a:t>
            </a:r>
            <a:endParaRPr/>
          </a:p>
        </p:txBody>
      </p:sp>
      <p:sp>
        <p:nvSpPr>
          <p:cNvPr id="238" name="Google Shape;238;p3"/>
          <p:cNvSpPr txBox="1"/>
          <p:nvPr>
            <p:ph idx="2" type="title"/>
          </p:nvPr>
        </p:nvSpPr>
        <p:spPr>
          <a:xfrm>
            <a:off x="1" y="2288362"/>
            <a:ext cx="12723648" cy="2234976"/>
          </a:xfrm>
          <a:prstGeom prst="rect">
            <a:avLst/>
          </a:prstGeom>
          <a:solidFill>
            <a:srgbClr val="D8D8D8">
              <a:alpha val="7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CA" sz="2800"/>
            </a:br>
            <a:r>
              <a:rPr lang="en-CA" sz="2800"/>
              <a:t>A Global leader in Psychometrics,</a:t>
            </a:r>
            <a:br>
              <a:rPr lang="en-CA" sz="2800"/>
            </a:br>
            <a:r>
              <a:rPr lang="en-CA" sz="2800"/>
              <a:t>used by thousands of business leaders</a:t>
            </a:r>
            <a:br>
              <a:rPr lang="en-CA" sz="2800"/>
            </a:br>
            <a:r>
              <a:rPr lang="en-CA" sz="2800"/>
              <a:t>in more than 100 countries worldwide,</a:t>
            </a:r>
            <a:br>
              <a:rPr lang="en-CA" sz="2800"/>
            </a:br>
            <a:r>
              <a:rPr lang="en-CA" sz="2800"/>
              <a:t>in 25 languages.</a:t>
            </a:r>
            <a:br>
              <a:rPr lang="en-CA" sz="2800"/>
            </a:b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/>
          <p:nvPr>
            <p:ph type="title"/>
          </p:nvPr>
        </p:nvSpPr>
        <p:spPr>
          <a:xfrm>
            <a:off x="255524" y="-177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TalentClick </a:t>
            </a:r>
            <a:r>
              <a:rPr b="1" lang="en-CA"/>
              <a:t>Clients</a:t>
            </a:r>
            <a:endParaRPr b="1"/>
          </a:p>
        </p:txBody>
      </p:sp>
      <p:grpSp>
        <p:nvGrpSpPr>
          <p:cNvPr id="245" name="Google Shape;245;p18"/>
          <p:cNvGrpSpPr/>
          <p:nvPr/>
        </p:nvGrpSpPr>
        <p:grpSpPr>
          <a:xfrm>
            <a:off x="174047" y="403452"/>
            <a:ext cx="11912949" cy="5963269"/>
            <a:chOff x="-196194" y="489"/>
            <a:chExt cx="12854582" cy="6788047"/>
          </a:xfrm>
        </p:grpSpPr>
        <p:pic>
          <p:nvPicPr>
            <p:cNvPr id="246" name="Google Shape;246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62275" y="5281558"/>
              <a:ext cx="1506978" cy="1506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468135" y="4837329"/>
              <a:ext cx="1834790" cy="1722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001439" y="522920"/>
              <a:ext cx="1656949" cy="1715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 id="249" name="Google Shape;249;p18">
              <a:hlinkClick r:id="rId6"/>
            </p:cNvPr>
            <p:cNvSpPr/>
            <p:nvPr/>
          </p:nvSpPr>
          <p:spPr>
            <a:xfrm>
              <a:off x="3826957" y="1778404"/>
              <a:ext cx="953641" cy="22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125" lIns="46275" spcFirstLastPara="1" rIns="46275" wrap="square" tIns="2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 id="250" name="Google Shape;250;p18">
              <a:hlinkClick r:id="rId7"/>
            </p:cNvPr>
            <p:cNvSpPr/>
            <p:nvPr/>
          </p:nvSpPr>
          <p:spPr>
            <a:xfrm>
              <a:off x="3826957" y="1778404"/>
              <a:ext cx="953641" cy="22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125" lIns="46275" spcFirstLastPara="1" rIns="46275" wrap="square" tIns="2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 id="251" name="Google Shape;251;p18">
              <a:hlinkClick r:id="rId8"/>
            </p:cNvPr>
            <p:cNvSpPr/>
            <p:nvPr/>
          </p:nvSpPr>
          <p:spPr>
            <a:xfrm>
              <a:off x="3826957" y="1778404"/>
              <a:ext cx="953641" cy="22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125" lIns="46275" spcFirstLastPara="1" rIns="46275" wrap="square" tIns="2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 id="252" name="Google Shape;252;p18">
              <a:hlinkClick r:id="rId9"/>
            </p:cNvPr>
            <p:cNvSpPr/>
            <p:nvPr/>
          </p:nvSpPr>
          <p:spPr>
            <a:xfrm>
              <a:off x="3826957" y="1778404"/>
              <a:ext cx="953641" cy="22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125" lIns="46275" spcFirstLastPara="1" rIns="46275" wrap="square" tIns="2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 id="253" name="Google Shape;253;p18">
              <a:hlinkClick r:id="rId10"/>
            </p:cNvPr>
            <p:cNvSpPr/>
            <p:nvPr/>
          </p:nvSpPr>
          <p:spPr>
            <a:xfrm>
              <a:off x="3826957" y="1778404"/>
              <a:ext cx="953641" cy="22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125" lIns="46275" spcFirstLastPara="1" rIns="46275" wrap="square" tIns="2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 id="254" name="Google Shape;254;p18">
              <a:hlinkClick r:id="rId11"/>
            </p:cNvPr>
            <p:cNvSpPr/>
            <p:nvPr/>
          </p:nvSpPr>
          <p:spPr>
            <a:xfrm>
              <a:off x="3826957" y="1778404"/>
              <a:ext cx="953641" cy="22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125" lIns="46275" spcFirstLastPara="1" rIns="46275" wrap="square" tIns="2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 id="255" name="Google Shape;255;p18">
              <a:hlinkClick r:id="rId12"/>
            </p:cNvPr>
            <p:cNvSpPr/>
            <p:nvPr/>
          </p:nvSpPr>
          <p:spPr>
            <a:xfrm>
              <a:off x="3826957" y="1778404"/>
              <a:ext cx="953641" cy="22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125" lIns="46275" spcFirstLastPara="1" rIns="46275" wrap="square" tIns="2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ttp://www.logoeps.com/wp-content/uploads/2011/08/arcelormittal-logo.jpg" id="256" name="Google Shape;256;p1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600521" y="2312351"/>
              <a:ext cx="1129078" cy="807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logonoid.com/images/valero-logo.png" id="257" name="Google Shape;257;p1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531071" y="999507"/>
              <a:ext cx="1292980" cy="914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boundaryyouthsoccer.com/wp-content/uploads/2010/11/Interfor-Logo-Vert-RGB.jpg" id="258" name="Google Shape;258;p18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063850" y="2275745"/>
              <a:ext cx="1167852" cy="864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1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724257" y="2716319"/>
              <a:ext cx="991117" cy="642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0659863" y="1983516"/>
              <a:ext cx="756751" cy="732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0853535" y="489"/>
              <a:ext cx="1449392" cy="77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090705" y="2913033"/>
              <a:ext cx="1263526" cy="126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493958" y="2813578"/>
              <a:ext cx="1583102" cy="14417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5007541" y="498975"/>
              <a:ext cx="1241262" cy="1236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8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1166873" y="3079418"/>
              <a:ext cx="959383" cy="96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8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2528655" y="4156985"/>
              <a:ext cx="1159544" cy="1070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18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4901846" y="3771416"/>
              <a:ext cx="1263527" cy="484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8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-196194" y="1995695"/>
              <a:ext cx="1834248" cy="899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8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161216" y="482116"/>
              <a:ext cx="2267710" cy="1509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8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6154544" y="4587131"/>
              <a:ext cx="1834790" cy="500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8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8904277" y="2895623"/>
              <a:ext cx="926722" cy="922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8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338057" y="3968573"/>
              <a:ext cx="1610720" cy="1610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18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4611075" y="5881920"/>
              <a:ext cx="1849638" cy="8153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18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4596748" y="4817238"/>
              <a:ext cx="1116478" cy="440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8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8128267" y="1699913"/>
              <a:ext cx="1950229" cy="1095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18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8348343" y="4256518"/>
              <a:ext cx="1482656" cy="718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18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2791539" y="5295804"/>
              <a:ext cx="1263526" cy="126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18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9849250" y="4096584"/>
              <a:ext cx="1386417" cy="53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8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6281474" y="1398008"/>
              <a:ext cx="1136104" cy="909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8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4473868" y="1747849"/>
              <a:ext cx="1142459" cy="757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18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280364" y="5776566"/>
              <a:ext cx="2238492" cy="712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18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6925897" y="3571364"/>
              <a:ext cx="1386417" cy="554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18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6664187" y="5579293"/>
              <a:ext cx="1116393" cy="2389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4" name="Google Shape;284;p18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320546" y="939176"/>
            <a:ext cx="883868" cy="121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7783187" y="176793"/>
            <a:ext cx="1477395" cy="79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3f2691964_0_73"/>
          <p:cNvSpPr txBox="1"/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CA"/>
              <a:t>Benefits</a:t>
            </a:r>
            <a:r>
              <a:rPr lang="en-CA"/>
              <a:t> to Employers</a:t>
            </a:r>
            <a:endParaRPr b="1"/>
          </a:p>
        </p:txBody>
      </p:sp>
      <p:sp>
        <p:nvSpPr>
          <p:cNvPr id="291" name="Google Shape;291;g73f2691964_0_73"/>
          <p:cNvSpPr txBox="1"/>
          <p:nvPr>
            <p:ph idx="2" type="title"/>
          </p:nvPr>
        </p:nvSpPr>
        <p:spPr>
          <a:xfrm>
            <a:off x="841943" y="1394512"/>
            <a:ext cx="44912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/>
              <a:t>Increased POSITIVE events:</a:t>
            </a:r>
            <a:endParaRPr/>
          </a:p>
        </p:txBody>
      </p:sp>
      <p:sp>
        <p:nvSpPr>
          <p:cNvPr id="292" name="Google Shape;292;g73f2691964_0_73"/>
          <p:cNvSpPr txBox="1"/>
          <p:nvPr>
            <p:ph idx="2" type="title"/>
          </p:nvPr>
        </p:nvSpPr>
        <p:spPr>
          <a:xfrm>
            <a:off x="6501488" y="1394512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/>
              <a:t>Decreased NEGATIVE events:</a:t>
            </a:r>
            <a:endParaRPr/>
          </a:p>
        </p:txBody>
      </p:sp>
      <p:sp>
        <p:nvSpPr>
          <p:cNvPr id="293" name="Google Shape;293;g73f2691964_0_73"/>
          <p:cNvSpPr/>
          <p:nvPr/>
        </p:nvSpPr>
        <p:spPr>
          <a:xfrm>
            <a:off x="5999975" y="1629300"/>
            <a:ext cx="69900" cy="3599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73f2691964_0_73"/>
          <p:cNvSpPr txBox="1"/>
          <p:nvPr/>
        </p:nvSpPr>
        <p:spPr>
          <a:xfrm>
            <a:off x="272375" y="1743925"/>
            <a:ext cx="55677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013" lvl="1" marL="1066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people = better culture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013" lvl="1" marL="1066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employee retention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013" lvl="1" marL="1066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productivity/profitability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013" lvl="1" marL="1066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Enhanced brand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013" lvl="1" marL="1066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time for other duties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013" lvl="1" marL="1066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money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15" lvl="0" marL="28571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73f2691964_0_73"/>
          <p:cNvSpPr txBox="1"/>
          <p:nvPr/>
        </p:nvSpPr>
        <p:spPr>
          <a:xfrm>
            <a:off x="5840075" y="1827943"/>
            <a:ext cx="53811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4813" lvl="1" marL="11620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❖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Decreased employee turnover</a:t>
            </a:r>
            <a:endParaRPr/>
          </a:p>
          <a:p>
            <a:pPr indent="-404813" lvl="1" marL="11620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❖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incidents</a:t>
            </a:r>
            <a:endParaRPr/>
          </a:p>
          <a:p>
            <a:pPr indent="-404813" lvl="1" marL="11620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❖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Fewer injuries</a:t>
            </a:r>
            <a:endParaRPr/>
          </a:p>
          <a:p>
            <a:pPr indent="-404813" lvl="1" marL="11620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❖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Decreased property damage</a:t>
            </a:r>
            <a:endParaRPr/>
          </a:p>
          <a:p>
            <a:pPr indent="-404813" lvl="1" marL="11620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❖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Fewer customer complaints</a:t>
            </a:r>
            <a:endParaRPr/>
          </a:p>
          <a:p>
            <a:pPr indent="-404813" lvl="1" marL="11620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❖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negative publicity</a:t>
            </a:r>
            <a:endParaRPr/>
          </a:p>
          <a:p>
            <a:pPr indent="-404813" lvl="1" marL="11620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❖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disruption of culture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15" lvl="0" marL="28571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 txBox="1"/>
          <p:nvPr>
            <p:ph type="title"/>
          </p:nvPr>
        </p:nvSpPr>
        <p:spPr>
          <a:xfrm>
            <a:off x="381000" y="60325"/>
            <a:ext cx="11561284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Broad </a:t>
            </a:r>
            <a:r>
              <a:rPr b="1" lang="en-CA"/>
              <a:t>Suite</a:t>
            </a:r>
            <a:r>
              <a:rPr lang="en-CA"/>
              <a:t> of Assessment Solutions</a:t>
            </a:r>
            <a:endParaRPr/>
          </a:p>
        </p:txBody>
      </p:sp>
      <p:sp>
        <p:nvSpPr>
          <p:cNvPr id="301" name="Google Shape;301;p22"/>
          <p:cNvSpPr txBox="1"/>
          <p:nvPr>
            <p:ph idx="1" type="body"/>
          </p:nvPr>
        </p:nvSpPr>
        <p:spPr>
          <a:xfrm>
            <a:off x="1062750" y="5286825"/>
            <a:ext cx="91521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CA"/>
              <a:t>We are a leader in </a:t>
            </a:r>
            <a:r>
              <a:rPr b="1" lang="en-CA"/>
              <a:t>affordable</a:t>
            </a:r>
            <a:r>
              <a:rPr lang="en-CA"/>
              <a:t> psychometrics (behavioral assessments) for </a:t>
            </a:r>
            <a:r>
              <a:rPr b="1" lang="en-CA"/>
              <a:t>all levels</a:t>
            </a:r>
            <a:r>
              <a:rPr lang="en-CA"/>
              <a:t> of an organization.</a:t>
            </a:r>
            <a:endParaRPr/>
          </a:p>
        </p:txBody>
      </p:sp>
      <p:pic>
        <p:nvPicPr>
          <p:cNvPr id="302" name="Google Shape;30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4940" y="2446595"/>
            <a:ext cx="718425" cy="71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728" y="2434509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4961" y="1379051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728" y="4455224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04951" y="4468571"/>
            <a:ext cx="718425" cy="71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04951" y="3473232"/>
            <a:ext cx="718425" cy="71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1727" y="3473248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1727" y="1395749"/>
            <a:ext cx="718425" cy="71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2"/>
          <p:cNvSpPr txBox="1"/>
          <p:nvPr/>
        </p:nvSpPr>
        <p:spPr>
          <a:xfrm>
            <a:off x="1428904" y="1350988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Attitudes &amp; Values Profile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combination of our four most popular assessments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22"/>
          <p:cNvSpPr txBox="1"/>
          <p:nvPr/>
        </p:nvSpPr>
        <p:spPr>
          <a:xfrm>
            <a:off x="1428890" y="2410479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Workstyle &amp; Performance Profile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Assesses workstyle, strengths and areas for improvement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1413018" y="3397927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Work Values &amp; Attitude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Predict conformity, responsibility, coachability, positivity and more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22"/>
          <p:cNvSpPr txBox="1"/>
          <p:nvPr/>
        </p:nvSpPr>
        <p:spPr>
          <a:xfrm>
            <a:off x="1406418" y="4354696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Safety Quotient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identify people with higher risk tolerance. Decrease human error and incidents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22"/>
          <p:cNvSpPr txBox="1"/>
          <p:nvPr/>
        </p:nvSpPr>
        <p:spPr>
          <a:xfrm>
            <a:off x="7197561" y="1331211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Driver Safety Quotient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Understand a driver’s likelihood of crashes, traffic violations and more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22"/>
          <p:cNvSpPr txBox="1"/>
          <p:nvPr/>
        </p:nvSpPr>
        <p:spPr>
          <a:xfrm>
            <a:off x="7275086" y="2410478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Leadership Profile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Identify leadership capabilities, business reasoning and conflict management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Google Shape;316;p22"/>
          <p:cNvSpPr txBox="1"/>
          <p:nvPr/>
        </p:nvSpPr>
        <p:spPr>
          <a:xfrm>
            <a:off x="7281686" y="3367247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Cognitive Quotient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Test spatial reasoning, language, and numerical problem-solving ability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22"/>
          <p:cNvSpPr txBox="1"/>
          <p:nvPr/>
        </p:nvSpPr>
        <p:spPr>
          <a:xfrm>
            <a:off x="7281686" y="4390697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English Proficiency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Measure English language competencies, writing, vocabulary and typing accuracy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14cf33247b_0_0"/>
          <p:cNvSpPr txBox="1"/>
          <p:nvPr>
            <p:ph idx="4294967295" type="title"/>
          </p:nvPr>
        </p:nvSpPr>
        <p:spPr>
          <a:xfrm>
            <a:off x="265092" y="152709"/>
            <a:ext cx="1132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>
                <a:latin typeface="Verdana"/>
                <a:ea typeface="Verdana"/>
                <a:cs typeface="Verdana"/>
                <a:sym typeface="Verdana"/>
              </a:rPr>
              <a:t>Where Safety Quotient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>
                <a:latin typeface="Verdana"/>
                <a:ea typeface="Verdana"/>
                <a:cs typeface="Verdana"/>
                <a:sym typeface="Verdana"/>
              </a:rPr>
              <a:t>Fits in </a:t>
            </a:r>
            <a:r>
              <a:rPr b="1" lang="en-CA">
                <a:latin typeface="Verdana"/>
                <a:ea typeface="Verdana"/>
                <a:cs typeface="Verdana"/>
                <a:sym typeface="Verdana"/>
              </a:rPr>
              <a:t>Org Processes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4" name="Google Shape;324;g114cf33247b_0_0"/>
          <p:cNvSpPr txBox="1"/>
          <p:nvPr/>
        </p:nvSpPr>
        <p:spPr>
          <a:xfrm>
            <a:off x="496400" y="1681500"/>
            <a:ext cx="6419700" cy="48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12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CA" sz="2400">
                <a:solidFill>
                  <a:srgbClr val="127950"/>
                </a:solidFill>
                <a:latin typeface="Open Sans"/>
                <a:ea typeface="Open Sans"/>
                <a:cs typeface="Open Sans"/>
                <a:sym typeface="Open Sans"/>
              </a:rPr>
              <a:t>Pieces in the Safety &amp; Risk Puzzle: </a:t>
            </a:r>
            <a:endParaRPr sz="2800">
              <a:solidFill>
                <a:srgbClr val="1279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0050" lvl="0" marL="66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AutoNum type="arabicPeriod"/>
            </a:pPr>
            <a:r>
              <a:rPr lang="en-CA" sz="210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Equipment and Machinery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0050" lvl="0" marL="66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AutoNum type="arabicPeriod"/>
            </a:pPr>
            <a:r>
              <a:rPr lang="en-CA" sz="210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Standard Operating Procedures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0050" lvl="0" marL="66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AutoNum type="arabicPeriod"/>
            </a:pPr>
            <a:r>
              <a:rPr lang="en-CA" sz="210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Audits &amp; Compliance Checklists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0050" lvl="0" marL="66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AutoNum type="arabicPeriod"/>
            </a:pPr>
            <a:r>
              <a:rPr lang="en-CA" sz="210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Communication Programs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0050" lvl="0" marL="66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b="1" lang="en-CA" sz="2100">
                <a:solidFill>
                  <a:srgbClr val="F56D20"/>
                </a:solidFill>
                <a:latin typeface="Open Sans"/>
                <a:ea typeface="Open Sans"/>
                <a:cs typeface="Open Sans"/>
                <a:sym typeface="Open Sans"/>
              </a:rPr>
              <a:t>Hiring</a:t>
            </a:r>
            <a:endParaRPr b="1" sz="2100">
              <a:solidFill>
                <a:srgbClr val="F56D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0050" lvl="0" marL="66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AutoNum type="arabicPeriod"/>
            </a:pPr>
            <a:r>
              <a:rPr lang="en-CA" sz="210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Training: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38150" lvl="1" marL="111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</a:pPr>
            <a:r>
              <a:rPr lang="en-CA" sz="210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Technical / Skills Training 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38150" lvl="1" marL="111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</a:pPr>
            <a:r>
              <a:rPr lang="en-CA" sz="210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Safety Compliance Training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38150" lvl="1" marL="111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</a:pPr>
            <a:r>
              <a:rPr b="1" lang="en-CA" sz="2100">
                <a:solidFill>
                  <a:srgbClr val="F56D20"/>
                </a:solidFill>
                <a:latin typeface="Open Sans"/>
                <a:ea typeface="Open Sans"/>
                <a:cs typeface="Open Sans"/>
                <a:sym typeface="Open Sans"/>
              </a:rPr>
              <a:t>Soft Skills Training for Leaders</a:t>
            </a:r>
            <a:endParaRPr b="1" sz="2100">
              <a:solidFill>
                <a:srgbClr val="F56D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38150" lvl="1" marL="111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</a:pPr>
            <a:r>
              <a:rPr b="1" lang="en-CA" sz="2100">
                <a:solidFill>
                  <a:srgbClr val="F56D20"/>
                </a:solidFill>
                <a:latin typeface="Open Sans"/>
                <a:ea typeface="Open Sans"/>
                <a:cs typeface="Open Sans"/>
                <a:sym typeface="Open Sans"/>
              </a:rPr>
              <a:t>Soft Skills Training for Employees</a:t>
            </a:r>
            <a:endParaRPr b="1" sz="2100">
              <a:solidFill>
                <a:srgbClr val="F56D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g114cf33247b_0_0"/>
          <p:cNvPicPr preferRelativeResize="0"/>
          <p:nvPr/>
        </p:nvPicPr>
        <p:blipFill rotWithShape="1">
          <a:blip r:embed="rId3">
            <a:alphaModFix/>
          </a:blip>
          <a:srcRect b="0" l="20429" r="23261" t="0"/>
          <a:stretch/>
        </p:blipFill>
        <p:spPr>
          <a:xfrm>
            <a:off x="7176735" y="0"/>
            <a:ext cx="5400965" cy="6392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/>
          <p:nvPr>
            <p:ph type="title"/>
          </p:nvPr>
        </p:nvSpPr>
        <p:spPr>
          <a:xfrm>
            <a:off x="323126" y="-101721"/>
            <a:ext cx="1106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Proven </a:t>
            </a:r>
            <a:r>
              <a:rPr b="1" lang="en-CA"/>
              <a:t>Validity</a:t>
            </a:r>
            <a:r>
              <a:rPr lang="en-CA"/>
              <a:t> &amp; </a:t>
            </a:r>
            <a:r>
              <a:rPr b="1" lang="en-CA"/>
              <a:t>Reliability</a:t>
            </a:r>
            <a:endParaRPr b="1"/>
          </a:p>
        </p:txBody>
      </p:sp>
      <p:graphicFrame>
        <p:nvGraphicFramePr>
          <p:cNvPr id="332" name="Google Shape;332;p27"/>
          <p:cNvGraphicFramePr/>
          <p:nvPr/>
        </p:nvGraphicFramePr>
        <p:xfrm>
          <a:off x="1154711" y="11472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{E2684D70-779C-426E-BD1B-FB2F6BC1E72F}</a:tableStyleId>
              </a:tblPr>
              <a:tblGrid>
                <a:gridCol w="4151675"/>
                <a:gridCol w="2473350"/>
                <a:gridCol w="2915000"/>
              </a:tblGrid>
              <a:tr h="103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MEASURE</a:t>
                      </a: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 anchor="ctr">
                    <a:solidFill>
                      <a:srgbClr val="1279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CA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Professional Standards </a:t>
                      </a: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CA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(0.00 to 1.00)</a:t>
                      </a: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 anchor="ctr">
                    <a:solidFill>
                      <a:srgbClr val="1279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TalentClick</a:t>
                      </a:r>
                      <a:r>
                        <a:rPr lang="en-CA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Assessments </a:t>
                      </a:r>
                      <a:endParaRPr sz="2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 anchor="ctr">
                    <a:solidFill>
                      <a:srgbClr val="127950"/>
                    </a:solidFill>
                  </a:tcPr>
                </a:tc>
              </a:tr>
              <a:tr h="57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RELIABILITY </a:t>
                      </a:r>
                      <a:r>
                        <a:rPr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(test-retest</a:t>
                      </a:r>
                      <a:r>
                        <a:rPr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internal consistency reliability)</a:t>
                      </a:r>
                      <a:r>
                        <a:rPr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8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 u="none" cap="none" strike="noStrike">
                          <a:solidFill>
                            <a:srgbClr val="1279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0.75 to .86</a:t>
                      </a:r>
                      <a:endParaRPr>
                        <a:solidFill>
                          <a:srgbClr val="12795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</a:tr>
              <a:tr h="62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VALIDITY </a:t>
                      </a:r>
                      <a:r>
                        <a:rPr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(construct and content validity)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(score = 0.00 or 1.00)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8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 u="none" cap="none" strike="noStrike">
                          <a:solidFill>
                            <a:srgbClr val="1279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>
                        <a:solidFill>
                          <a:srgbClr val="127950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VALIDITY </a:t>
                      </a:r>
                      <a:r>
                        <a:rPr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(criterion-related)</a:t>
                      </a:r>
                      <a:b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b="0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correlation coefficients)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8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 u="none" cap="none" strike="noStrike">
                          <a:solidFill>
                            <a:srgbClr val="1279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0.15 to 0.32</a:t>
                      </a:r>
                      <a:endParaRPr>
                        <a:solidFill>
                          <a:srgbClr val="12795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CA" sz="1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* </a:t>
                      </a:r>
                      <a:r>
                        <a:rPr b="0" i="1" lang="en-CA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varies across dimensions</a:t>
                      </a:r>
                      <a:endParaRPr b="0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</a:tr>
              <a:tr h="792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ETHICS, FAIRNESS &amp;</a:t>
                      </a: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CONFIDENTIALITY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CA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(score = 0.00 or 1.00)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8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 u="none" cap="none" strike="noStrike">
                          <a:solidFill>
                            <a:srgbClr val="1279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>
                        <a:solidFill>
                          <a:srgbClr val="127950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PRACTICALITY</a:t>
                      </a: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EFFICIENCY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1" lang="en-CA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(score = 0.00 or 1.00)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8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 u="none" cap="none" strike="noStrike">
                          <a:solidFill>
                            <a:srgbClr val="1279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>
                        <a:solidFill>
                          <a:srgbClr val="12795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EEOC UNIFORM GUIDELINES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n-CA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AVOIDANCE OF ADVERSE IMPACT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1" lang="en-CA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(score = 0.00 or 1.00)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8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CA" sz="1800" u="none" cap="none" strike="noStrike">
                          <a:solidFill>
                            <a:srgbClr val="1279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>
                        <a:solidFill>
                          <a:srgbClr val="12795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1279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"/>
          <p:cNvSpPr txBox="1"/>
          <p:nvPr>
            <p:ph type="title"/>
          </p:nvPr>
        </p:nvSpPr>
        <p:spPr>
          <a:xfrm>
            <a:off x="344424" y="-852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Superior </a:t>
            </a:r>
            <a:r>
              <a:rPr b="1" lang="en-CA"/>
              <a:t>Customer Satisfaction</a:t>
            </a:r>
            <a:endParaRPr b="1"/>
          </a:p>
        </p:txBody>
      </p:sp>
      <p:sp>
        <p:nvSpPr>
          <p:cNvPr id="339" name="Google Shape;339;p28"/>
          <p:cNvSpPr/>
          <p:nvPr/>
        </p:nvSpPr>
        <p:spPr>
          <a:xfrm>
            <a:off x="5338205" y="1227575"/>
            <a:ext cx="6336704" cy="4781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“These reports exceeded my expectations. They were spot on... totally nailed it, very insightful.” 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-Senior </a:t>
            </a:r>
            <a:r>
              <a:rPr i="0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Manager</a:t>
            </a:r>
            <a:r>
              <a:rPr i="0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EPCOR Utilities</a:t>
            </a:r>
            <a:endParaRPr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“I’d rate TalentClick a 10 out of 10. The product is great and the service has been exemplary.”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-Harriet Robinson, Vice President HR</a:t>
            </a:r>
            <a:endParaRPr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“I have been waiting for a product like this my whole career.” </a:t>
            </a:r>
            <a:br>
              <a:rPr i="0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0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-Christine Trombley, HR Manager, Zavcor Transportation</a:t>
            </a:r>
            <a:endParaRPr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“We consider the tool an incredibly important part of our screening process.” </a:t>
            </a:r>
            <a:br>
              <a:rPr i="0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0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–Dan Finley, VP HR, PWT</a:t>
            </a:r>
            <a:endParaRPr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40" name="Google Shape;340;p28"/>
          <p:cNvGrpSpPr/>
          <p:nvPr/>
        </p:nvGrpSpPr>
        <p:grpSpPr>
          <a:xfrm>
            <a:off x="344388" y="1556792"/>
            <a:ext cx="4808896" cy="3886708"/>
            <a:chOff x="1974435" y="1404057"/>
            <a:chExt cx="3722400" cy="3886708"/>
          </a:xfrm>
        </p:grpSpPr>
        <p:sp>
          <p:nvSpPr>
            <p:cNvPr id="341" name="Google Shape;341;p28"/>
            <p:cNvSpPr txBox="1"/>
            <p:nvPr/>
          </p:nvSpPr>
          <p:spPr>
            <a:xfrm>
              <a:off x="1974435" y="3782365"/>
              <a:ext cx="3722400" cy="150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44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97% </a:t>
              </a:r>
              <a:endParaRPr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CA" sz="24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Customer </a:t>
              </a:r>
              <a:endParaRPr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CA" sz="24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Satisfaction </a:t>
              </a:r>
              <a:r>
                <a:rPr lang="en-CA" sz="2400">
                  <a:latin typeface="Verdana"/>
                  <a:ea typeface="Verdana"/>
                  <a:cs typeface="Verdana"/>
                  <a:sym typeface="Verdana"/>
                </a:rPr>
                <a:t>S</a:t>
              </a:r>
              <a:r>
                <a:rPr i="0" lang="en-CA" sz="24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core</a:t>
              </a: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descr="Image result for happy face" id="342" name="Google Shape;342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77235" y="1404057"/>
              <a:ext cx="1701362" cy="206141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type="title"/>
          </p:nvPr>
        </p:nvSpPr>
        <p:spPr>
          <a:xfrm>
            <a:off x="426200" y="430125"/>
            <a:ext cx="11352300" cy="60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/>
              <a:t>What Do We Help With?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"/>
          <p:cNvSpPr txBox="1"/>
          <p:nvPr>
            <p:ph type="title"/>
          </p:nvPr>
        </p:nvSpPr>
        <p:spPr>
          <a:xfrm>
            <a:off x="426200" y="430125"/>
            <a:ext cx="11352300" cy="60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/>
              <a:t>What is Personality?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"/>
          <p:cNvSpPr txBox="1"/>
          <p:nvPr>
            <p:ph type="title"/>
          </p:nvPr>
        </p:nvSpPr>
        <p:spPr>
          <a:xfrm>
            <a:off x="304800" y="136525"/>
            <a:ext cx="5430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/>
              <a:t>What is Your </a:t>
            </a:r>
            <a:r>
              <a:rPr b="1" lang="en-CA"/>
              <a:t>Reaction </a:t>
            </a:r>
            <a:r>
              <a:rPr lang="en-CA"/>
              <a:t>to This?</a:t>
            </a:r>
            <a:endParaRPr/>
          </a:p>
        </p:txBody>
      </p:sp>
      <p:pic>
        <p:nvPicPr>
          <p:cNvPr id="353" name="Google Shape;3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4800" y="17450"/>
            <a:ext cx="6457200" cy="63658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5"/>
          <p:cNvSpPr txBox="1"/>
          <p:nvPr>
            <p:ph idx="1" type="body"/>
          </p:nvPr>
        </p:nvSpPr>
        <p:spPr>
          <a:xfrm>
            <a:off x="743675" y="2032107"/>
            <a:ext cx="4552250" cy="1749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 sz="2400"/>
              <a:t>Some people are risk takers. Others avoid risk.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"/>
          <p:cNvSpPr txBox="1"/>
          <p:nvPr>
            <p:ph type="title"/>
          </p:nvPr>
        </p:nvSpPr>
        <p:spPr>
          <a:xfrm>
            <a:off x="304800" y="136525"/>
            <a:ext cx="6663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/>
              <a:t>What is Your </a:t>
            </a:r>
            <a:r>
              <a:rPr b="1" lang="en-CA"/>
              <a:t>Reaction </a:t>
            </a:r>
            <a:r>
              <a:rPr lang="en-CA"/>
              <a:t>to This?</a:t>
            </a:r>
            <a:endParaRPr/>
          </a:p>
        </p:txBody>
      </p:sp>
      <p:sp>
        <p:nvSpPr>
          <p:cNvPr id="360" name="Google Shape;360;p16"/>
          <p:cNvSpPr txBox="1"/>
          <p:nvPr/>
        </p:nvSpPr>
        <p:spPr>
          <a:xfrm>
            <a:off x="538600" y="1667500"/>
            <a:ext cx="6009900" cy="43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top_sign.png" id="361" name="Google Shape;3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9498" y="1049995"/>
            <a:ext cx="4758005" cy="47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6"/>
          <p:cNvSpPr txBox="1"/>
          <p:nvPr>
            <p:ph idx="1" type="body"/>
          </p:nvPr>
        </p:nvSpPr>
        <p:spPr>
          <a:xfrm>
            <a:off x="1211143" y="1813699"/>
            <a:ext cx="4851213" cy="337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 sz="2400"/>
              <a:t>Some people are compliant with rules and authority. </a:t>
            </a:r>
            <a:endParaRPr/>
          </a:p>
          <a:p>
            <a:pPr indent="0" lvl="0" marL="76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 sz="2400"/>
              <a:t>Others are defiant and think rules apply to </a:t>
            </a:r>
            <a:r>
              <a:rPr b="1" i="1" lang="en-CA" sz="2400"/>
              <a:t>other</a:t>
            </a:r>
            <a:r>
              <a:rPr lang="en-CA" sz="2400"/>
              <a:t> people.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0"/>
          <p:cNvSpPr txBox="1"/>
          <p:nvPr>
            <p:ph idx="1" type="body"/>
          </p:nvPr>
        </p:nvSpPr>
        <p:spPr>
          <a:xfrm>
            <a:off x="527750" y="1538175"/>
            <a:ext cx="64119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CA" sz="2400"/>
              <a:t>‘Default settings’ or ‘</a:t>
            </a:r>
            <a:r>
              <a:rPr b="1" lang="en-CA" sz="2400"/>
              <a:t>hard-wiring</a:t>
            </a:r>
            <a:r>
              <a:rPr lang="en-CA" sz="2400"/>
              <a:t>’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CA" sz="2400"/>
              <a:t>Impulses </a:t>
            </a:r>
            <a:r>
              <a:rPr lang="en-CA" sz="2400"/>
              <a:t>or knee-jerk reactions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CA" sz="2400"/>
              <a:t>How we act when </a:t>
            </a:r>
            <a:r>
              <a:rPr b="1" lang="en-CA" sz="2400"/>
              <a:t>nobody is watching</a:t>
            </a:r>
            <a:endParaRPr b="1" sz="2400"/>
          </a:p>
          <a:p>
            <a:pPr indent="-3810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CA" sz="2400"/>
              <a:t>Stable over time &amp; </a:t>
            </a:r>
            <a:r>
              <a:rPr b="1" lang="en-CA" sz="2400"/>
              <a:t>resistant to change</a:t>
            </a:r>
            <a:endParaRPr b="1" sz="2400"/>
          </a:p>
          <a:p>
            <a:pPr indent="-3810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CA" sz="2400"/>
              <a:t>Drives on-the-job </a:t>
            </a:r>
            <a:r>
              <a:rPr b="1" lang="en-CA" sz="2400"/>
              <a:t>behavior </a:t>
            </a:r>
            <a:endParaRPr b="1" sz="2400"/>
          </a:p>
        </p:txBody>
      </p:sp>
      <p:sp>
        <p:nvSpPr>
          <p:cNvPr id="368" name="Google Shape;368;p30"/>
          <p:cNvSpPr txBox="1"/>
          <p:nvPr>
            <p:ph type="title"/>
          </p:nvPr>
        </p:nvSpPr>
        <p:spPr>
          <a:xfrm>
            <a:off x="457200" y="-37450"/>
            <a:ext cx="6739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/>
              <a:t>What is </a:t>
            </a:r>
            <a:r>
              <a:rPr b="1" lang="en-CA"/>
              <a:t>Personality</a:t>
            </a:r>
            <a:r>
              <a:rPr lang="en-CA"/>
              <a:t>?</a:t>
            </a:r>
            <a:endParaRPr/>
          </a:p>
        </p:txBody>
      </p:sp>
      <p:pic>
        <p:nvPicPr>
          <p:cNvPr id="369" name="Google Shape;36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5547" y="13500"/>
            <a:ext cx="1574385" cy="14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82750" y="15125"/>
            <a:ext cx="1589124" cy="14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0"/>
          <p:cNvPicPr preferRelativeResize="0"/>
          <p:nvPr/>
        </p:nvPicPr>
        <p:blipFill rotWithShape="1">
          <a:blip r:embed="rId5">
            <a:alphaModFix/>
          </a:blip>
          <a:srcRect b="0" l="-935" r="-3056" t="0"/>
          <a:stretch/>
        </p:blipFill>
        <p:spPr>
          <a:xfrm>
            <a:off x="10554725" y="-16775"/>
            <a:ext cx="1637275" cy="15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56275" y="1596975"/>
            <a:ext cx="1574374" cy="15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09225" y="1594950"/>
            <a:ext cx="1574374" cy="15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0"/>
          <p:cNvPicPr preferRelativeResize="0"/>
          <p:nvPr/>
        </p:nvPicPr>
        <p:blipFill rotWithShape="1">
          <a:blip r:embed="rId8">
            <a:alphaModFix/>
          </a:blip>
          <a:srcRect b="-4011" l="0" r="0" t="-3271"/>
          <a:stretch/>
        </p:blipFill>
        <p:spPr>
          <a:xfrm>
            <a:off x="8882750" y="1577800"/>
            <a:ext cx="1574374" cy="15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30625" y="4687925"/>
            <a:ext cx="1574374" cy="157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560525" y="3194200"/>
            <a:ext cx="1574374" cy="14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895575" y="3189438"/>
            <a:ext cx="1574374" cy="14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259975" y="3216488"/>
            <a:ext cx="1545024" cy="14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880825" y="4747350"/>
            <a:ext cx="1589124" cy="15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493275" y="4721575"/>
            <a:ext cx="1698725" cy="1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0"/>
          <p:cNvSpPr/>
          <p:nvPr/>
        </p:nvSpPr>
        <p:spPr>
          <a:xfrm>
            <a:off x="7219950" y="1504950"/>
            <a:ext cx="5020800" cy="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0"/>
          <p:cNvSpPr/>
          <p:nvPr/>
        </p:nvSpPr>
        <p:spPr>
          <a:xfrm>
            <a:off x="7219950" y="3105150"/>
            <a:ext cx="5020800" cy="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0"/>
          <p:cNvSpPr/>
          <p:nvPr/>
        </p:nvSpPr>
        <p:spPr>
          <a:xfrm>
            <a:off x="7219950" y="4629150"/>
            <a:ext cx="5020800" cy="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0"/>
          <p:cNvSpPr/>
          <p:nvPr/>
        </p:nvSpPr>
        <p:spPr>
          <a:xfrm>
            <a:off x="7219950" y="6229350"/>
            <a:ext cx="5020800" cy="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0"/>
          <p:cNvSpPr/>
          <p:nvPr/>
        </p:nvSpPr>
        <p:spPr>
          <a:xfrm>
            <a:off x="7219950" y="-19050"/>
            <a:ext cx="5020800" cy="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0"/>
          <p:cNvSpPr/>
          <p:nvPr/>
        </p:nvSpPr>
        <p:spPr>
          <a:xfrm rot="-5400000">
            <a:off x="4054125" y="3099025"/>
            <a:ext cx="63519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0"/>
          <p:cNvSpPr/>
          <p:nvPr/>
        </p:nvSpPr>
        <p:spPr>
          <a:xfrm rot="-5400000">
            <a:off x="5668725" y="3113425"/>
            <a:ext cx="63231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0"/>
          <p:cNvSpPr/>
          <p:nvPr/>
        </p:nvSpPr>
        <p:spPr>
          <a:xfrm rot="-5400000">
            <a:off x="7340325" y="3108625"/>
            <a:ext cx="63327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0"/>
          <p:cNvSpPr/>
          <p:nvPr/>
        </p:nvSpPr>
        <p:spPr>
          <a:xfrm rot="-5400000">
            <a:off x="9006075" y="3097975"/>
            <a:ext cx="63540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3f2691964_0_261"/>
          <p:cNvSpPr txBox="1"/>
          <p:nvPr>
            <p:ph idx="4294967295" type="title"/>
          </p:nvPr>
        </p:nvSpPr>
        <p:spPr>
          <a:xfrm>
            <a:off x="350454" y="-57150"/>
            <a:ext cx="11159606" cy="13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How Do We </a:t>
            </a:r>
            <a:r>
              <a:rPr b="1" lang="en-CA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Measure</a:t>
            </a:r>
            <a:r>
              <a:rPr lang="en-CA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Behavioral Risk?</a:t>
            </a:r>
            <a:endParaRPr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5" name="Google Shape;395;g73f2691964_0_261"/>
          <p:cNvSpPr txBox="1"/>
          <p:nvPr/>
        </p:nvSpPr>
        <p:spPr>
          <a:xfrm>
            <a:off x="525000" y="3461675"/>
            <a:ext cx="3343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CA" sz="2000" u="none" cap="none" strike="noStrik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Invites Applicants</a:t>
            </a:r>
            <a:endParaRPr b="1" i="0" sz="2000" u="none" cap="none" strike="noStrike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auto-send or manually email link</a:t>
            </a:r>
            <a:endParaRPr b="0" i="0" sz="20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post link on Job Portals, your ‘Careers</a:t>
            </a:r>
            <a:r>
              <a:rPr b="0" i="0" lang="en-CA" sz="2000" u="none" cap="none" strike="noStrike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rPr>
              <a:t>’ page</a:t>
            </a:r>
            <a:endParaRPr b="0" i="0" sz="2000" u="none" cap="none" strike="noStrike">
              <a:solidFill>
                <a:srgbClr val="3434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73f2691964_0_261"/>
          <p:cNvSpPr txBox="1"/>
          <p:nvPr/>
        </p:nvSpPr>
        <p:spPr>
          <a:xfrm>
            <a:off x="8509050" y="3448975"/>
            <a:ext cx="3521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CA" sz="2000" u="none" cap="none" strike="noStrik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Get Results!</a:t>
            </a:r>
            <a:endParaRPr b="1" i="0" sz="2000" u="none" cap="none" strike="noStrike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Reports automatically stored in your account on our cloud-based platform</a:t>
            </a:r>
            <a:endParaRPr sz="16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Emailed as PDFs</a:t>
            </a:r>
            <a:endParaRPr sz="16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 Integrate with your ATS</a:t>
            </a:r>
            <a:endParaRPr b="0" i="0" sz="20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g73f2691964_0_261"/>
          <p:cNvSpPr/>
          <p:nvPr/>
        </p:nvSpPr>
        <p:spPr>
          <a:xfrm>
            <a:off x="7921204" y="2006865"/>
            <a:ext cx="354300" cy="59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 cap="flat" cmpd="sng" w="25400">
            <a:solidFill>
              <a:srgbClr val="1279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g73f2691964_0_261"/>
          <p:cNvPicPr preferRelativeResize="0"/>
          <p:nvPr/>
        </p:nvPicPr>
        <p:blipFill rotWithShape="1">
          <a:blip r:embed="rId3">
            <a:alphaModFix/>
          </a:blip>
          <a:srcRect b="0" l="160" r="-160" t="0"/>
          <a:stretch/>
        </p:blipFill>
        <p:spPr>
          <a:xfrm>
            <a:off x="8509050" y="1128725"/>
            <a:ext cx="3402399" cy="2267599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9" name="Google Shape;399;g73f2691964_0_261"/>
          <p:cNvSpPr txBox="1"/>
          <p:nvPr/>
        </p:nvSpPr>
        <p:spPr>
          <a:xfrm>
            <a:off x="4462525" y="3448975"/>
            <a:ext cx="340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CA" sz="2000" u="none" cap="none" strike="noStrik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Participants Complete Assessment</a:t>
            </a:r>
            <a:endParaRPr b="1" i="0" sz="2000" u="none" cap="none" strike="noStrike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5 to 15 minutes online</a:t>
            </a:r>
            <a:endParaRPr b="0" i="0" sz="20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25+ languages</a:t>
            </a:r>
            <a:endParaRPr b="0" i="0" sz="20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basic reading level</a:t>
            </a:r>
            <a:endParaRPr b="0" i="0" sz="20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non-invasive</a:t>
            </a:r>
            <a:endParaRPr b="0" i="0" sz="20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no adverse impact</a:t>
            </a:r>
            <a:endParaRPr b="0" i="0" sz="20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00" name="Google Shape;400;g73f2691964_0_261"/>
          <p:cNvGrpSpPr/>
          <p:nvPr/>
        </p:nvGrpSpPr>
        <p:grpSpPr>
          <a:xfrm>
            <a:off x="8752278" y="5789701"/>
            <a:ext cx="3160004" cy="433575"/>
            <a:chOff x="8599665" y="5447508"/>
            <a:chExt cx="3343566" cy="546891"/>
          </a:xfrm>
        </p:grpSpPr>
        <p:pic>
          <p:nvPicPr>
            <p:cNvPr id="401" name="Google Shape;401;g73f2691964_0_2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99665" y="5447508"/>
              <a:ext cx="1001535" cy="546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g73f2691964_0_26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525000" y="5597961"/>
              <a:ext cx="1233018" cy="396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g73f2691964_0_26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806581" y="5518273"/>
              <a:ext cx="1136650" cy="4408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4" name="Google Shape;404;g73f2691964_0_261"/>
          <p:cNvSpPr/>
          <p:nvPr/>
        </p:nvSpPr>
        <p:spPr>
          <a:xfrm>
            <a:off x="3985474" y="1986815"/>
            <a:ext cx="354300" cy="59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 cap="flat" cmpd="sng" w="25400">
            <a:solidFill>
              <a:srgbClr val="1279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g73f2691964_0_2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29288" y="1171250"/>
            <a:ext cx="3402399" cy="2267599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6" name="Google Shape;406;g73f2691964_0_261"/>
          <p:cNvPicPr preferRelativeResize="0"/>
          <p:nvPr/>
        </p:nvPicPr>
        <p:blipFill rotWithShape="1">
          <a:blip r:embed="rId8">
            <a:alphaModFix/>
          </a:blip>
          <a:srcRect b="39" l="0" r="0" t="39"/>
          <a:stretch/>
        </p:blipFill>
        <p:spPr>
          <a:xfrm>
            <a:off x="493550" y="1128725"/>
            <a:ext cx="3402399" cy="2267601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g114cf33247b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9667" y="1004299"/>
            <a:ext cx="2917542" cy="376724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2" name="Google Shape;412;g114cf33247b_0_92"/>
          <p:cNvSpPr txBox="1"/>
          <p:nvPr>
            <p:ph type="title"/>
          </p:nvPr>
        </p:nvSpPr>
        <p:spPr>
          <a:xfrm>
            <a:off x="3810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TalentClick</a:t>
            </a:r>
            <a:r>
              <a:rPr lang="en-CA"/>
              <a:t> </a:t>
            </a:r>
            <a:r>
              <a:rPr b="1" lang="en-CA"/>
              <a:t>Reports</a:t>
            </a:r>
            <a:endParaRPr b="1"/>
          </a:p>
        </p:txBody>
      </p:sp>
      <p:grpSp>
        <p:nvGrpSpPr>
          <p:cNvPr id="413" name="Google Shape;413;g114cf33247b_0_92"/>
          <p:cNvGrpSpPr/>
          <p:nvPr/>
        </p:nvGrpSpPr>
        <p:grpSpPr>
          <a:xfrm>
            <a:off x="304807" y="1082531"/>
            <a:ext cx="9035567" cy="5257875"/>
            <a:chOff x="467882" y="744836"/>
            <a:chExt cx="11177100" cy="7273309"/>
          </a:xfrm>
        </p:grpSpPr>
        <p:pic>
          <p:nvPicPr>
            <p:cNvPr id="414" name="Google Shape;414;g114cf33247b_0_9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7882" y="744836"/>
              <a:ext cx="3544099" cy="4649692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grpSp>
          <p:nvGrpSpPr>
            <p:cNvPr id="415" name="Google Shape;415;g114cf33247b_0_92"/>
            <p:cNvGrpSpPr/>
            <p:nvPr/>
          </p:nvGrpSpPr>
          <p:grpSpPr>
            <a:xfrm>
              <a:off x="944878" y="4162657"/>
              <a:ext cx="3721962" cy="3500841"/>
              <a:chOff x="4655006" y="1100493"/>
              <a:chExt cx="5906938" cy="5432715"/>
            </a:xfrm>
          </p:grpSpPr>
          <p:pic>
            <p:nvPicPr>
              <p:cNvPr id="416" name="Google Shape;416;g114cf33247b_0_9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655006" y="1100493"/>
                <a:ext cx="5906938" cy="5432715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417" name="Google Shape;417;g114cf33247b_0_9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871864" y="1297656"/>
                <a:ext cx="410121" cy="410121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pic>
          <p:nvPicPr>
            <p:cNvPr id="418" name="Google Shape;418;g114cf33247b_0_9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71401" y="3728686"/>
              <a:ext cx="3573581" cy="394376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19" name="Google Shape;419;g114cf33247b_0_9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817791" y="1324408"/>
              <a:ext cx="3586416" cy="398052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20" name="Google Shape;420;g114cf33247b_0_9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705494" y="3834439"/>
              <a:ext cx="3596966" cy="418370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421" name="Google Shape;421;g114cf33247b_0_92"/>
          <p:cNvSpPr txBox="1"/>
          <p:nvPr>
            <p:ph idx="2" type="title"/>
          </p:nvPr>
        </p:nvSpPr>
        <p:spPr>
          <a:xfrm>
            <a:off x="9052000" y="509700"/>
            <a:ext cx="3140100" cy="29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>
                <a:solidFill>
                  <a:schemeClr val="dk1"/>
                </a:solidFill>
              </a:rPr>
              <a:t>Short</a:t>
            </a:r>
            <a:r>
              <a:rPr b="0" lang="en-CA">
                <a:solidFill>
                  <a:schemeClr val="dk1"/>
                </a:solidFill>
              </a:rPr>
              <a:t> reports. Highly </a:t>
            </a:r>
            <a:r>
              <a:rPr lang="en-CA">
                <a:solidFill>
                  <a:schemeClr val="dk1"/>
                </a:solidFill>
              </a:rPr>
              <a:t>visual</a:t>
            </a:r>
            <a:r>
              <a:rPr b="0" lang="en-CA">
                <a:solidFill>
                  <a:schemeClr val="dk1"/>
                </a:solidFill>
              </a:rPr>
              <a:t>. </a:t>
            </a:r>
            <a:br>
              <a:rPr b="0" lang="en-CA">
                <a:solidFill>
                  <a:schemeClr val="dk1"/>
                </a:solidFill>
              </a:rPr>
            </a:br>
            <a:r>
              <a:rPr lang="en-CA">
                <a:solidFill>
                  <a:schemeClr val="dk1"/>
                </a:solidFill>
              </a:rPr>
              <a:t>Easy-to-interpret</a:t>
            </a:r>
            <a:r>
              <a:rPr b="0" lang="en-CA">
                <a:solidFill>
                  <a:schemeClr val="dk1"/>
                </a:solidFill>
              </a:rPr>
              <a:t> results in </a:t>
            </a:r>
            <a:r>
              <a:rPr lang="en-CA">
                <a:solidFill>
                  <a:schemeClr val="dk1"/>
                </a:solidFill>
              </a:rPr>
              <a:t>plain language</a:t>
            </a:r>
            <a:r>
              <a:rPr b="0" lang="en-CA">
                <a:solidFill>
                  <a:schemeClr val="dk1"/>
                </a:solidFill>
              </a:rPr>
              <a:t>. </a:t>
            </a:r>
            <a:br>
              <a:rPr b="0" lang="en-CA">
                <a:solidFill>
                  <a:schemeClr val="dk1"/>
                </a:solidFill>
              </a:rPr>
            </a:br>
            <a:br>
              <a:rPr b="0" lang="en-CA">
                <a:solidFill>
                  <a:schemeClr val="dk1"/>
                </a:solidFill>
              </a:rPr>
            </a:br>
            <a:r>
              <a:rPr lang="en-CA">
                <a:solidFill>
                  <a:schemeClr val="dk1"/>
                </a:solidFill>
              </a:rPr>
              <a:t>No certification </a:t>
            </a:r>
            <a:r>
              <a:rPr b="0" lang="en-CA">
                <a:solidFill>
                  <a:schemeClr val="dk1"/>
                </a:solidFill>
              </a:rPr>
              <a:t>required!</a:t>
            </a:r>
            <a:endParaRPr b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 txBox="1"/>
          <p:nvPr>
            <p:ph idx="4294967295" type="title"/>
          </p:nvPr>
        </p:nvSpPr>
        <p:spPr>
          <a:xfrm>
            <a:off x="247503" y="-146843"/>
            <a:ext cx="11319186" cy="121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 sz="4000">
                <a:latin typeface="Verdana"/>
                <a:ea typeface="Verdana"/>
                <a:cs typeface="Verdana"/>
                <a:sym typeface="Verdana"/>
              </a:rPr>
              <a:t>Benchmarks</a:t>
            </a:r>
            <a:r>
              <a:rPr lang="en-CA" sz="4000">
                <a:latin typeface="Verdana"/>
                <a:ea typeface="Verdana"/>
                <a:cs typeface="Verdana"/>
                <a:sym typeface="Verdana"/>
              </a:rPr>
              <a:t> and ‘Ideal Fit’ Scores</a:t>
            </a:r>
            <a:endParaRPr sz="4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8" name="Google Shape;42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000" y="1072450"/>
            <a:ext cx="4059668" cy="5170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9" name="Google Shape;42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5143" y="1054400"/>
            <a:ext cx="4436157" cy="5170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0" name="Google Shape;430;p32"/>
          <p:cNvSpPr txBox="1"/>
          <p:nvPr/>
        </p:nvSpPr>
        <p:spPr>
          <a:xfrm>
            <a:off x="4847601" y="1205750"/>
            <a:ext cx="27774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CA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’Ideal fit’</a:t>
            </a:r>
            <a:r>
              <a:rPr b="0"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scores let you see, at a glance, how likely an applicant is to be a high performer. 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32"/>
          <p:cNvSpPr/>
          <p:nvPr/>
        </p:nvSpPr>
        <p:spPr>
          <a:xfrm>
            <a:off x="4847600" y="3720425"/>
            <a:ext cx="2777400" cy="26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Helps </a:t>
            </a:r>
            <a:r>
              <a:rPr b="1"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save time</a:t>
            </a:r>
            <a:r>
              <a:rPr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when sorting resumes and </a:t>
            </a:r>
            <a:r>
              <a:rPr b="1"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prioritizing applicants</a:t>
            </a:r>
            <a:r>
              <a:rPr i="0" lang="en-CA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 interview.</a:t>
            </a:r>
            <a:endParaRPr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3f2691964_0_253"/>
          <p:cNvSpPr txBox="1"/>
          <p:nvPr/>
        </p:nvSpPr>
        <p:spPr>
          <a:xfrm>
            <a:off x="0" y="6351115"/>
            <a:ext cx="12192000" cy="506886"/>
          </a:xfrm>
          <a:prstGeom prst="rect">
            <a:avLst/>
          </a:prstGeom>
          <a:solidFill>
            <a:srgbClr val="008154"/>
          </a:solidFill>
          <a:ln>
            <a:noFill/>
          </a:ln>
        </p:spPr>
        <p:txBody>
          <a:bodyPr anchorCtr="0" anchor="t" bIns="86400" lIns="648000" spcFirstLastPara="1" rIns="648000" wrap="square" tIns="86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b="1" i="0" lang="en-CA" sz="216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</a:t>
            </a:r>
            <a:endParaRPr b="0" i="0" sz="1679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g73f2691964_0_253"/>
          <p:cNvSpPr txBox="1"/>
          <p:nvPr/>
        </p:nvSpPr>
        <p:spPr>
          <a:xfrm>
            <a:off x="323125" y="1702400"/>
            <a:ext cx="4685700" cy="40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540000" spcFirstLastPara="1" rIns="540000" wrap="square" tIns="180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CA" sz="24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Key Features:</a:t>
            </a:r>
            <a:endParaRPr b="1"/>
          </a:p>
          <a:p>
            <a:pPr indent="-228600" lvl="0" marL="228600" marR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CA" sz="24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Safety Snapshot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CA" sz="24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Coaching Tips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CA" sz="24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SafeSELF Action Plan</a:t>
            </a:r>
            <a:endParaRPr b="0" i="0" sz="16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9" name="Google Shape;439;g73f2691964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5807" y="6003028"/>
            <a:ext cx="694155" cy="6941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g73f2691964_0_253"/>
          <p:cNvGrpSpPr/>
          <p:nvPr/>
        </p:nvGrpSpPr>
        <p:grpSpPr>
          <a:xfrm>
            <a:off x="5008807" y="947215"/>
            <a:ext cx="5538809" cy="5115968"/>
            <a:chOff x="2216258" y="728176"/>
            <a:chExt cx="5844475" cy="5448896"/>
          </a:xfrm>
        </p:grpSpPr>
        <p:pic>
          <p:nvPicPr>
            <p:cNvPr id="441" name="Google Shape;441;g73f2691964_0_2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62753" y="728176"/>
              <a:ext cx="5797980" cy="726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g73f2691964_0_2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16258" y="1370396"/>
              <a:ext cx="5763400" cy="48066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3" name="Google Shape;443;g73f2691964_0_253"/>
          <p:cNvSpPr txBox="1"/>
          <p:nvPr>
            <p:ph type="title"/>
          </p:nvPr>
        </p:nvSpPr>
        <p:spPr>
          <a:xfrm>
            <a:off x="323126" y="-180744"/>
            <a:ext cx="11628112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 sz="4000">
                <a:latin typeface="Verdana"/>
                <a:ea typeface="Verdana"/>
                <a:cs typeface="Verdana"/>
                <a:sym typeface="Verdana"/>
              </a:rPr>
              <a:t>Employer Report </a:t>
            </a:r>
            <a:r>
              <a:rPr lang="en-CA" sz="4000">
                <a:latin typeface="Verdana"/>
                <a:ea typeface="Verdana"/>
                <a:cs typeface="Verdana"/>
                <a:sym typeface="Verdana"/>
              </a:rPr>
              <a:t>Page 1:</a:t>
            </a:r>
            <a:r>
              <a:rPr b="1" lang="en-CA" sz="4000">
                <a:latin typeface="Verdana"/>
                <a:ea typeface="Verdana"/>
                <a:cs typeface="Verdana"/>
                <a:sym typeface="Verdana"/>
              </a:rPr>
              <a:t> Summary</a:t>
            </a:r>
            <a:endParaRPr b="1" sz="4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/>
          <p:nvPr>
            <p:ph type="title"/>
          </p:nvPr>
        </p:nvSpPr>
        <p:spPr>
          <a:xfrm>
            <a:off x="323126" y="-101721"/>
            <a:ext cx="11628112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CA" sz="3900"/>
              <a:t>Page 2: Personalized </a:t>
            </a:r>
            <a:r>
              <a:rPr b="1" lang="en-CA" sz="3900"/>
              <a:t>Interview Questions</a:t>
            </a:r>
            <a:endParaRPr b="1" sz="3900"/>
          </a:p>
        </p:txBody>
      </p:sp>
      <p:sp>
        <p:nvSpPr>
          <p:cNvPr id="450" name="Google Shape;450;p33"/>
          <p:cNvSpPr txBox="1"/>
          <p:nvPr/>
        </p:nvSpPr>
        <p:spPr>
          <a:xfrm>
            <a:off x="323125" y="1223975"/>
            <a:ext cx="3435600" cy="3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Interview questions are </a:t>
            </a:r>
            <a:r>
              <a:rPr b="1" lang="en-CA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personalized</a:t>
            </a:r>
            <a:r>
              <a:rPr b="0" lang="en-CA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CA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each individual’s results. 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leads to more insightful interviews!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451" name="Google Shape;45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3103" y="909810"/>
            <a:ext cx="7193604" cy="4805443"/>
          </a:xfrm>
          <a:prstGeom prst="rect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2" name="Google Shape;452;p33"/>
          <p:cNvSpPr/>
          <p:nvPr/>
        </p:nvSpPr>
        <p:spPr>
          <a:xfrm>
            <a:off x="7276446" y="3312531"/>
            <a:ext cx="4448100" cy="2635800"/>
          </a:xfrm>
          <a:prstGeom prst="ellipse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4"/>
          <p:cNvSpPr txBox="1"/>
          <p:nvPr>
            <p:ph type="title"/>
          </p:nvPr>
        </p:nvSpPr>
        <p:spPr>
          <a:xfrm>
            <a:off x="281944" y="-69485"/>
            <a:ext cx="11628112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CA" sz="3800"/>
              <a:t>Page 3: Management Advice &amp; </a:t>
            </a:r>
            <a:r>
              <a:rPr b="1" lang="en-CA" sz="3800"/>
              <a:t>Coaching</a:t>
            </a:r>
            <a:r>
              <a:rPr lang="en-CA" sz="3800"/>
              <a:t> Tips</a:t>
            </a:r>
            <a:endParaRPr b="1" sz="3800"/>
          </a:p>
        </p:txBody>
      </p:sp>
      <p:sp>
        <p:nvSpPr>
          <p:cNvPr id="459" name="Google Shape;459;p34"/>
          <p:cNvSpPr txBox="1"/>
          <p:nvPr/>
        </p:nvSpPr>
        <p:spPr>
          <a:xfrm>
            <a:off x="9016300" y="1243352"/>
            <a:ext cx="2704368" cy="2351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800" u="none" cap="none" strike="noStrik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Coaching tips are </a:t>
            </a:r>
            <a:r>
              <a:rPr b="1" i="1" lang="en-CA" sz="1800" u="none" cap="none" strike="noStrik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personalized</a:t>
            </a:r>
            <a:r>
              <a:rPr b="0" i="0" lang="en-CA" sz="1800" u="none" cap="none" strike="noStrik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 to each individual’s results. </a:t>
            </a:r>
            <a:endParaRPr/>
          </a:p>
        </p:txBody>
      </p:sp>
      <p:pic>
        <p:nvPicPr>
          <p:cNvPr id="460" name="Google Shape;46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2128" y="1044672"/>
            <a:ext cx="7193603" cy="480544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1361559" y="4504267"/>
            <a:ext cx="3947284" cy="1659466"/>
          </a:xfrm>
          <a:prstGeom prst="ellipse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>
            <p:ph type="title"/>
          </p:nvPr>
        </p:nvSpPr>
        <p:spPr>
          <a:xfrm>
            <a:off x="383482" y="105095"/>
            <a:ext cx="5712518" cy="126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/>
              <a:t>Problem</a:t>
            </a:r>
            <a:endParaRPr b="1"/>
          </a:p>
        </p:txBody>
      </p:sp>
      <p:sp>
        <p:nvSpPr>
          <p:cNvPr id="147" name="Google Shape;147;p5"/>
          <p:cNvSpPr txBox="1"/>
          <p:nvPr>
            <p:ph idx="1" type="body"/>
          </p:nvPr>
        </p:nvSpPr>
        <p:spPr>
          <a:xfrm>
            <a:off x="745067" y="1727201"/>
            <a:ext cx="4989306" cy="1399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CA" sz="2400"/>
              <a:t>Employee turnover costs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(equal to 1 year's salary and benefits)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 sz="1100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rPr>
              <a:t>			Source: PWC/Saratoga</a:t>
            </a:r>
            <a:endParaRPr/>
          </a:p>
          <a:p>
            <a:pPr indent="-101600" lvl="0" marL="17145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434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5800" y="0"/>
            <a:ext cx="6346200" cy="63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/>
          <p:nvPr/>
        </p:nvSpPr>
        <p:spPr>
          <a:xfrm>
            <a:off x="5845800" y="-24900"/>
            <a:ext cx="6346200" cy="6398100"/>
          </a:xfrm>
          <a:prstGeom prst="rect">
            <a:avLst/>
          </a:prstGeom>
          <a:solidFill>
            <a:srgbClr val="333333">
              <a:alpha val="4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5"/>
          <p:cNvSpPr txBox="1"/>
          <p:nvPr>
            <p:ph type="title"/>
          </p:nvPr>
        </p:nvSpPr>
        <p:spPr>
          <a:xfrm>
            <a:off x="381000" y="212725"/>
            <a:ext cx="6219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-CA"/>
              <a:t>Participant Report </a:t>
            </a:r>
            <a:endParaRPr b="1"/>
          </a:p>
        </p:txBody>
      </p:sp>
      <p:sp>
        <p:nvSpPr>
          <p:cNvPr id="467" name="Google Shape;467;p35"/>
          <p:cNvSpPr/>
          <p:nvPr/>
        </p:nvSpPr>
        <p:spPr>
          <a:xfrm rot="-5400000">
            <a:off x="3589050" y="3118200"/>
            <a:ext cx="63519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9400" y="165975"/>
            <a:ext cx="5042225" cy="59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5"/>
          <p:cNvSpPr txBox="1"/>
          <p:nvPr/>
        </p:nvSpPr>
        <p:spPr>
          <a:xfrm>
            <a:off x="381000" y="1983425"/>
            <a:ext cx="5373000" cy="35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You can give each employee their own Participant report to help them gain </a:t>
            </a:r>
            <a:r>
              <a:rPr b="1" i="0" lang="en-CA" sz="2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self-awareness </a:t>
            </a:r>
            <a:r>
              <a:rPr i="0" lang="en-CA" sz="2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about their own ’hard wired’ personality. </a:t>
            </a:r>
            <a:endParaRPr sz="24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2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Self-coaching</a:t>
            </a:r>
            <a:r>
              <a:rPr i="0" lang="en-CA" sz="2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advice helps them interrupt the typical knee-jerk reactions and instead </a:t>
            </a:r>
            <a:r>
              <a:rPr b="1" i="0" lang="en-CA" sz="2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choose lower–risk behaviors</a:t>
            </a:r>
            <a:r>
              <a:rPr i="0" lang="en-CA" sz="2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4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814" y="634070"/>
            <a:ext cx="7168184" cy="5835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6" name="Google Shape;476;p11"/>
          <p:cNvSpPr txBox="1"/>
          <p:nvPr/>
        </p:nvSpPr>
        <p:spPr>
          <a:xfrm>
            <a:off x="7828450" y="961725"/>
            <a:ext cx="3886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Open Sans"/>
                <a:ea typeface="Open Sans"/>
                <a:cs typeface="Open Sans"/>
                <a:sym typeface="Open Sans"/>
              </a:rPr>
              <a:t>Fewer</a:t>
            </a:r>
            <a:r>
              <a:rPr lang="en-CA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 First Aid Incidents &amp; Recordable injurie</a:t>
            </a:r>
            <a:r>
              <a:rPr i="0" lang="en-CA" sz="2400" u="none" cap="none" strike="noStrike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s </a:t>
            </a:r>
            <a:endParaRPr i="0" sz="2400" u="none" cap="none" strike="noStrike">
              <a:solidFill>
                <a:schemeClr val="lt1"/>
              </a:solidFill>
            </a:endParaRPr>
          </a:p>
        </p:txBody>
      </p:sp>
      <p:sp>
        <p:nvSpPr>
          <p:cNvPr id="477" name="Google Shape;477;p11"/>
          <p:cNvSpPr txBox="1"/>
          <p:nvPr/>
        </p:nvSpPr>
        <p:spPr>
          <a:xfrm>
            <a:off x="7833925" y="3237800"/>
            <a:ext cx="3886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Open Sans"/>
                <a:ea typeface="Open Sans"/>
                <a:cs typeface="Open Sans"/>
                <a:sym typeface="Open Sans"/>
              </a:rPr>
              <a:t>Fewer</a:t>
            </a:r>
            <a:r>
              <a:rPr lang="en-CA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First Aid Incidents &amp; Near Misses</a:t>
            </a:r>
            <a:endParaRPr sz="2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11"/>
          <p:cNvSpPr txBox="1"/>
          <p:nvPr/>
        </p:nvSpPr>
        <p:spPr>
          <a:xfrm>
            <a:off x="7828450" y="5130400"/>
            <a:ext cx="3886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Open Sans"/>
                <a:ea typeface="Open Sans"/>
                <a:cs typeface="Open Sans"/>
                <a:sym typeface="Open Sans"/>
              </a:rPr>
              <a:t>Fewer</a:t>
            </a:r>
            <a:r>
              <a:rPr lang="en-CA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First Aid Incidents &amp; Recordable injuries </a:t>
            </a:r>
            <a:endParaRPr sz="2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79" name="Google Shape;479;p11"/>
          <p:cNvCxnSpPr/>
          <p:nvPr/>
        </p:nvCxnSpPr>
        <p:spPr>
          <a:xfrm flipH="1" rot="10800000">
            <a:off x="7246510" y="1377214"/>
            <a:ext cx="669864" cy="20276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0" name="Google Shape;480;p11"/>
          <p:cNvCxnSpPr/>
          <p:nvPr/>
        </p:nvCxnSpPr>
        <p:spPr>
          <a:xfrm flipH="1" rot="10800000">
            <a:off x="7246509" y="3750836"/>
            <a:ext cx="669864" cy="20276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1" name="Google Shape;481;p11"/>
          <p:cNvCxnSpPr/>
          <p:nvPr/>
        </p:nvCxnSpPr>
        <p:spPr>
          <a:xfrm flipH="1" rot="10800000">
            <a:off x="7228925" y="5944036"/>
            <a:ext cx="669864" cy="20276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2" name="Google Shape;482;p11"/>
          <p:cNvSpPr txBox="1"/>
          <p:nvPr/>
        </p:nvSpPr>
        <p:spPr>
          <a:xfrm>
            <a:off x="295729" y="18256"/>
            <a:ext cx="5157620" cy="6158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Verdana"/>
              <a:buNone/>
            </a:pPr>
            <a:r>
              <a:rPr b="1" i="0" lang="en-CA" sz="4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Group Report</a:t>
            </a:r>
            <a:endParaRPr b="1" i="1" sz="4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0085" y="959556"/>
            <a:ext cx="4029515" cy="5226438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9" name="Google Shape;489;p36"/>
          <p:cNvSpPr txBox="1"/>
          <p:nvPr/>
        </p:nvSpPr>
        <p:spPr>
          <a:xfrm>
            <a:off x="295728" y="18257"/>
            <a:ext cx="5980894" cy="9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Verdana"/>
              <a:buNone/>
            </a:pPr>
            <a:r>
              <a:rPr b="1" i="0" lang="en-CA" sz="4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Research</a:t>
            </a:r>
            <a:r>
              <a:rPr b="0" i="0" lang="en-CA" sz="40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Studies</a:t>
            </a:r>
            <a:endParaRPr b="0" i="1" sz="40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90" name="Google Shape;49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8436" y="959556"/>
            <a:ext cx="4048193" cy="5235619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73f2691964_0_402"/>
          <p:cNvSpPr txBox="1"/>
          <p:nvPr>
            <p:ph type="title"/>
          </p:nvPr>
        </p:nvSpPr>
        <p:spPr>
          <a:xfrm>
            <a:off x="410029" y="-89125"/>
            <a:ext cx="10515600" cy="126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-CA"/>
              <a:t>Case Studies</a:t>
            </a:r>
            <a:endParaRPr b="1"/>
          </a:p>
        </p:txBody>
      </p:sp>
      <p:grpSp>
        <p:nvGrpSpPr>
          <p:cNvPr id="496" name="Google Shape;496;g73f2691964_0_402"/>
          <p:cNvGrpSpPr/>
          <p:nvPr/>
        </p:nvGrpSpPr>
        <p:grpSpPr>
          <a:xfrm>
            <a:off x="9734053" y="69469"/>
            <a:ext cx="2189554" cy="6173817"/>
            <a:chOff x="9669138" y="548640"/>
            <a:chExt cx="2013385" cy="5609302"/>
          </a:xfrm>
        </p:grpSpPr>
        <p:pic>
          <p:nvPicPr>
            <p:cNvPr id="497" name="Google Shape;497;g73f2691964_0_40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21475" y="548640"/>
              <a:ext cx="1561048" cy="5609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g73f2691964_0_402"/>
            <p:cNvSpPr/>
            <p:nvPr/>
          </p:nvSpPr>
          <p:spPr>
            <a:xfrm>
              <a:off x="9669138" y="3621666"/>
              <a:ext cx="432000" cy="504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7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9" name="Google Shape;499;g73f2691964_0_4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200" y="1062900"/>
            <a:ext cx="9392601" cy="52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73f2691964_0_448"/>
          <p:cNvSpPr txBox="1"/>
          <p:nvPr>
            <p:ph type="title"/>
          </p:nvPr>
        </p:nvSpPr>
        <p:spPr>
          <a:xfrm>
            <a:off x="229551" y="61640"/>
            <a:ext cx="5856900" cy="1046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/>
              <a:t>Takeaways</a:t>
            </a:r>
            <a:endParaRPr b="1"/>
          </a:p>
        </p:txBody>
      </p:sp>
      <p:sp>
        <p:nvSpPr>
          <p:cNvPr id="505" name="Google Shape;505;g73f2691964_0_448"/>
          <p:cNvSpPr txBox="1"/>
          <p:nvPr>
            <p:ph idx="1" type="body"/>
          </p:nvPr>
        </p:nvSpPr>
        <p:spPr>
          <a:xfrm>
            <a:off x="77150" y="1128000"/>
            <a:ext cx="5856900" cy="49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CA" sz="2100"/>
              <a:t>Test applicants </a:t>
            </a:r>
            <a:r>
              <a:rPr b="1" lang="en-CA" sz="2100"/>
              <a:t>earlier</a:t>
            </a:r>
            <a:r>
              <a:rPr lang="en-CA" sz="2100"/>
              <a:t> in the process.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CA" sz="2100"/>
              <a:t>Test </a:t>
            </a:r>
            <a:r>
              <a:rPr b="1" i="1" lang="en-CA" sz="2100" u="sng"/>
              <a:t>all</a:t>
            </a:r>
            <a:r>
              <a:rPr b="1" lang="en-CA" sz="2100"/>
              <a:t> qualified applicants</a:t>
            </a:r>
            <a:r>
              <a:rPr lang="en-CA" sz="2100"/>
              <a:t>. (We make it so affordable, you can do that). 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CA" sz="2100"/>
              <a:t>Benchmarking and ‘ideal fit’ scores will make it </a:t>
            </a:r>
            <a:r>
              <a:rPr b="1" lang="en-CA" sz="2100"/>
              <a:t>easy</a:t>
            </a:r>
            <a:r>
              <a:rPr lang="en-CA" sz="2100"/>
              <a:t> and </a:t>
            </a:r>
            <a:r>
              <a:rPr b="1" lang="en-CA" sz="2100"/>
              <a:t>fast</a:t>
            </a:r>
            <a:r>
              <a:rPr lang="en-CA" sz="2100"/>
              <a:t> to screen applicants and select lower-risk employees.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CA" sz="2100"/>
              <a:t>You </a:t>
            </a:r>
            <a:r>
              <a:rPr i="1" lang="en-CA" sz="2100"/>
              <a:t>will</a:t>
            </a:r>
            <a:r>
              <a:rPr lang="en-CA" sz="2100"/>
              <a:t> improve your risk-related metrics by at least 25%, which will help you </a:t>
            </a:r>
            <a:r>
              <a:rPr b="1" lang="en-CA" sz="2100"/>
              <a:t>save time, save money</a:t>
            </a:r>
            <a:r>
              <a:rPr lang="en-CA" sz="2100"/>
              <a:t>, and </a:t>
            </a:r>
            <a:r>
              <a:rPr b="1" lang="en-CA" sz="2100"/>
              <a:t>make money</a:t>
            </a:r>
            <a:r>
              <a:rPr lang="en-CA" sz="2100"/>
              <a:t>!</a:t>
            </a:r>
            <a:endParaRPr sz="2100"/>
          </a:p>
        </p:txBody>
      </p:sp>
      <p:pic>
        <p:nvPicPr>
          <p:cNvPr id="506" name="Google Shape;506;g73f2691964_0_4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6451" y="-23169"/>
            <a:ext cx="6105550" cy="6414767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g73f2691964_0_448"/>
          <p:cNvSpPr/>
          <p:nvPr/>
        </p:nvSpPr>
        <p:spPr>
          <a:xfrm>
            <a:off x="6105600" y="0"/>
            <a:ext cx="6086400" cy="6388500"/>
          </a:xfrm>
          <a:prstGeom prst="rect">
            <a:avLst/>
          </a:prstGeom>
          <a:solidFill>
            <a:srgbClr val="333333">
              <a:alpha val="490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25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  <p:sp>
        <p:nvSpPr>
          <p:cNvPr id="513" name="Google Shape;513;p37"/>
          <p:cNvSpPr/>
          <p:nvPr/>
        </p:nvSpPr>
        <p:spPr>
          <a:xfrm>
            <a:off x="-172450" y="0"/>
            <a:ext cx="12557700" cy="6981000"/>
          </a:xfrm>
          <a:prstGeom prst="rect">
            <a:avLst/>
          </a:prstGeom>
          <a:solidFill>
            <a:srgbClr val="343434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7"/>
          <p:cNvSpPr txBox="1"/>
          <p:nvPr/>
        </p:nvSpPr>
        <p:spPr>
          <a:xfrm>
            <a:off x="-9931" y="4479923"/>
            <a:ext cx="12201900" cy="17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CA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0" i="0" lang="en-CA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0" i="0" sz="2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5" name="Google Shape;515;p37"/>
          <p:cNvSpPr txBox="1"/>
          <p:nvPr/>
        </p:nvSpPr>
        <p:spPr>
          <a:xfrm>
            <a:off x="47125" y="1216995"/>
            <a:ext cx="12202025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5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Questions?</a:t>
            </a:r>
            <a:endParaRPr b="1" i="0" sz="6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6" name="Google Shape;516;p37"/>
          <p:cNvSpPr/>
          <p:nvPr/>
        </p:nvSpPr>
        <p:spPr>
          <a:xfrm>
            <a:off x="-9931" y="5641005"/>
            <a:ext cx="12395181" cy="1215469"/>
          </a:xfrm>
          <a:prstGeom prst="rect">
            <a:avLst/>
          </a:prstGeom>
          <a:solidFill>
            <a:srgbClr val="1279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7"/>
          <p:cNvSpPr txBox="1"/>
          <p:nvPr/>
        </p:nvSpPr>
        <p:spPr>
          <a:xfrm>
            <a:off x="521367" y="5720779"/>
            <a:ext cx="6133526" cy="9758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CA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Greg Ford</a:t>
            </a:r>
            <a:r>
              <a:rPr b="0" i="0" lang="en-CA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M.Ed Workplace Learning, BA Psych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CA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Managing Partner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Phone:  1.877.723.3778    Email:  Info@TalentClick.com</a:t>
            </a:r>
            <a:endParaRPr b="0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8" name="Google Shape;51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4857" y="5894848"/>
            <a:ext cx="3388949" cy="710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>
            <p:ph type="title"/>
          </p:nvPr>
        </p:nvSpPr>
        <p:spPr>
          <a:xfrm>
            <a:off x="383482" y="105095"/>
            <a:ext cx="5712518" cy="126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/>
              <a:t>More </a:t>
            </a:r>
            <a:r>
              <a:rPr b="1" lang="en-CA"/>
              <a:t>Problems</a:t>
            </a:r>
            <a:endParaRPr b="1"/>
          </a:p>
        </p:txBody>
      </p:sp>
      <p:sp>
        <p:nvSpPr>
          <p:cNvPr id="155" name="Google Shape;155;p6"/>
          <p:cNvSpPr/>
          <p:nvPr/>
        </p:nvSpPr>
        <p:spPr>
          <a:xfrm>
            <a:off x="459675" y="1379751"/>
            <a:ext cx="5525400" cy="11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Cost of workplace violence: 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$36 billion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0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http://www.businessinsider.com/surprising-costs-to-the-work-place-2011-11?op=1</a:t>
            </a:r>
            <a:endParaRPr sz="1800"/>
          </a:p>
        </p:txBody>
      </p:sp>
      <p:sp>
        <p:nvSpPr>
          <p:cNvPr id="156" name="Google Shape;156;p6"/>
          <p:cNvSpPr/>
          <p:nvPr/>
        </p:nvSpPr>
        <p:spPr>
          <a:xfrm>
            <a:off x="459675" y="5022859"/>
            <a:ext cx="4740900" cy="11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Cost of theft and fraud: 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$600 billion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0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http://www.businessinsider.com/surprising-costs-to-the-work-place-2011-11?op=1</a:t>
            </a:r>
            <a:endParaRPr sz="1800"/>
          </a:p>
        </p:txBody>
      </p:sp>
      <p:cxnSp>
        <p:nvCxnSpPr>
          <p:cNvPr id="157" name="Google Shape;157;p6"/>
          <p:cNvCxnSpPr/>
          <p:nvPr/>
        </p:nvCxnSpPr>
        <p:spPr>
          <a:xfrm>
            <a:off x="949786" y="4782491"/>
            <a:ext cx="3220200" cy="0"/>
          </a:xfrm>
          <a:prstGeom prst="straightConnector1">
            <a:avLst/>
          </a:prstGeom>
          <a:noFill/>
          <a:ln cap="flat" cmpd="sng" w="28575">
            <a:solidFill>
              <a:srgbClr val="FF7C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p6"/>
          <p:cNvSpPr/>
          <p:nvPr/>
        </p:nvSpPr>
        <p:spPr>
          <a:xfrm>
            <a:off x="459675" y="3277492"/>
            <a:ext cx="5525400" cy="11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2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Cost of workplace injuries: 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2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$62 billion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1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2016 Liberty Mutual Workplace Safety Index</a:t>
            </a:r>
            <a:endParaRPr sz="1900"/>
          </a:p>
        </p:txBody>
      </p:sp>
      <p:cxnSp>
        <p:nvCxnSpPr>
          <p:cNvPr id="159" name="Google Shape;159;p6"/>
          <p:cNvCxnSpPr/>
          <p:nvPr/>
        </p:nvCxnSpPr>
        <p:spPr>
          <a:xfrm>
            <a:off x="949786" y="2942232"/>
            <a:ext cx="3220200" cy="0"/>
          </a:xfrm>
          <a:prstGeom prst="straightConnector1">
            <a:avLst/>
          </a:prstGeom>
          <a:noFill/>
          <a:ln cap="flat" cmpd="sng" w="28575">
            <a:solidFill>
              <a:srgbClr val="FF7C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 b="13184" l="22485" r="24990" t="3944"/>
          <a:stretch/>
        </p:blipFill>
        <p:spPr>
          <a:xfrm>
            <a:off x="6096000" y="1"/>
            <a:ext cx="6096001" cy="640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>
            <p:ph type="title"/>
          </p:nvPr>
        </p:nvSpPr>
        <p:spPr>
          <a:xfrm>
            <a:off x="304800" y="-143891"/>
            <a:ext cx="9314688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/>
              <a:t>Causes</a:t>
            </a:r>
            <a:r>
              <a:rPr lang="en-CA"/>
              <a:t> of Workplace Incidents</a:t>
            </a: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4769108" y="1181809"/>
            <a:ext cx="6622735" cy="4939515"/>
            <a:chOff x="1115616" y="692388"/>
            <a:chExt cx="6408711" cy="4639133"/>
          </a:xfrm>
        </p:grpSpPr>
        <p:pic>
          <p:nvPicPr>
            <p:cNvPr id="167" name="Google Shape;167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15616" y="692388"/>
              <a:ext cx="6408711" cy="4639133"/>
            </a:xfrm>
            <a:prstGeom prst="rect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68" name="Google Shape;168;p7"/>
            <p:cNvSpPr/>
            <p:nvPr/>
          </p:nvSpPr>
          <p:spPr>
            <a:xfrm>
              <a:off x="2236916" y="3502225"/>
              <a:ext cx="4320600" cy="432000"/>
            </a:xfrm>
            <a:prstGeom prst="rect">
              <a:avLst/>
            </a:prstGeom>
            <a:solidFill>
              <a:srgbClr val="3F3F3F"/>
            </a:solidFill>
            <a:ln cap="flat" cmpd="sng" w="381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79"/>
                <a:buFont typeface="Arial"/>
                <a:buNone/>
              </a:pPr>
              <a:r>
                <a:rPr b="1" i="0" lang="en-CA" sz="167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CONSTRUCTION 90-95%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7"/>
          <p:cNvSpPr txBox="1"/>
          <p:nvPr>
            <p:ph idx="2" type="title"/>
          </p:nvPr>
        </p:nvSpPr>
        <p:spPr>
          <a:xfrm>
            <a:off x="304801" y="1492548"/>
            <a:ext cx="4151100" cy="27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lang="en-CA">
                <a:solidFill>
                  <a:schemeClr val="dk1"/>
                </a:solidFill>
              </a:rPr>
              <a:t>Most incidents are </a:t>
            </a:r>
            <a:r>
              <a:rPr lang="en-CA">
                <a:solidFill>
                  <a:schemeClr val="dk1"/>
                </a:solidFill>
              </a:rPr>
              <a:t>NOT</a:t>
            </a:r>
            <a:r>
              <a:rPr b="0" lang="en-CA">
                <a:solidFill>
                  <a:schemeClr val="dk1"/>
                </a:solidFill>
              </a:rPr>
              <a:t> caused by equipment failure or improper SOPs. </a:t>
            </a:r>
            <a:br>
              <a:rPr b="0" lang="en-CA">
                <a:solidFill>
                  <a:schemeClr val="dk1"/>
                </a:solidFill>
              </a:rPr>
            </a:br>
            <a:br>
              <a:rPr b="0" lang="en-CA">
                <a:solidFill>
                  <a:schemeClr val="dk1"/>
                </a:solidFill>
              </a:rPr>
            </a:br>
            <a:r>
              <a:rPr b="0" lang="en-CA">
                <a:solidFill>
                  <a:schemeClr val="dk1"/>
                </a:solidFill>
              </a:rPr>
              <a:t>Most incidents are caused by </a:t>
            </a:r>
            <a:r>
              <a:rPr lang="en-CA" u="sng">
                <a:solidFill>
                  <a:schemeClr val="dk1"/>
                </a:solidFill>
              </a:rPr>
              <a:t>people</a:t>
            </a:r>
            <a:r>
              <a:rPr b="0" lang="en-CA">
                <a:solidFill>
                  <a:schemeClr val="dk1"/>
                </a:solidFill>
              </a:rPr>
              <a:t>!</a:t>
            </a:r>
            <a:endParaRPr b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/>
          <p:nvPr/>
        </p:nvSpPr>
        <p:spPr>
          <a:xfrm>
            <a:off x="1197429" y="1949375"/>
            <a:ext cx="9597242" cy="324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E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3"/>
          <p:cNvSpPr txBox="1"/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Timeline of </a:t>
            </a:r>
            <a:r>
              <a:rPr b="1" lang="en-CA"/>
              <a:t>Incident Causation</a:t>
            </a:r>
            <a:endParaRPr b="1"/>
          </a:p>
        </p:txBody>
      </p:sp>
      <p:sp>
        <p:nvSpPr>
          <p:cNvPr id="176" name="Google Shape;176;p13"/>
          <p:cNvSpPr/>
          <p:nvPr/>
        </p:nvSpPr>
        <p:spPr>
          <a:xfrm>
            <a:off x="1388702" y="2902259"/>
            <a:ext cx="2510400" cy="1255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CA" sz="2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HUMAN FACTOR</a:t>
            </a:r>
            <a:endParaRPr b="1" i="0" sz="2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4201458" y="2902259"/>
            <a:ext cx="2510400" cy="1255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CA" sz="2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HIGH-RISK BEHAVIOR</a:t>
            </a:r>
            <a:endParaRPr b="1" i="0" sz="2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7090234" y="2902259"/>
            <a:ext cx="2510400" cy="1255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CA" sz="2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INCIDENT</a:t>
            </a:r>
            <a:endParaRPr b="1" i="0" sz="2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3738254" y="3262975"/>
            <a:ext cx="666300" cy="55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7D3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6633854" y="3262975"/>
            <a:ext cx="666300" cy="55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7D3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1364391" y="2179637"/>
            <a:ext cx="2559021" cy="2779776"/>
          </a:xfrm>
          <a:prstGeom prst="ellipse">
            <a:avLst/>
          </a:prstGeom>
          <a:noFill/>
          <a:ln cap="flat" cmpd="sng" w="444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/>
          <p:nvPr>
            <p:ph type="title"/>
          </p:nvPr>
        </p:nvSpPr>
        <p:spPr>
          <a:xfrm>
            <a:off x="304799" y="136525"/>
            <a:ext cx="5004625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/>
              <a:t>Workforce </a:t>
            </a:r>
            <a:r>
              <a:rPr b="1" lang="en-CA"/>
              <a:t>Problem</a:t>
            </a:r>
            <a:endParaRPr b="1"/>
          </a:p>
        </p:txBody>
      </p:sp>
      <p:sp>
        <p:nvSpPr>
          <p:cNvPr id="187" name="Google Shape;187;p17"/>
          <p:cNvSpPr txBox="1"/>
          <p:nvPr/>
        </p:nvSpPr>
        <p:spPr>
          <a:xfrm>
            <a:off x="348900" y="3210625"/>
            <a:ext cx="46788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b="0" i="0" lang="en-CA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if you could SPOT them ahead of time…</a:t>
            </a:r>
            <a:r>
              <a:rPr b="1" i="1" lang="en-CA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before</a:t>
            </a:r>
            <a:r>
              <a:rPr b="0" i="0" lang="en-CA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incident took place?</a:t>
            </a:r>
            <a:endParaRPr b="0"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17"/>
          <p:cNvSpPr/>
          <p:nvPr/>
        </p:nvSpPr>
        <p:spPr>
          <a:xfrm rot="-5400000">
            <a:off x="4054125" y="3099025"/>
            <a:ext cx="63519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7"/>
          <p:cNvSpPr/>
          <p:nvPr/>
        </p:nvSpPr>
        <p:spPr>
          <a:xfrm rot="-5400000">
            <a:off x="4054125" y="3099025"/>
            <a:ext cx="63519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7"/>
          <p:cNvSpPr txBox="1"/>
          <p:nvPr>
            <p:ph idx="2" type="title"/>
          </p:nvPr>
        </p:nvSpPr>
        <p:spPr>
          <a:xfrm>
            <a:off x="380850" y="1573425"/>
            <a:ext cx="42219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/>
              <a:t>1 out of 4 workers has a greater risk of incidents </a:t>
            </a:r>
            <a:endParaRPr/>
          </a:p>
        </p:txBody>
      </p:sp>
      <p:pic>
        <p:nvPicPr>
          <p:cNvPr id="191" name="Google Shape;1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5" y="0"/>
            <a:ext cx="6919450" cy="63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3f2691964_0_118"/>
          <p:cNvSpPr txBox="1"/>
          <p:nvPr>
            <p:ph type="title"/>
          </p:nvPr>
        </p:nvSpPr>
        <p:spPr>
          <a:xfrm>
            <a:off x="327378" y="110475"/>
            <a:ext cx="5181600" cy="13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/>
              <a:t>Hiring </a:t>
            </a:r>
            <a:r>
              <a:rPr b="1" lang="en-CA"/>
              <a:t>Problem</a:t>
            </a:r>
            <a:endParaRPr b="1"/>
          </a:p>
        </p:txBody>
      </p:sp>
      <p:sp>
        <p:nvSpPr>
          <p:cNvPr id="197" name="Google Shape;197;g73f2691964_0_118"/>
          <p:cNvSpPr txBox="1"/>
          <p:nvPr>
            <p:ph idx="1" type="body"/>
          </p:nvPr>
        </p:nvSpPr>
        <p:spPr>
          <a:xfrm>
            <a:off x="496124" y="1757936"/>
            <a:ext cx="4511305" cy="3757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Traditional</a:t>
            </a:r>
            <a:r>
              <a:rPr b="1" lang="en-CA" sz="2400">
                <a:latin typeface="Arial"/>
                <a:ea typeface="Arial"/>
                <a:cs typeface="Arial"/>
                <a:sym typeface="Arial"/>
              </a:rPr>
              <a:t> unstructured interviewing has a 50% success rate</a:t>
            </a:r>
            <a:r>
              <a:rPr lang="en-CA" sz="2400">
                <a:latin typeface="Arial"/>
                <a:ea typeface="Arial"/>
                <a:cs typeface="Arial"/>
                <a:sym typeface="Arial"/>
              </a:rPr>
              <a:t> in hiring people who become ‘good’ or ‘high’ performers.</a:t>
            </a:r>
            <a:endParaRPr sz="1200">
              <a:solidFill>
                <a:srgbClr val="3434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people standing in a room&#10;&#10;Description automatically generated" id="198" name="Google Shape;198;g73f2691964_0_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000" y="0"/>
            <a:ext cx="6618514" cy="63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73f2691964_0_118"/>
          <p:cNvSpPr/>
          <p:nvPr/>
        </p:nvSpPr>
        <p:spPr>
          <a:xfrm>
            <a:off x="5588000" y="0"/>
            <a:ext cx="6618600" cy="6398100"/>
          </a:xfrm>
          <a:prstGeom prst="rect">
            <a:avLst/>
          </a:prstGeom>
          <a:solidFill>
            <a:srgbClr val="333333">
              <a:alpha val="48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/>
        </p:nvSpPr>
        <p:spPr>
          <a:xfrm>
            <a:off x="485425" y="1770550"/>
            <a:ext cx="5116800" cy="3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25" lIns="253100" spcFirstLastPara="1" rIns="253100" wrap="square" tIns="33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i="0" lang="en-CA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During pre-employment screening and selection, background checks and reference checks are necessary! 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br>
              <a:rPr b="1" i="0" lang="en-CA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CA" sz="2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But these tools focus on the PAST. </a:t>
            </a:r>
            <a:endParaRPr b="1" i="0" sz="2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 b="0" l="869" r="35654" t="0"/>
          <a:stretch/>
        </p:blipFill>
        <p:spPr>
          <a:xfrm>
            <a:off x="5812125" y="-37150"/>
            <a:ext cx="6379876" cy="64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 txBox="1"/>
          <p:nvPr/>
        </p:nvSpPr>
        <p:spPr>
          <a:xfrm>
            <a:off x="485422" y="-37146"/>
            <a:ext cx="10374602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4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Hiring </a:t>
            </a:r>
            <a:r>
              <a:rPr b="1" i="0" lang="en-CA" sz="4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Problem</a:t>
            </a:r>
            <a:endParaRPr/>
          </a:p>
        </p:txBody>
      </p:sp>
      <p:sp>
        <p:nvSpPr>
          <p:cNvPr id="208" name="Google Shape;208;p8"/>
          <p:cNvSpPr/>
          <p:nvPr/>
        </p:nvSpPr>
        <p:spPr>
          <a:xfrm>
            <a:off x="5814750" y="-3675"/>
            <a:ext cx="6379800" cy="6398100"/>
          </a:xfrm>
          <a:prstGeom prst="rect">
            <a:avLst/>
          </a:prstGeom>
          <a:solidFill>
            <a:srgbClr val="333333">
              <a:alpha val="48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2014-02-25T23:05:04Z</dcterms:created>
  <dc:creator>Greg Ford;Stephen Race</dc:creator>
</cp:coreProperties>
</file>