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8" r:id="rId2"/>
    <p:sldMasterId id="2147483675" r:id="rId3"/>
  </p:sldMasterIdLst>
  <p:notesMasterIdLst>
    <p:notesMasterId r:id="rId42"/>
  </p:notesMasterIdLst>
  <p:sldIdLst>
    <p:sldId id="256" r:id="rId4"/>
    <p:sldId id="1195" r:id="rId5"/>
    <p:sldId id="258" r:id="rId6"/>
    <p:sldId id="1168" r:id="rId7"/>
    <p:sldId id="262" r:id="rId8"/>
    <p:sldId id="278" r:id="rId9"/>
    <p:sldId id="361" r:id="rId10"/>
    <p:sldId id="1191" r:id="rId11"/>
    <p:sldId id="268" r:id="rId12"/>
    <p:sldId id="353" r:id="rId13"/>
    <p:sldId id="273" r:id="rId14"/>
    <p:sldId id="943" r:id="rId15"/>
    <p:sldId id="260" r:id="rId16"/>
    <p:sldId id="1169" r:id="rId17"/>
    <p:sldId id="261" r:id="rId18"/>
    <p:sldId id="1173" r:id="rId19"/>
    <p:sldId id="1186" r:id="rId20"/>
    <p:sldId id="1194" r:id="rId21"/>
    <p:sldId id="270" r:id="rId22"/>
    <p:sldId id="271" r:id="rId23"/>
    <p:sldId id="1192" r:id="rId24"/>
    <p:sldId id="264" r:id="rId25"/>
    <p:sldId id="1197" r:id="rId26"/>
    <p:sldId id="1193" r:id="rId27"/>
    <p:sldId id="263" r:id="rId28"/>
    <p:sldId id="279" r:id="rId29"/>
    <p:sldId id="1176" r:id="rId30"/>
    <p:sldId id="290" r:id="rId31"/>
    <p:sldId id="1196" r:id="rId32"/>
    <p:sldId id="296" r:id="rId33"/>
    <p:sldId id="293" r:id="rId34"/>
    <p:sldId id="294" r:id="rId35"/>
    <p:sldId id="1141" r:id="rId36"/>
    <p:sldId id="266" r:id="rId37"/>
    <p:sldId id="272" r:id="rId38"/>
    <p:sldId id="1188" r:id="rId39"/>
    <p:sldId id="1181" r:id="rId40"/>
    <p:sldId id="1189" r:id="rId41"/>
  </p:sldIdLst>
  <p:sldSz cx="12192000" cy="6858000"/>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guide id="3" orient="horz" pos="2160">
          <p15:clr>
            <a:srgbClr val="A4A3A4"/>
          </p15:clr>
        </p15:guide>
        <p15:guide id="4"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bGPRv3bLBJBk3tgV638w0V4xt5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7950"/>
    <a:srgbClr val="0F6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CE5148-6D5E-4CC6-A2DF-1169D1CE0C9E}">
  <a:tblStyle styleId="{B0CE5148-6D5E-4CC6-A2DF-1169D1CE0C9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12"/>
    <p:restoredTop sz="96371"/>
  </p:normalViewPr>
  <p:slideViewPr>
    <p:cSldViewPr snapToGrid="0">
      <p:cViewPr varScale="1">
        <p:scale>
          <a:sx n="116" d="100"/>
          <a:sy n="116" d="100"/>
        </p:scale>
        <p:origin x="192" y="360"/>
      </p:cViewPr>
      <p:guideLst>
        <p:guide orient="horz" pos="1800"/>
        <p:guide pos="3200"/>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1804"/>
          </a:xfrm>
          <a:prstGeom prst="rect">
            <a:avLst/>
          </a:prstGeom>
          <a:noFill/>
          <a:ln>
            <a:noFill/>
          </a:ln>
        </p:spPr>
        <p:txBody>
          <a:bodyPr spcFirstLastPara="1" wrap="square" lIns="92475" tIns="46225" rIns="92475" bIns="462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1804"/>
          </a:xfrm>
          <a:prstGeom prst="rect">
            <a:avLst/>
          </a:prstGeom>
          <a:noFill/>
          <a:ln>
            <a:noFill/>
          </a:ln>
        </p:spPr>
        <p:txBody>
          <a:bodyPr spcFirstLastPara="1" wrap="square" lIns="92475" tIns="46225" rIns="92475" bIns="462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11699" cy="461804"/>
          </a:xfrm>
          <a:prstGeom prst="rect">
            <a:avLst/>
          </a:prstGeom>
          <a:noFill/>
          <a:ln>
            <a:noFill/>
          </a:ln>
        </p:spPr>
        <p:txBody>
          <a:bodyPr spcFirstLastPara="1" wrap="square" lIns="92475" tIns="46225" rIns="92475" bIns="462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b8778ec8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b8778ec8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images - different titles</a:t>
            </a:r>
            <a:endParaRPr/>
          </a:p>
          <a:p>
            <a:pPr marL="0" lvl="0" indent="0" algn="l" rtl="0">
              <a:spcBef>
                <a:spcPts val="0"/>
              </a:spcBef>
              <a:spcAft>
                <a:spcPts val="0"/>
              </a:spcAft>
              <a:buNone/>
            </a:pPr>
            <a:r>
              <a:rPr lang="en-US"/>
              <a:t>Different job roles images</a:t>
            </a:r>
            <a:endParaRPr/>
          </a:p>
          <a:p>
            <a:pPr marL="0" lvl="0" indent="0" algn="l" rtl="0">
              <a:spcBef>
                <a:spcPts val="0"/>
              </a:spcBef>
              <a:spcAft>
                <a:spcPts val="0"/>
              </a:spcAft>
              <a:buNone/>
            </a:pPr>
            <a:r>
              <a:rPr lang="en-US"/>
              <a:t>Printed version</a:t>
            </a:r>
            <a:endParaRPr/>
          </a:p>
        </p:txBody>
      </p:sp>
    </p:spTree>
    <p:extLst>
      <p:ext uri="{BB962C8B-B14F-4D97-AF65-F5344CB8AC3E}">
        <p14:creationId xmlns:p14="http://schemas.microsoft.com/office/powerpoint/2010/main" val="2687230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p:txBody>
      </p:sp>
      <p:sp>
        <p:nvSpPr>
          <p:cNvPr id="17411" name="Slide Number Placeholder 3"/>
          <p:cNvSpPr>
            <a:spLocks noGrp="1"/>
          </p:cNvSpPr>
          <p:nvPr>
            <p:ph type="sldNum" sz="quarter" idx="5"/>
          </p:nvPr>
        </p:nvSpPr>
        <p:spPr bwMode="auto">
          <a:noFill/>
          <a:ln>
            <a:miter lim="800000"/>
            <a:headEnd/>
            <a:tailEnd/>
          </a:ln>
        </p:spPr>
        <p:txBody>
          <a:bodyPr/>
          <a:lstStyle/>
          <a:p>
            <a:fld id="{141C4834-5249-48F2-80C5-3A56E46587B3}" type="slidenum">
              <a:rPr lang="en-CA"/>
              <a:pPr/>
              <a:t>10</a:t>
            </a:fld>
            <a:endParaRPr lang="en-CA"/>
          </a:p>
        </p:txBody>
      </p:sp>
    </p:spTree>
    <p:extLst>
      <p:ext uri="{BB962C8B-B14F-4D97-AF65-F5344CB8AC3E}">
        <p14:creationId xmlns:p14="http://schemas.microsoft.com/office/powerpoint/2010/main" val="258476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61801b9fa5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61801b9fa5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85800" marR="0" lvl="1" indent="-298450" algn="l" rtl="0">
              <a:lnSpc>
                <a:spcPct val="115000"/>
              </a:lnSpc>
              <a:spcBef>
                <a:spcPts val="0"/>
              </a:spcBef>
              <a:spcAft>
                <a:spcPts val="0"/>
              </a:spcAft>
              <a:buClr>
                <a:schemeClr val="dk1"/>
              </a:buClr>
              <a:buSzPts val="1100"/>
              <a:buFont typeface="Open Sans"/>
              <a:buChar char="o"/>
            </a:pPr>
            <a:endParaRPr/>
          </a:p>
        </p:txBody>
      </p:sp>
    </p:spTree>
    <p:extLst>
      <p:ext uri="{BB962C8B-B14F-4D97-AF65-F5344CB8AC3E}">
        <p14:creationId xmlns:p14="http://schemas.microsoft.com/office/powerpoint/2010/main" val="3668445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Shape 474"/>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75" name="Shape 475"/>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7603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3f2691964_0_118: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73f2691964_0_118:notes"/>
          <p:cNvSpPr txBox="1">
            <a:spLocks noGrp="1"/>
          </p:cNvSpPr>
          <p:nvPr>
            <p:ph type="body" idx="1"/>
          </p:nvPr>
        </p:nvSpPr>
        <p:spPr>
          <a:xfrm>
            <a:off x="695007" y="4387136"/>
            <a:ext cx="5560200" cy="4156200"/>
          </a:xfrm>
          <a:prstGeom prst="rect">
            <a:avLst/>
          </a:prstGeom>
          <a:noFill/>
          <a:ln>
            <a:noFill/>
          </a:ln>
        </p:spPr>
        <p:txBody>
          <a:bodyPr spcFirstLastPara="1" wrap="square" lIns="92550" tIns="92550" rIns="92550" bIns="925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3f2691964_0_118: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73f2691964_0_118:notes"/>
          <p:cNvSpPr txBox="1">
            <a:spLocks noGrp="1"/>
          </p:cNvSpPr>
          <p:nvPr>
            <p:ph type="body" idx="1"/>
          </p:nvPr>
        </p:nvSpPr>
        <p:spPr>
          <a:xfrm>
            <a:off x="695007" y="4387136"/>
            <a:ext cx="5560200" cy="4156200"/>
          </a:xfrm>
          <a:prstGeom prst="rect">
            <a:avLst/>
          </a:prstGeom>
          <a:noFill/>
          <a:ln>
            <a:noFill/>
          </a:ln>
        </p:spPr>
        <p:txBody>
          <a:bodyPr spcFirstLastPara="1" wrap="square" lIns="92550" tIns="92550" rIns="92550" bIns="925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746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3f2691964_0_162: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73f2691964_0_162:notes"/>
          <p:cNvSpPr txBox="1">
            <a:spLocks noGrp="1"/>
          </p:cNvSpPr>
          <p:nvPr>
            <p:ph type="body" idx="1"/>
          </p:nvPr>
        </p:nvSpPr>
        <p:spPr>
          <a:xfrm>
            <a:off x="695007" y="4387136"/>
            <a:ext cx="5560200" cy="4156200"/>
          </a:xfrm>
          <a:prstGeom prst="rect">
            <a:avLst/>
          </a:prstGeom>
          <a:noFill/>
          <a:ln>
            <a:noFill/>
          </a:ln>
        </p:spPr>
        <p:txBody>
          <a:bodyPr spcFirstLastPara="1" wrap="square" lIns="92550" tIns="92550" rIns="92550" bIns="925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8633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3f2691964_0_25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3f2691964_0_253:notes"/>
          <p:cNvSpPr txBox="1">
            <a:spLocks noGrp="1"/>
          </p:cNvSpPr>
          <p:nvPr>
            <p:ph type="body" idx="1"/>
          </p:nvPr>
        </p:nvSpPr>
        <p:spPr>
          <a:xfrm>
            <a:off x="695008" y="4387136"/>
            <a:ext cx="5560200" cy="41562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89" name="Google Shape;289;g73f2691964_0_253:notes"/>
          <p:cNvSpPr txBox="1">
            <a:spLocks noGrp="1"/>
          </p:cNvSpPr>
          <p:nvPr>
            <p:ph type="sldNum" idx="12"/>
          </p:nvPr>
        </p:nvSpPr>
        <p:spPr>
          <a:xfrm>
            <a:off x="3936768" y="8772668"/>
            <a:ext cx="3011700" cy="4617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16</a:t>
            </a:fld>
            <a:endParaRPr/>
          </a:p>
        </p:txBody>
      </p:sp>
    </p:spTree>
    <p:extLst>
      <p:ext uri="{BB962C8B-B14F-4D97-AF65-F5344CB8AC3E}">
        <p14:creationId xmlns:p14="http://schemas.microsoft.com/office/powerpoint/2010/main" val="264615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00" name="Google Shape;200;p3: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CA">
                <a:solidFill>
                  <a:srgbClr val="000000"/>
                </a:solidFill>
              </a:rPr>
              <a:t>17</a:t>
            </a:fld>
            <a:endParaRPr>
              <a:solidFill>
                <a:srgbClr val="000000"/>
              </a:solidFill>
            </a:endParaRPr>
          </a:p>
        </p:txBody>
      </p:sp>
    </p:spTree>
    <p:extLst>
      <p:ext uri="{BB962C8B-B14F-4D97-AF65-F5344CB8AC3E}">
        <p14:creationId xmlns:p14="http://schemas.microsoft.com/office/powerpoint/2010/main" val="3992279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61801b9fa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1" name="Google Shape;661;g61801b9fa5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3293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61801b9fa5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g61801b9fa5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85800" marR="0" lvl="1" indent="-298450" algn="l" rtl="0">
              <a:lnSpc>
                <a:spcPct val="115000"/>
              </a:lnSpc>
              <a:spcBef>
                <a:spcPts val="0"/>
              </a:spcBef>
              <a:spcAft>
                <a:spcPts val="0"/>
              </a:spcAft>
              <a:buClr>
                <a:schemeClr val="dk1"/>
              </a:buClr>
              <a:buSzPts val="1100"/>
              <a:buFont typeface="Open Sans"/>
              <a:buChar char="o"/>
            </a:pPr>
            <a:endParaRPr/>
          </a:p>
        </p:txBody>
      </p:sp>
    </p:spTree>
    <p:extLst>
      <p:ext uri="{BB962C8B-B14F-4D97-AF65-F5344CB8AC3E}">
        <p14:creationId xmlns:p14="http://schemas.microsoft.com/office/powerpoint/2010/main" val="317939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61801b9fa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1" name="Google Shape;661;g61801b9fa5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7030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61801b9fa5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61801b9fa5_0_2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85800" marR="0" lvl="1" indent="-298450" algn="l" rtl="0">
              <a:lnSpc>
                <a:spcPct val="115000"/>
              </a:lnSpc>
              <a:spcBef>
                <a:spcPts val="0"/>
              </a:spcBef>
              <a:spcAft>
                <a:spcPts val="0"/>
              </a:spcAft>
              <a:buClr>
                <a:schemeClr val="dk1"/>
              </a:buClr>
              <a:buSzPts val="1100"/>
              <a:buFont typeface="Open Sans"/>
              <a:buChar char="o"/>
            </a:pPr>
            <a:endParaRPr/>
          </a:p>
        </p:txBody>
      </p:sp>
    </p:spTree>
    <p:extLst>
      <p:ext uri="{BB962C8B-B14F-4D97-AF65-F5344CB8AC3E}">
        <p14:creationId xmlns:p14="http://schemas.microsoft.com/office/powerpoint/2010/main" val="251491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61801b9fa5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61801b9fa5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50">
              <a:solidFill>
                <a:srgbClr val="333333"/>
              </a:solidFill>
              <a:highlight>
                <a:schemeClr val="lt1"/>
              </a:highlight>
            </a:endParaRPr>
          </a:p>
        </p:txBody>
      </p:sp>
    </p:spTree>
    <p:extLst>
      <p:ext uri="{BB962C8B-B14F-4D97-AF65-F5344CB8AC3E}">
        <p14:creationId xmlns:p14="http://schemas.microsoft.com/office/powerpoint/2010/main" val="704893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3f2691964_0_261: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73f2691964_0_261:notes"/>
          <p:cNvSpPr txBox="1">
            <a:spLocks noGrp="1"/>
          </p:cNvSpPr>
          <p:nvPr>
            <p:ph type="body" idx="1"/>
          </p:nvPr>
        </p:nvSpPr>
        <p:spPr>
          <a:xfrm>
            <a:off x="695007" y="4387136"/>
            <a:ext cx="5560200" cy="4156200"/>
          </a:xfrm>
          <a:prstGeom prst="rect">
            <a:avLst/>
          </a:prstGeom>
          <a:noFill/>
          <a:ln>
            <a:noFill/>
          </a:ln>
        </p:spPr>
        <p:txBody>
          <a:bodyPr spcFirstLastPara="1" wrap="square" lIns="92550" tIns="92550" rIns="92550" bIns="925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73f2691964_0_343: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73f2691964_0_343:notes"/>
          <p:cNvSpPr txBox="1">
            <a:spLocks noGrp="1"/>
          </p:cNvSpPr>
          <p:nvPr>
            <p:ph type="body" idx="1"/>
          </p:nvPr>
        </p:nvSpPr>
        <p:spPr>
          <a:xfrm>
            <a:off x="695007" y="4387136"/>
            <a:ext cx="5560200" cy="4156200"/>
          </a:xfrm>
          <a:prstGeom prst="rect">
            <a:avLst/>
          </a:prstGeom>
          <a:noFill/>
          <a:ln>
            <a:noFill/>
          </a:ln>
        </p:spPr>
        <p:txBody>
          <a:bodyPr spcFirstLastPara="1" wrap="square" lIns="92550" tIns="92550" rIns="92550" bIns="925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0902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61801b9fa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1" name="Google Shape;661;g61801b9fa5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92965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part of every report</a:t>
            </a:r>
            <a:r>
              <a:rPr lang="en-CA" baseline="0" dirty="0"/>
              <a:t> shows the employee’s Safety Snapshot, a summary of their Safety Personality by each of the six dimensions:</a:t>
            </a:r>
          </a:p>
          <a:p>
            <a:pPr marL="171450" indent="-171450">
              <a:buFont typeface="Arial" panose="020B0604020202020204" pitchFamily="34" charset="0"/>
              <a:buChar char="•"/>
            </a:pPr>
            <a:r>
              <a:rPr lang="en-CA" baseline="0" dirty="0"/>
              <a:t>Resistant vs. Accommodating</a:t>
            </a:r>
          </a:p>
          <a:p>
            <a:pPr marL="171450" indent="-171450">
              <a:buFont typeface="Arial" panose="020B0604020202020204" pitchFamily="34" charset="0"/>
              <a:buChar char="•"/>
            </a:pPr>
            <a:r>
              <a:rPr lang="en-CA" baseline="0" dirty="0"/>
              <a:t>Anxious vs. Calm</a:t>
            </a:r>
          </a:p>
          <a:p>
            <a:pPr marL="171450" indent="-171450">
              <a:buFont typeface="Arial" panose="020B0604020202020204" pitchFamily="34" charset="0"/>
              <a:buChar char="•"/>
            </a:pPr>
            <a:r>
              <a:rPr lang="en-CA" baseline="0" dirty="0"/>
              <a:t>Impatient vs. Patient</a:t>
            </a:r>
          </a:p>
          <a:p>
            <a:pPr marL="171450" indent="-171450">
              <a:buFont typeface="Arial" panose="020B0604020202020204" pitchFamily="34" charset="0"/>
              <a:buChar char="•"/>
            </a:pPr>
            <a:r>
              <a:rPr lang="en-CA" baseline="0" dirty="0"/>
              <a:t>Distractible vs. Focused</a:t>
            </a:r>
          </a:p>
          <a:p>
            <a:pPr marL="171450" indent="-171450">
              <a:buFont typeface="Arial" panose="020B0604020202020204" pitchFamily="34" charset="0"/>
              <a:buChar char="•"/>
            </a:pPr>
            <a:r>
              <a:rPr lang="en-CA" baseline="0" dirty="0"/>
              <a:t>Impulsive vs. Cautious</a:t>
            </a:r>
          </a:p>
          <a:p>
            <a:pPr marL="171450" indent="-171450">
              <a:buFont typeface="Arial" panose="020B0604020202020204" pitchFamily="34" charset="0"/>
              <a:buChar char="•"/>
            </a:pPr>
            <a:r>
              <a:rPr lang="en-CA" baseline="0" dirty="0"/>
              <a:t>Thrill-Seeking vs. Apprehensive</a:t>
            </a:r>
          </a:p>
          <a:p>
            <a:pPr marL="171450" indent="-171450">
              <a:buFont typeface="Arial" panose="020B0604020202020204" pitchFamily="34" charset="0"/>
              <a:buChar char="•"/>
            </a:pPr>
            <a:endParaRPr lang="en-CA" baseline="0" dirty="0"/>
          </a:p>
          <a:p>
            <a:pPr marL="0" indent="0">
              <a:buFont typeface="Arial" panose="020B0604020202020204" pitchFamily="34" charset="0"/>
              <a:buNone/>
            </a:pPr>
            <a:r>
              <a:rPr lang="en-CA" baseline="0" dirty="0"/>
              <a:t>For details of each dimension, ask Dean @ TalentClick for a sample report.</a:t>
            </a:r>
            <a:endParaRPr lang="en-CA" dirty="0"/>
          </a:p>
        </p:txBody>
      </p:sp>
      <p:sp>
        <p:nvSpPr>
          <p:cNvPr id="4" name="Slide Number Placeholder 3"/>
          <p:cNvSpPr>
            <a:spLocks noGrp="1"/>
          </p:cNvSpPr>
          <p:nvPr>
            <p:ph type="sldNum" sz="quarter" idx="10"/>
          </p:nvPr>
        </p:nvSpPr>
        <p:spPr/>
        <p:txBody>
          <a:bodyPr/>
          <a:lstStyle/>
          <a:p>
            <a:fld id="{D088D507-B38B-4921-B72F-1F0980DC961A}" type="slidenum">
              <a:rPr lang="en-CA" smtClean="0"/>
              <a:t>25</a:t>
            </a:fld>
            <a:endParaRPr lang="en-CA"/>
          </a:p>
        </p:txBody>
      </p:sp>
    </p:spTree>
    <p:extLst>
      <p:ext uri="{BB962C8B-B14F-4D97-AF65-F5344CB8AC3E}">
        <p14:creationId xmlns:p14="http://schemas.microsoft.com/office/powerpoint/2010/main" val="3630550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6267cf409f_0_1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g6267cf409f_0_1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315738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3f2691964_0_25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3f2691964_0_253:notes"/>
          <p:cNvSpPr txBox="1">
            <a:spLocks noGrp="1"/>
          </p:cNvSpPr>
          <p:nvPr>
            <p:ph type="body" idx="1"/>
          </p:nvPr>
        </p:nvSpPr>
        <p:spPr>
          <a:xfrm>
            <a:off x="695008" y="4387136"/>
            <a:ext cx="5560200" cy="41562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89" name="Google Shape;289;g73f2691964_0_253:notes"/>
          <p:cNvSpPr txBox="1">
            <a:spLocks noGrp="1"/>
          </p:cNvSpPr>
          <p:nvPr>
            <p:ph type="sldNum" idx="12"/>
          </p:nvPr>
        </p:nvSpPr>
        <p:spPr>
          <a:xfrm>
            <a:off x="3936768" y="8772668"/>
            <a:ext cx="3011700" cy="4617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27</a:t>
            </a:fld>
            <a:endParaRPr/>
          </a:p>
        </p:txBody>
      </p:sp>
    </p:spTree>
    <p:extLst>
      <p:ext uri="{BB962C8B-B14F-4D97-AF65-F5344CB8AC3E}">
        <p14:creationId xmlns:p14="http://schemas.microsoft.com/office/powerpoint/2010/main" val="13514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61801b9fa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1" name="Google Shape;661;g61801b9fa5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4832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3f2691964_0_25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3f2691964_0_253:notes"/>
          <p:cNvSpPr txBox="1">
            <a:spLocks noGrp="1"/>
          </p:cNvSpPr>
          <p:nvPr>
            <p:ph type="body" idx="1"/>
          </p:nvPr>
        </p:nvSpPr>
        <p:spPr>
          <a:xfrm>
            <a:off x="695008" y="4387136"/>
            <a:ext cx="5560200" cy="41562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89" name="Google Shape;289;g73f2691964_0_253:notes"/>
          <p:cNvSpPr txBox="1">
            <a:spLocks noGrp="1"/>
          </p:cNvSpPr>
          <p:nvPr>
            <p:ph type="sldNum" idx="12"/>
          </p:nvPr>
        </p:nvSpPr>
        <p:spPr>
          <a:xfrm>
            <a:off x="3936768" y="8772668"/>
            <a:ext cx="3011700" cy="4617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29</a:t>
            </a:fld>
            <a:endParaRPr/>
          </a:p>
        </p:txBody>
      </p:sp>
    </p:spTree>
    <p:extLst>
      <p:ext uri="{BB962C8B-B14F-4D97-AF65-F5344CB8AC3E}">
        <p14:creationId xmlns:p14="http://schemas.microsoft.com/office/powerpoint/2010/main" val="96583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00" name="Google Shape;200;p3: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CA">
                <a:solidFill>
                  <a:srgbClr val="000000"/>
                </a:solidFill>
              </a:rPr>
              <a:t>3</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61801b9fa5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g61801b9fa5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85800" marR="0" lvl="1" indent="-298450" algn="l" rtl="0">
              <a:lnSpc>
                <a:spcPct val="115000"/>
              </a:lnSpc>
              <a:spcBef>
                <a:spcPts val="0"/>
              </a:spcBef>
              <a:spcAft>
                <a:spcPts val="0"/>
              </a:spcAft>
              <a:buClr>
                <a:schemeClr val="dk1"/>
              </a:buClr>
              <a:buSzPts val="1100"/>
              <a:buFont typeface="Open Sans"/>
              <a:buChar char="o"/>
            </a:pPr>
            <a:endParaRPr/>
          </a:p>
        </p:txBody>
      </p:sp>
    </p:spTree>
    <p:extLst>
      <p:ext uri="{BB962C8B-B14F-4D97-AF65-F5344CB8AC3E}">
        <p14:creationId xmlns:p14="http://schemas.microsoft.com/office/powerpoint/2010/main" val="161415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61801b9fa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g61801b9fa5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85800" marR="0" lvl="1" indent="-298450" algn="l" rtl="0">
              <a:lnSpc>
                <a:spcPct val="115000"/>
              </a:lnSpc>
              <a:spcBef>
                <a:spcPts val="0"/>
              </a:spcBef>
              <a:spcAft>
                <a:spcPts val="0"/>
              </a:spcAft>
              <a:buClr>
                <a:schemeClr val="dk1"/>
              </a:buClr>
              <a:buSzPts val="1100"/>
              <a:buFont typeface="Open Sans"/>
              <a:buChar char="o"/>
            </a:pPr>
            <a:endParaRPr/>
          </a:p>
        </p:txBody>
      </p:sp>
    </p:spTree>
    <p:extLst>
      <p:ext uri="{BB962C8B-B14F-4D97-AF65-F5344CB8AC3E}">
        <p14:creationId xmlns:p14="http://schemas.microsoft.com/office/powerpoint/2010/main" val="363720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61801b9fa5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8" name="Google Shape;688;g61801b9fa5_0_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85800" marR="0" lvl="1" indent="-298450" algn="l" rtl="0">
              <a:lnSpc>
                <a:spcPct val="115000"/>
              </a:lnSpc>
              <a:spcBef>
                <a:spcPts val="0"/>
              </a:spcBef>
              <a:spcAft>
                <a:spcPts val="0"/>
              </a:spcAft>
              <a:buClr>
                <a:schemeClr val="dk1"/>
              </a:buClr>
              <a:buSzPts val="1100"/>
              <a:buFont typeface="Open Sans"/>
              <a:buChar char="o"/>
            </a:pPr>
            <a:endParaRPr/>
          </a:p>
        </p:txBody>
      </p:sp>
    </p:spTree>
    <p:extLst>
      <p:ext uri="{BB962C8B-B14F-4D97-AF65-F5344CB8AC3E}">
        <p14:creationId xmlns:p14="http://schemas.microsoft.com/office/powerpoint/2010/main" val="3132395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34" charset="-128"/>
            </a:endParaRPr>
          </a:p>
        </p:txBody>
      </p:sp>
      <p:sp>
        <p:nvSpPr>
          <p:cNvPr id="17411" name="Slide Number Placeholder 3"/>
          <p:cNvSpPr>
            <a:spLocks noGrp="1"/>
          </p:cNvSpPr>
          <p:nvPr>
            <p:ph type="sldNum" sz="quarter" idx="5"/>
          </p:nvPr>
        </p:nvSpPr>
        <p:spPr bwMode="auto">
          <a:noFill/>
          <a:ln>
            <a:miter lim="800000"/>
            <a:headEnd/>
            <a:tailEnd/>
          </a:ln>
        </p:spPr>
        <p:txBody>
          <a:bodyPr/>
          <a:lstStyle/>
          <a:p>
            <a:fld id="{141C4834-5249-48F2-80C5-3A56E46587B3}" type="slidenum">
              <a:rPr lang="en-CA"/>
              <a:pPr/>
              <a:t>33</a:t>
            </a:fld>
            <a:endParaRPr lang="en-CA"/>
          </a:p>
        </p:txBody>
      </p:sp>
    </p:spTree>
    <p:extLst>
      <p:ext uri="{BB962C8B-B14F-4D97-AF65-F5344CB8AC3E}">
        <p14:creationId xmlns:p14="http://schemas.microsoft.com/office/powerpoint/2010/main" val="3493729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what the report looks like. We’ll talk later</a:t>
            </a:r>
            <a:r>
              <a:rPr lang="en-CA" baseline="0" dirty="0"/>
              <a:t> about the specific dimensions, but for now, you can see there are 5 areas that we measure: </a:t>
            </a:r>
            <a:br>
              <a:rPr lang="en-CA" baseline="0" dirty="0"/>
            </a:br>
            <a:r>
              <a:rPr lang="en-CA" baseline="0" dirty="0"/>
              <a:t>Rule Resistance</a:t>
            </a:r>
          </a:p>
          <a:p>
            <a:r>
              <a:rPr lang="en-CA" baseline="0" dirty="0"/>
              <a:t>Anxiety or Nervousness</a:t>
            </a:r>
          </a:p>
          <a:p>
            <a:r>
              <a:rPr lang="en-CA" baseline="0" dirty="0"/>
              <a:t>Irritability</a:t>
            </a:r>
          </a:p>
          <a:p>
            <a:r>
              <a:rPr lang="en-CA" baseline="0" dirty="0"/>
              <a:t>Distractibility</a:t>
            </a:r>
          </a:p>
          <a:p>
            <a:r>
              <a:rPr lang="en-CA" baseline="0" dirty="0"/>
              <a:t>Impulsiveness</a:t>
            </a:r>
          </a:p>
          <a:p>
            <a:endParaRPr lang="en-CA" dirty="0"/>
          </a:p>
          <a:p>
            <a:r>
              <a:rPr lang="en-CA" dirty="0"/>
              <a:t>Why do we measure these 5 dimensions?</a:t>
            </a:r>
            <a:r>
              <a:rPr lang="en-CA" baseline="0" dirty="0"/>
              <a:t> </a:t>
            </a:r>
          </a:p>
          <a:p>
            <a:endParaRPr lang="en-CA" baseline="0" dirty="0"/>
          </a:p>
          <a:p>
            <a:r>
              <a:rPr lang="en-CA" baseline="0" dirty="0"/>
              <a:t>Decades of research has shown that these are the 5 personality dimensions that have been most strongly linked to incident causation. (as we saw earlier, up to 90% of workplace incidents/injuries are the result of human error, so wouldn’t you say there’s value in highlighting individual’s risk areas?) </a:t>
            </a:r>
          </a:p>
          <a:p>
            <a:endParaRPr lang="en-CA" baseline="0" dirty="0"/>
          </a:p>
          <a:p>
            <a:r>
              <a:rPr lang="en-US" b="1" dirty="0"/>
              <a:t>Other FAQs: </a:t>
            </a:r>
          </a:p>
          <a:p>
            <a:endParaRPr lang="en-US" b="1" dirty="0"/>
          </a:p>
          <a:p>
            <a:r>
              <a:rPr lang="en-US" b="1" dirty="0"/>
              <a:t>Can it be faked? </a:t>
            </a:r>
            <a:r>
              <a:rPr lang="en-US" dirty="0"/>
              <a:t>Our assessments are very difficult for people to fake. First, the survey questions are non-transparent i.e., it is very difficult to know which answers will lead to more favorable scores. Second, the assessment has built-in measures for the gauging likelihood that a person is answering dishonestly. (This is called motivational distortion). </a:t>
            </a:r>
          </a:p>
          <a:p>
            <a:endParaRPr lang="en-US" dirty="0"/>
          </a:p>
          <a:p>
            <a:pPr defTabSz="935456">
              <a:defRPr/>
            </a:pPr>
            <a:r>
              <a:rPr lang="en-US" b="1" dirty="0"/>
              <a:t>Will the results be used as a "pass" or "fail"?</a:t>
            </a:r>
            <a:br>
              <a:rPr lang="en-US" b="1" dirty="0"/>
            </a:br>
            <a:r>
              <a:rPr lang="en-US" dirty="0"/>
              <a:t>Any personality assessment should be used as just one of the sources of information to be used in hiring and employee development rather than being used as a pass/fail or sole factor for an employment-related decision.</a:t>
            </a:r>
          </a:p>
          <a:p>
            <a:pPr defTabSz="935456">
              <a:defRPr/>
            </a:pPr>
            <a:endParaRPr lang="en-US" dirty="0"/>
          </a:p>
          <a:p>
            <a:pPr defTabSz="935456">
              <a:defRPr/>
            </a:pPr>
            <a:r>
              <a:rPr lang="en-US" b="1" dirty="0"/>
              <a:t>How scientifically accurate and reliable is this?</a:t>
            </a:r>
            <a:r>
              <a:rPr lang="en-US" dirty="0"/>
              <a:t>  If you like stats and data, then we can provide a full Technical Manual for you. [Note to facilitator: Sometimes there is “that guy” in the room who will ask for something more, so here are the facts:  </a:t>
            </a:r>
            <a:r>
              <a:rPr lang="en-CA" dirty="0"/>
              <a:t>Criterion-related </a:t>
            </a:r>
            <a:r>
              <a:rPr lang="en-CA" b="1" dirty="0"/>
              <a:t>Validity</a:t>
            </a:r>
            <a:r>
              <a:rPr lang="en-CA" dirty="0"/>
              <a:t>: </a:t>
            </a:r>
            <a:r>
              <a:rPr lang="en-CA" b="1" dirty="0"/>
              <a:t> r values in the .2 to .3 range </a:t>
            </a:r>
            <a:r>
              <a:rPr lang="en-CA" dirty="0"/>
              <a:t>and statistically significant at the p=</a:t>
            </a:r>
            <a:r>
              <a:rPr lang="en-CA" u="sng" dirty="0"/>
              <a:t>&lt;</a:t>
            </a:r>
            <a:r>
              <a:rPr lang="en-CA" dirty="0"/>
              <a:t>.01 level.  </a:t>
            </a:r>
            <a:r>
              <a:rPr lang="en-US" dirty="0"/>
              <a:t>When talking about </a:t>
            </a:r>
            <a:r>
              <a:rPr lang="en-CA" dirty="0"/>
              <a:t>Reliability of the SQ dimensions measured by internal consistency, </a:t>
            </a:r>
            <a:r>
              <a:rPr lang="en-CA" b="1" dirty="0"/>
              <a:t>Reliability:  r values exceed .75 </a:t>
            </a:r>
            <a:r>
              <a:rPr lang="en-CA" dirty="0"/>
              <a:t>and statistically significant at the p=</a:t>
            </a:r>
            <a:r>
              <a:rPr lang="en-CA" u="sng" dirty="0"/>
              <a:t>&lt;</a:t>
            </a:r>
            <a:r>
              <a:rPr lang="en-CA" dirty="0"/>
              <a:t>.01 level.  But don’t try to be an expert in this area. Just tell them that you’ll refer questions about research methodology to TalentClick].</a:t>
            </a:r>
            <a:endParaRPr lang="en-US" dirty="0"/>
          </a:p>
          <a:p>
            <a:pPr defTabSz="935456">
              <a:defRPr/>
            </a:pPr>
            <a:endParaRPr lang="en-US" b="1" dirty="0"/>
          </a:p>
          <a:p>
            <a:pPr defTabSz="935456">
              <a:defRPr/>
            </a:pPr>
            <a:r>
              <a:rPr lang="en-US" b="1" dirty="0"/>
              <a:t>Are there case studies? </a:t>
            </a:r>
            <a:r>
              <a:rPr lang="en-US" dirty="0"/>
              <a:t>Yes, there is plenty of research showing the correlation between personality risk and actual incidents in the workplace. In the next few slides, we’ll present a few. </a:t>
            </a:r>
          </a:p>
          <a:p>
            <a:endParaRPr lang="en-CA" dirty="0"/>
          </a:p>
        </p:txBody>
      </p:sp>
      <p:sp>
        <p:nvSpPr>
          <p:cNvPr id="4" name="Slide Number Placeholder 3"/>
          <p:cNvSpPr>
            <a:spLocks noGrp="1"/>
          </p:cNvSpPr>
          <p:nvPr>
            <p:ph type="sldNum" sz="quarter" idx="10"/>
          </p:nvPr>
        </p:nvSpPr>
        <p:spPr/>
        <p:txBody>
          <a:bodyPr/>
          <a:lstStyle/>
          <a:p>
            <a:fld id="{D088D507-B38B-4921-B72F-1F0980DC961A}" type="slidenum">
              <a:rPr lang="en-CA" smtClean="0"/>
              <a:pPr/>
              <a:t>34</a:t>
            </a:fld>
            <a:endParaRPr lang="en-CA" dirty="0"/>
          </a:p>
        </p:txBody>
      </p:sp>
    </p:spTree>
    <p:extLst>
      <p:ext uri="{BB962C8B-B14F-4D97-AF65-F5344CB8AC3E}">
        <p14:creationId xmlns:p14="http://schemas.microsoft.com/office/powerpoint/2010/main" val="3245929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3f2691964_0_402: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73f2691964_0_402:notes"/>
          <p:cNvSpPr txBox="1">
            <a:spLocks noGrp="1"/>
          </p:cNvSpPr>
          <p:nvPr>
            <p:ph type="body" idx="1"/>
          </p:nvPr>
        </p:nvSpPr>
        <p:spPr>
          <a:xfrm>
            <a:off x="695007" y="4387136"/>
            <a:ext cx="5560200" cy="41562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553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3f2691964_0_25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3f2691964_0_253:notes"/>
          <p:cNvSpPr txBox="1">
            <a:spLocks noGrp="1"/>
          </p:cNvSpPr>
          <p:nvPr>
            <p:ph type="body" idx="1"/>
          </p:nvPr>
        </p:nvSpPr>
        <p:spPr>
          <a:xfrm>
            <a:off x="695008" y="4387136"/>
            <a:ext cx="5560200" cy="41562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89" name="Google Shape;289;g73f2691964_0_253:notes"/>
          <p:cNvSpPr txBox="1">
            <a:spLocks noGrp="1"/>
          </p:cNvSpPr>
          <p:nvPr>
            <p:ph type="sldNum" idx="12"/>
          </p:nvPr>
        </p:nvSpPr>
        <p:spPr>
          <a:xfrm>
            <a:off x="3936768" y="8772668"/>
            <a:ext cx="3011700" cy="4617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36</a:t>
            </a:fld>
            <a:endParaRPr/>
          </a:p>
        </p:txBody>
      </p:sp>
    </p:spTree>
    <p:extLst>
      <p:ext uri="{BB962C8B-B14F-4D97-AF65-F5344CB8AC3E}">
        <p14:creationId xmlns:p14="http://schemas.microsoft.com/office/powerpoint/2010/main" val="1428863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3f2691964_0_25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3f2691964_0_253:notes"/>
          <p:cNvSpPr txBox="1">
            <a:spLocks noGrp="1"/>
          </p:cNvSpPr>
          <p:nvPr>
            <p:ph type="body" idx="1"/>
          </p:nvPr>
        </p:nvSpPr>
        <p:spPr>
          <a:xfrm>
            <a:off x="695008" y="4387136"/>
            <a:ext cx="5560200" cy="41562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89" name="Google Shape;289;g73f2691964_0_253:notes"/>
          <p:cNvSpPr txBox="1">
            <a:spLocks noGrp="1"/>
          </p:cNvSpPr>
          <p:nvPr>
            <p:ph type="sldNum" idx="12"/>
          </p:nvPr>
        </p:nvSpPr>
        <p:spPr>
          <a:xfrm>
            <a:off x="3936768" y="8772668"/>
            <a:ext cx="3011700" cy="4617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37</a:t>
            </a:fld>
            <a:endParaRPr/>
          </a:p>
        </p:txBody>
      </p:sp>
    </p:spTree>
    <p:extLst>
      <p:ext uri="{BB962C8B-B14F-4D97-AF65-F5344CB8AC3E}">
        <p14:creationId xmlns:p14="http://schemas.microsoft.com/office/powerpoint/2010/main" val="269442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3f2691964_0_492: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g73f2691964_0_492:notes"/>
          <p:cNvSpPr txBox="1">
            <a:spLocks noGrp="1"/>
          </p:cNvSpPr>
          <p:nvPr>
            <p:ph type="body" idx="1"/>
          </p:nvPr>
        </p:nvSpPr>
        <p:spPr>
          <a:xfrm>
            <a:off x="695007" y="4387136"/>
            <a:ext cx="5560200" cy="4156200"/>
          </a:xfrm>
          <a:prstGeom prst="rect">
            <a:avLst/>
          </a:prstGeom>
          <a:noFill/>
          <a:ln>
            <a:noFill/>
          </a:ln>
        </p:spPr>
        <p:txBody>
          <a:bodyPr spcFirstLastPara="1" wrap="square" lIns="92550" tIns="92550" rIns="92550" bIns="925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656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00" name="Google Shape;200;p3:notes"/>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CA">
                <a:solidFill>
                  <a:srgbClr val="000000"/>
                </a:solidFill>
              </a:rPr>
              <a:t>4</a:t>
            </a:fld>
            <a:endParaRPr>
              <a:solidFill>
                <a:srgbClr val="000000"/>
              </a:solidFill>
            </a:endParaRPr>
          </a:p>
        </p:txBody>
      </p:sp>
    </p:spTree>
    <p:extLst>
      <p:ext uri="{BB962C8B-B14F-4D97-AF65-F5344CB8AC3E}">
        <p14:creationId xmlns:p14="http://schemas.microsoft.com/office/powerpoint/2010/main" val="529151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3f2691964_0_207:notes"/>
          <p:cNvSpPr>
            <a:spLocks noGrp="1" noRot="1" noChangeAspect="1"/>
          </p:cNvSpPr>
          <p:nvPr>
            <p:ph type="sldImg" idx="2"/>
          </p:nvPr>
        </p:nvSpPr>
        <p:spPr>
          <a:xfrm>
            <a:off x="396875" y="692150"/>
            <a:ext cx="6157913"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73f2691964_0_207:notes"/>
          <p:cNvSpPr txBox="1">
            <a:spLocks noGrp="1"/>
          </p:cNvSpPr>
          <p:nvPr>
            <p:ph type="body" idx="1"/>
          </p:nvPr>
        </p:nvSpPr>
        <p:spPr>
          <a:xfrm>
            <a:off x="695007" y="4387136"/>
            <a:ext cx="5560200" cy="4156200"/>
          </a:xfrm>
          <a:prstGeom prst="rect">
            <a:avLst/>
          </a:prstGeom>
          <a:noFill/>
          <a:ln>
            <a:noFill/>
          </a:ln>
        </p:spPr>
        <p:txBody>
          <a:bodyPr spcFirstLastPara="1" wrap="square" lIns="92550" tIns="92550" rIns="92550" bIns="925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907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e9df52f24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7e9df52f24_0_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3268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People are not blank slates. Thanks to decades of research, we understand more today about the effect that personality and behavior have on safety, including driver behavior. A shift in philosophy based on study results places a much greater emphasis on the role of the individual in the safety equation. Why, for example, would we put a distractible personality type at the controls of dangerous equipment? Even the most extensive traditional safety program can’t remove that risk.</a:t>
            </a:r>
          </a:p>
          <a:p>
            <a:endParaRPr lang="en-US" sz="1200" dirty="0"/>
          </a:p>
          <a:p>
            <a:r>
              <a:rPr lang="en-US" sz="1200" dirty="0"/>
              <a:t>It’s true that traditional safety methods can help people become safer. But a crucial part of the safety puzzle has been missing. Incidents can be further reduced by taking into consideration the psychological makeup of the equipment or vehicle operator. To create the most comprehensive, thorough overall safety climate, organizational leaders are now combining traditional safety methods with safety-based personality assessments.</a:t>
            </a:r>
            <a:endParaRPr lang="en-CA" sz="1200" dirty="0"/>
          </a:p>
          <a:p>
            <a:endParaRPr lang="en-US" sz="1200" b="1" dirty="0"/>
          </a:p>
          <a:p>
            <a:endParaRPr lang="en-CA" b="1" dirty="0"/>
          </a:p>
        </p:txBody>
      </p:sp>
      <p:sp>
        <p:nvSpPr>
          <p:cNvPr id="4" name="Slide Number Placeholder 3"/>
          <p:cNvSpPr>
            <a:spLocks noGrp="1"/>
          </p:cNvSpPr>
          <p:nvPr>
            <p:ph type="sldNum" sz="quarter" idx="10"/>
          </p:nvPr>
        </p:nvSpPr>
        <p:spPr/>
        <p:txBody>
          <a:bodyPr/>
          <a:lstStyle/>
          <a:p>
            <a:fld id="{D088D507-B38B-4921-B72F-1F0980DC961A}" type="slidenum">
              <a:rPr lang="en-CA" smtClean="0"/>
              <a:t>7</a:t>
            </a:fld>
            <a:endParaRPr lang="en-CA"/>
          </a:p>
        </p:txBody>
      </p:sp>
    </p:spTree>
    <p:extLst>
      <p:ext uri="{BB962C8B-B14F-4D97-AF65-F5344CB8AC3E}">
        <p14:creationId xmlns:p14="http://schemas.microsoft.com/office/powerpoint/2010/main" val="353707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61801b9fa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g61801b9fa5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137542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61801b9fa5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61801b9fa5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35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jor Break">
  <p:cSld name="CUSTOM_1">
    <p:spTree>
      <p:nvGrpSpPr>
        <p:cNvPr id="1" name="Shape 21"/>
        <p:cNvGrpSpPr/>
        <p:nvPr/>
      </p:nvGrpSpPr>
      <p:grpSpPr>
        <a:xfrm>
          <a:off x="0" y="0"/>
          <a:ext cx="0" cy="0"/>
          <a:chOff x="0" y="0"/>
          <a:chExt cx="0" cy="0"/>
        </a:xfrm>
      </p:grpSpPr>
      <p:sp>
        <p:nvSpPr>
          <p:cNvPr id="22" name="Google Shape;22;g73f2691964_0_12"/>
          <p:cNvSpPr/>
          <p:nvPr/>
        </p:nvSpPr>
        <p:spPr>
          <a:xfrm>
            <a:off x="-46900" y="-12350"/>
            <a:ext cx="12304800" cy="6942300"/>
          </a:xfrm>
          <a:prstGeom prst="rect">
            <a:avLst/>
          </a:prstGeom>
          <a:solidFill>
            <a:srgbClr val="007E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3" name="Google Shape;23;g73f2691964_0_12"/>
          <p:cNvSpPr/>
          <p:nvPr/>
        </p:nvSpPr>
        <p:spPr>
          <a:xfrm rot="9318304">
            <a:off x="5111529" y="-5350026"/>
            <a:ext cx="7453565" cy="8846662"/>
          </a:xfrm>
          <a:prstGeom prst="rect">
            <a:avLst/>
          </a:prstGeom>
          <a:gradFill>
            <a:gsLst>
              <a:gs pos="0">
                <a:srgbClr val="FFFFFF">
                  <a:alpha val="0"/>
                </a:srgbClr>
              </a:gs>
              <a:gs pos="100000">
                <a:srgbClr val="FF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4" name="Google Shape;24;g73f2691964_0_12"/>
          <p:cNvSpPr/>
          <p:nvPr/>
        </p:nvSpPr>
        <p:spPr>
          <a:xfrm>
            <a:off x="402265" y="396321"/>
            <a:ext cx="11387100" cy="6113700"/>
          </a:xfrm>
          <a:prstGeom prst="rect">
            <a:avLst/>
          </a:prstGeom>
          <a:noFill/>
          <a:ln w="381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25" name="Google Shape;25;g73f2691964_0_12"/>
          <p:cNvSpPr txBox="1">
            <a:spLocks noGrp="1"/>
          </p:cNvSpPr>
          <p:nvPr>
            <p:ph type="title"/>
          </p:nvPr>
        </p:nvSpPr>
        <p:spPr>
          <a:xfrm>
            <a:off x="838200" y="2385150"/>
            <a:ext cx="10515600" cy="1325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4400"/>
              <a:buNone/>
              <a:defRPr sz="5100">
                <a:solidFill>
                  <a:srgbClr val="FFFFFF"/>
                </a:solidFill>
                <a:latin typeface="Verdana"/>
                <a:ea typeface="Verdana"/>
                <a:cs typeface="Verdana"/>
                <a:sym typeface="Verdana"/>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g73f2691964_0_279"/>
          <p:cNvSpPr/>
          <p:nvPr/>
        </p:nvSpPr>
        <p:spPr>
          <a:xfrm>
            <a:off x="402265" y="396321"/>
            <a:ext cx="11387400" cy="6113700"/>
          </a:xfrm>
          <a:prstGeom prst="rect">
            <a:avLst/>
          </a:prstGeom>
          <a:noFill/>
          <a:ln w="38100" cap="flat" cmpd="sng">
            <a:solidFill>
              <a:srgbClr val="007E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73f2691964_0_279"/>
          <p:cNvSpPr txBox="1">
            <a:spLocks noGrp="1"/>
          </p:cNvSpPr>
          <p:nvPr>
            <p:ph type="ctrTitle"/>
          </p:nvPr>
        </p:nvSpPr>
        <p:spPr>
          <a:xfrm>
            <a:off x="1524000" y="1960563"/>
            <a:ext cx="9144000" cy="2387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333333"/>
              </a:buClr>
              <a:buSzPts val="6000"/>
              <a:buFont typeface="Verdana"/>
              <a:buNone/>
              <a:defRPr sz="6000">
                <a:solidFill>
                  <a:srgbClr val="333333"/>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g73f2691964_0_279"/>
          <p:cNvSpPr txBox="1">
            <a:spLocks noGrp="1"/>
          </p:cNvSpPr>
          <p:nvPr>
            <p:ph type="subTitle" idx="1"/>
          </p:nvPr>
        </p:nvSpPr>
        <p:spPr>
          <a:xfrm>
            <a:off x="1524000" y="4440242"/>
            <a:ext cx="9144000" cy="527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rgbClr val="333333"/>
              </a:buClr>
              <a:buSzPts val="1800"/>
              <a:buFont typeface="Open Sans"/>
              <a:buNone/>
              <a:defRPr sz="1800" b="1">
                <a:solidFill>
                  <a:srgbClr val="333333"/>
                </a:solidFill>
                <a:latin typeface="Open Sans"/>
                <a:ea typeface="Open Sans"/>
                <a:cs typeface="Open Sans"/>
                <a:sym typeface="Open Sans"/>
              </a:defRPr>
            </a:lvl1pPr>
            <a:lvl2pPr lvl="1" algn="ctr" rtl="0">
              <a:lnSpc>
                <a:spcPct val="90000"/>
              </a:lnSpc>
              <a:spcBef>
                <a:spcPts val="500"/>
              </a:spcBef>
              <a:spcAft>
                <a:spcPts val="0"/>
              </a:spcAft>
              <a:buClr>
                <a:schemeClr val="dk1"/>
              </a:buClr>
              <a:buSzPts val="2000"/>
              <a:buNone/>
              <a:defRPr sz="2000" b="1"/>
            </a:lvl2pPr>
            <a:lvl3pPr lvl="2" algn="ctr" rtl="0">
              <a:lnSpc>
                <a:spcPct val="90000"/>
              </a:lnSpc>
              <a:spcBef>
                <a:spcPts val="500"/>
              </a:spcBef>
              <a:spcAft>
                <a:spcPts val="0"/>
              </a:spcAft>
              <a:buClr>
                <a:schemeClr val="dk1"/>
              </a:buClr>
              <a:buSzPts val="1800"/>
              <a:buNone/>
              <a:defRPr sz="1800" b="1"/>
            </a:lvl3pPr>
            <a:lvl4pPr lvl="3" algn="ctr" rtl="0">
              <a:lnSpc>
                <a:spcPct val="90000"/>
              </a:lnSpc>
              <a:spcBef>
                <a:spcPts val="500"/>
              </a:spcBef>
              <a:spcAft>
                <a:spcPts val="0"/>
              </a:spcAft>
              <a:buClr>
                <a:schemeClr val="dk1"/>
              </a:buClr>
              <a:buSzPts val="1600"/>
              <a:buNone/>
              <a:defRPr sz="1600" b="1"/>
            </a:lvl4pPr>
            <a:lvl5pPr lvl="4" algn="ctr" rtl="0">
              <a:lnSpc>
                <a:spcPct val="90000"/>
              </a:lnSpc>
              <a:spcBef>
                <a:spcPts val="500"/>
              </a:spcBef>
              <a:spcAft>
                <a:spcPts val="0"/>
              </a:spcAft>
              <a:buClr>
                <a:schemeClr val="dk1"/>
              </a:buClr>
              <a:buSzPts val="1600"/>
              <a:buNone/>
              <a:defRPr sz="1600" b="1"/>
            </a:lvl5pPr>
            <a:lvl6pPr lvl="5" algn="ctr" rtl="0">
              <a:lnSpc>
                <a:spcPct val="90000"/>
              </a:lnSpc>
              <a:spcBef>
                <a:spcPts val="500"/>
              </a:spcBef>
              <a:spcAft>
                <a:spcPts val="0"/>
              </a:spcAft>
              <a:buClr>
                <a:schemeClr val="dk1"/>
              </a:buClr>
              <a:buSzPts val="1600"/>
              <a:buNone/>
              <a:defRPr sz="1600" b="1"/>
            </a:lvl6pPr>
            <a:lvl7pPr lvl="6" algn="ctr" rtl="0">
              <a:lnSpc>
                <a:spcPct val="90000"/>
              </a:lnSpc>
              <a:spcBef>
                <a:spcPts val="500"/>
              </a:spcBef>
              <a:spcAft>
                <a:spcPts val="0"/>
              </a:spcAft>
              <a:buClr>
                <a:schemeClr val="dk1"/>
              </a:buClr>
              <a:buSzPts val="1600"/>
              <a:buNone/>
              <a:defRPr sz="1600" b="1"/>
            </a:lvl7pPr>
            <a:lvl8pPr lvl="7" algn="ctr" rtl="0">
              <a:lnSpc>
                <a:spcPct val="90000"/>
              </a:lnSpc>
              <a:spcBef>
                <a:spcPts val="500"/>
              </a:spcBef>
              <a:spcAft>
                <a:spcPts val="0"/>
              </a:spcAft>
              <a:buClr>
                <a:schemeClr val="dk1"/>
              </a:buClr>
              <a:buSzPts val="1600"/>
              <a:buNone/>
              <a:defRPr sz="1600" b="1"/>
            </a:lvl8pPr>
            <a:lvl9pPr lvl="8" algn="ctr" rtl="0">
              <a:lnSpc>
                <a:spcPct val="90000"/>
              </a:lnSpc>
              <a:spcBef>
                <a:spcPts val="500"/>
              </a:spcBef>
              <a:spcAft>
                <a:spcPts val="0"/>
              </a:spcAft>
              <a:buClr>
                <a:schemeClr val="dk1"/>
              </a:buClr>
              <a:buSzPts val="1600"/>
              <a:buNone/>
              <a:defRPr sz="1600" b="1"/>
            </a:lvl9pPr>
          </a:lstStyle>
          <a:p>
            <a:endParaRPr/>
          </a:p>
        </p:txBody>
      </p:sp>
      <p:pic>
        <p:nvPicPr>
          <p:cNvPr id="116" name="Google Shape;116;g73f2691964_0_279"/>
          <p:cNvPicPr preferRelativeResize="0"/>
          <p:nvPr/>
        </p:nvPicPr>
        <p:blipFill rotWithShape="1">
          <a:blip r:embed="rId2">
            <a:alphaModFix/>
          </a:blip>
          <a:srcRect/>
          <a:stretch/>
        </p:blipFill>
        <p:spPr>
          <a:xfrm>
            <a:off x="732566" y="695641"/>
            <a:ext cx="3424764" cy="789598"/>
          </a:xfrm>
          <a:prstGeom prst="rect">
            <a:avLst/>
          </a:prstGeom>
          <a:noFill/>
          <a:ln>
            <a:noFill/>
          </a:ln>
        </p:spPr>
      </p:pic>
      <p:sp>
        <p:nvSpPr>
          <p:cNvPr id="117" name="Google Shape;117;g73f2691964_0_279"/>
          <p:cNvSpPr txBox="1">
            <a:spLocks noGrp="1"/>
          </p:cNvSpPr>
          <p:nvPr>
            <p:ph type="subTitle" idx="2"/>
          </p:nvPr>
        </p:nvSpPr>
        <p:spPr>
          <a:xfrm>
            <a:off x="2057400" y="4821241"/>
            <a:ext cx="8069700" cy="4884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rgbClr val="333333"/>
              </a:buClr>
              <a:buSzPts val="1800"/>
              <a:buFont typeface="Open Sans"/>
              <a:buNone/>
              <a:defRPr sz="1800">
                <a:solidFill>
                  <a:srgbClr val="333333"/>
                </a:solidFill>
                <a:latin typeface="Open Sans"/>
                <a:ea typeface="Open Sans"/>
                <a:cs typeface="Open Sans"/>
                <a:sym typeface="Open Sans"/>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eneral content slide" type="obj">
  <p:cSld name="OBJECT">
    <p:spTree>
      <p:nvGrpSpPr>
        <p:cNvPr id="1" name="Shape 118"/>
        <p:cNvGrpSpPr/>
        <p:nvPr/>
      </p:nvGrpSpPr>
      <p:grpSpPr>
        <a:xfrm>
          <a:off x="0" y="0"/>
          <a:ext cx="0" cy="0"/>
          <a:chOff x="0" y="0"/>
          <a:chExt cx="0" cy="0"/>
        </a:xfrm>
      </p:grpSpPr>
      <p:sp>
        <p:nvSpPr>
          <p:cNvPr id="119" name="Google Shape;119;g73f2691964_0_285"/>
          <p:cNvSpPr txBox="1">
            <a:spLocks noGrp="1"/>
          </p:cNvSpPr>
          <p:nvPr>
            <p:ph type="title"/>
          </p:nvPr>
        </p:nvSpPr>
        <p:spPr>
          <a:xfrm>
            <a:off x="381000" y="603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333333"/>
              </a:buClr>
              <a:buSzPts val="1800"/>
              <a:buFont typeface="Verdana"/>
              <a:buNone/>
              <a:defRPr>
                <a:solidFill>
                  <a:srgbClr val="333333"/>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g73f2691964_0_285"/>
          <p:cNvSpPr txBox="1">
            <a:spLocks noGrp="1"/>
          </p:cNvSpPr>
          <p:nvPr>
            <p:ph type="body" idx="1"/>
          </p:nvPr>
        </p:nvSpPr>
        <p:spPr>
          <a:xfrm>
            <a:off x="527750" y="1919175"/>
            <a:ext cx="10515600" cy="4351200"/>
          </a:xfrm>
          <a:prstGeom prst="rect">
            <a:avLst/>
          </a:prstGeom>
          <a:noFill/>
          <a:ln>
            <a:noFill/>
          </a:ln>
        </p:spPr>
        <p:txBody>
          <a:bodyPr spcFirstLastPara="1" wrap="square" lIns="91425" tIns="45700" rIns="91425" bIns="45700" anchor="t" anchorCtr="0">
            <a:noAutofit/>
          </a:bodyPr>
          <a:lstStyle>
            <a:lvl1pPr marL="457200" lvl="0" indent="-355600" algn="l" rtl="0">
              <a:lnSpc>
                <a:spcPct val="150000"/>
              </a:lnSpc>
              <a:spcBef>
                <a:spcPts val="1000"/>
              </a:spcBef>
              <a:spcAft>
                <a:spcPts val="0"/>
              </a:spcAft>
              <a:buClr>
                <a:schemeClr val="dk1"/>
              </a:buClr>
              <a:buSzPts val="2000"/>
              <a:buFont typeface="Open Sans"/>
              <a:buChar char="●"/>
              <a:defRPr sz="2000">
                <a:latin typeface="Open Sans"/>
                <a:ea typeface="Open Sans"/>
                <a:cs typeface="Open Sans"/>
                <a:sym typeface="Open Sans"/>
              </a:defRPr>
            </a:lvl1pPr>
            <a:lvl2pPr marL="914400" lvl="1" indent="-342900" algn="l" rtl="0">
              <a:lnSpc>
                <a:spcPct val="90000"/>
              </a:lnSpc>
              <a:spcBef>
                <a:spcPts val="500"/>
              </a:spcBef>
              <a:spcAft>
                <a:spcPts val="0"/>
              </a:spcAft>
              <a:buClr>
                <a:srgbClr val="333333"/>
              </a:buClr>
              <a:buSzPts val="1800"/>
              <a:buFont typeface="Open Sans"/>
              <a:buChar char="○"/>
              <a:defRPr sz="1800">
                <a:solidFill>
                  <a:srgbClr val="333333"/>
                </a:solidFill>
                <a:latin typeface="Open Sans"/>
                <a:ea typeface="Open Sans"/>
                <a:cs typeface="Open Sans"/>
                <a:sym typeface="Open Sans"/>
              </a:defRPr>
            </a:lvl2pPr>
            <a:lvl3pPr marL="1371600" lvl="2" indent="-330200" algn="l" rtl="0">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3pPr>
            <a:lvl4pPr marL="1828800" lvl="3" indent="-330200" algn="l" rtl="0">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4pPr>
            <a:lvl5pPr marL="2286000" lvl="4" indent="-330200" algn="l" rtl="0">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5pPr>
            <a:lvl6pPr marL="2743200" lvl="5" indent="-330200" algn="l" rtl="0">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6pPr>
            <a:lvl7pPr marL="3200400" lvl="6" indent="-330200" algn="l" rtl="0">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7pPr>
            <a:lvl8pPr marL="3657600" lvl="7" indent="-330200" algn="l" rtl="0">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8pPr>
            <a:lvl9pPr marL="4114800" lvl="8" indent="-330200" algn="l" rtl="0">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9pPr>
          </a:lstStyle>
          <a:p>
            <a:endParaRPr/>
          </a:p>
        </p:txBody>
      </p:sp>
      <p:sp>
        <p:nvSpPr>
          <p:cNvPr id="121" name="Google Shape;121;g73f2691964_0_285"/>
          <p:cNvSpPr txBox="1">
            <a:spLocks noGrp="1"/>
          </p:cNvSpPr>
          <p:nvPr>
            <p:ph type="title" idx="2"/>
          </p:nvPr>
        </p:nvSpPr>
        <p:spPr>
          <a:xfrm>
            <a:off x="381000" y="1276275"/>
            <a:ext cx="5094300" cy="642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1pPr>
            <a:lvl2pPr lvl="1" algn="l" rtl="0">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2pPr>
            <a:lvl3pPr lvl="2" algn="l" rtl="0">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3pPr>
            <a:lvl4pPr lvl="3" algn="l" rtl="0">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4pPr>
            <a:lvl5pPr lvl="4" algn="l" rtl="0">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5pPr>
            <a:lvl6pPr lvl="5" algn="l" rtl="0">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6pPr>
            <a:lvl7pPr lvl="6" algn="l" rtl="0">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7pPr>
            <a:lvl8pPr lvl="7" algn="l" rtl="0">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8pPr>
            <a:lvl9pPr lvl="8" algn="l" rtl="0">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9pPr>
          </a:lstStyle>
          <a:p>
            <a:endParaRPr/>
          </a:p>
        </p:txBody>
      </p:sp>
      <p:sp>
        <p:nvSpPr>
          <p:cNvPr id="122" name="Google Shape;122;g73f2691964_0_285"/>
          <p:cNvSpPr/>
          <p:nvPr/>
        </p:nvSpPr>
        <p:spPr>
          <a:xfrm>
            <a:off x="0" y="6386752"/>
            <a:ext cx="12192000" cy="471300"/>
          </a:xfrm>
          <a:prstGeom prst="rect">
            <a:avLst/>
          </a:prstGeom>
          <a:solidFill>
            <a:srgbClr val="007E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23" name="Google Shape;123;g73f2691964_0_28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116566" y="6475612"/>
            <a:ext cx="1996759" cy="293575"/>
          </a:xfrm>
          <a:prstGeom prst="rect">
            <a:avLst/>
          </a:prstGeom>
          <a:noFill/>
          <a:ln>
            <a:noFill/>
          </a:ln>
        </p:spPr>
      </p:pic>
      <p:sp>
        <p:nvSpPr>
          <p:cNvPr id="124" name="Google Shape;124;g73f2691964_0_285"/>
          <p:cNvSpPr txBox="1"/>
          <p:nvPr/>
        </p:nvSpPr>
        <p:spPr>
          <a:xfrm>
            <a:off x="95868" y="6451279"/>
            <a:ext cx="7037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FFFFFF"/>
                </a:solidFill>
                <a:latin typeface="Open Sans"/>
                <a:ea typeface="Open Sans"/>
                <a:cs typeface="Open Sans"/>
                <a:sym typeface="Open Sans"/>
              </a:rPr>
              <a:t>www.talentclick.com | info@talentclick.com | 1.877.723.3778</a:t>
            </a:r>
            <a:endParaRPr sz="15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jor Break">
  <p:cSld name="CUSTOM_1">
    <p:spTree>
      <p:nvGrpSpPr>
        <p:cNvPr id="1" name="Shape 125"/>
        <p:cNvGrpSpPr/>
        <p:nvPr/>
      </p:nvGrpSpPr>
      <p:grpSpPr>
        <a:xfrm>
          <a:off x="0" y="0"/>
          <a:ext cx="0" cy="0"/>
          <a:chOff x="0" y="0"/>
          <a:chExt cx="0" cy="0"/>
        </a:xfrm>
      </p:grpSpPr>
      <p:sp>
        <p:nvSpPr>
          <p:cNvPr id="126" name="Google Shape;126;g73f2691964_0_292"/>
          <p:cNvSpPr/>
          <p:nvPr/>
        </p:nvSpPr>
        <p:spPr>
          <a:xfrm>
            <a:off x="-46900" y="-12350"/>
            <a:ext cx="12304800" cy="6942600"/>
          </a:xfrm>
          <a:prstGeom prst="rect">
            <a:avLst/>
          </a:prstGeom>
          <a:solidFill>
            <a:srgbClr val="007E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73f2691964_0_292"/>
          <p:cNvSpPr/>
          <p:nvPr/>
        </p:nvSpPr>
        <p:spPr>
          <a:xfrm rot="9318304">
            <a:off x="5111529" y="-5350026"/>
            <a:ext cx="7453565" cy="8846662"/>
          </a:xfrm>
          <a:prstGeom prst="rect">
            <a:avLst/>
          </a:prstGeom>
          <a:gradFill>
            <a:gsLst>
              <a:gs pos="0">
                <a:srgbClr val="FFFFFF">
                  <a:alpha val="0"/>
                </a:srgbClr>
              </a:gs>
              <a:gs pos="100000">
                <a:srgbClr val="FF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73f2691964_0_292"/>
          <p:cNvSpPr/>
          <p:nvPr/>
        </p:nvSpPr>
        <p:spPr>
          <a:xfrm>
            <a:off x="402265" y="396321"/>
            <a:ext cx="11387400" cy="6113700"/>
          </a:xfrm>
          <a:prstGeom prst="rect">
            <a:avLst/>
          </a:prstGeom>
          <a:noFill/>
          <a:ln w="381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g73f2691964_0_292"/>
          <p:cNvSpPr txBox="1">
            <a:spLocks noGrp="1"/>
          </p:cNvSpPr>
          <p:nvPr>
            <p:ph type="title"/>
          </p:nvPr>
        </p:nvSpPr>
        <p:spPr>
          <a:xfrm>
            <a:off x="838200" y="2385150"/>
            <a:ext cx="105156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SzPts val="4400"/>
              <a:buNone/>
              <a:defRPr sz="5000">
                <a:solidFill>
                  <a:srgbClr val="FFFFFF"/>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Slide" type="secHead">
  <p:cSld name="SECTION_HEADER">
    <p:spTree>
      <p:nvGrpSpPr>
        <p:cNvPr id="1" name="Shape 130"/>
        <p:cNvGrpSpPr/>
        <p:nvPr/>
      </p:nvGrpSpPr>
      <p:grpSpPr>
        <a:xfrm>
          <a:off x="0" y="0"/>
          <a:ext cx="0" cy="0"/>
          <a:chOff x="0" y="0"/>
          <a:chExt cx="0" cy="0"/>
        </a:xfrm>
      </p:grpSpPr>
      <p:sp>
        <p:nvSpPr>
          <p:cNvPr id="131" name="Google Shape;131;g73f2691964_0_297"/>
          <p:cNvSpPr txBox="1">
            <a:spLocks noGrp="1"/>
          </p:cNvSpPr>
          <p:nvPr>
            <p:ph type="title"/>
          </p:nvPr>
        </p:nvSpPr>
        <p:spPr>
          <a:xfrm>
            <a:off x="116875" y="110475"/>
            <a:ext cx="5856900" cy="1353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333333"/>
              </a:buClr>
              <a:buSzPts val="4400"/>
              <a:buFont typeface="Verdana"/>
              <a:buNone/>
              <a:defRPr>
                <a:solidFill>
                  <a:srgbClr val="333333"/>
                </a:solidFill>
                <a:latin typeface="Verdana"/>
                <a:ea typeface="Verdana"/>
                <a:cs typeface="Verdana"/>
                <a:sym typeface="Verdana"/>
              </a:defRPr>
            </a:lvl1pPr>
            <a:lvl2pPr lvl="1" algn="l" rtl="0">
              <a:lnSpc>
                <a:spcPct val="100000"/>
              </a:lnSpc>
              <a:spcBef>
                <a:spcPts val="0"/>
              </a:spcBef>
              <a:spcAft>
                <a:spcPts val="0"/>
              </a:spcAft>
              <a:buClr>
                <a:srgbClr val="333333"/>
              </a:buClr>
              <a:buSzPts val="4400"/>
              <a:buFont typeface="Verdana"/>
              <a:buNone/>
              <a:defRPr sz="4400">
                <a:solidFill>
                  <a:srgbClr val="333333"/>
                </a:solidFill>
                <a:latin typeface="Verdana"/>
                <a:ea typeface="Verdana"/>
                <a:cs typeface="Verdana"/>
                <a:sym typeface="Verdana"/>
              </a:defRPr>
            </a:lvl2pPr>
            <a:lvl3pPr lvl="2" algn="l" rtl="0">
              <a:lnSpc>
                <a:spcPct val="100000"/>
              </a:lnSpc>
              <a:spcBef>
                <a:spcPts val="0"/>
              </a:spcBef>
              <a:spcAft>
                <a:spcPts val="0"/>
              </a:spcAft>
              <a:buClr>
                <a:srgbClr val="333333"/>
              </a:buClr>
              <a:buSzPts val="4400"/>
              <a:buFont typeface="Verdana"/>
              <a:buNone/>
              <a:defRPr sz="4400">
                <a:solidFill>
                  <a:srgbClr val="333333"/>
                </a:solidFill>
                <a:latin typeface="Verdana"/>
                <a:ea typeface="Verdana"/>
                <a:cs typeface="Verdana"/>
                <a:sym typeface="Verdana"/>
              </a:defRPr>
            </a:lvl3pPr>
            <a:lvl4pPr lvl="3" algn="l" rtl="0">
              <a:lnSpc>
                <a:spcPct val="100000"/>
              </a:lnSpc>
              <a:spcBef>
                <a:spcPts val="0"/>
              </a:spcBef>
              <a:spcAft>
                <a:spcPts val="0"/>
              </a:spcAft>
              <a:buClr>
                <a:srgbClr val="333333"/>
              </a:buClr>
              <a:buSzPts val="4400"/>
              <a:buFont typeface="Verdana"/>
              <a:buNone/>
              <a:defRPr sz="4400">
                <a:solidFill>
                  <a:srgbClr val="333333"/>
                </a:solidFill>
                <a:latin typeface="Verdana"/>
                <a:ea typeface="Verdana"/>
                <a:cs typeface="Verdana"/>
                <a:sym typeface="Verdana"/>
              </a:defRPr>
            </a:lvl4pPr>
            <a:lvl5pPr lvl="4" algn="l" rtl="0">
              <a:lnSpc>
                <a:spcPct val="100000"/>
              </a:lnSpc>
              <a:spcBef>
                <a:spcPts val="0"/>
              </a:spcBef>
              <a:spcAft>
                <a:spcPts val="0"/>
              </a:spcAft>
              <a:buClr>
                <a:srgbClr val="333333"/>
              </a:buClr>
              <a:buSzPts val="4400"/>
              <a:buFont typeface="Verdana"/>
              <a:buNone/>
              <a:defRPr sz="4400">
                <a:solidFill>
                  <a:srgbClr val="333333"/>
                </a:solidFill>
                <a:latin typeface="Verdana"/>
                <a:ea typeface="Verdana"/>
                <a:cs typeface="Verdana"/>
                <a:sym typeface="Verdana"/>
              </a:defRPr>
            </a:lvl5pPr>
            <a:lvl6pPr lvl="5" algn="l" rtl="0">
              <a:lnSpc>
                <a:spcPct val="100000"/>
              </a:lnSpc>
              <a:spcBef>
                <a:spcPts val="0"/>
              </a:spcBef>
              <a:spcAft>
                <a:spcPts val="0"/>
              </a:spcAft>
              <a:buClr>
                <a:srgbClr val="333333"/>
              </a:buClr>
              <a:buSzPts val="4400"/>
              <a:buFont typeface="Verdana"/>
              <a:buNone/>
              <a:defRPr sz="4400">
                <a:solidFill>
                  <a:srgbClr val="333333"/>
                </a:solidFill>
                <a:latin typeface="Verdana"/>
                <a:ea typeface="Verdana"/>
                <a:cs typeface="Verdana"/>
                <a:sym typeface="Verdana"/>
              </a:defRPr>
            </a:lvl6pPr>
            <a:lvl7pPr lvl="6" algn="l" rtl="0">
              <a:lnSpc>
                <a:spcPct val="100000"/>
              </a:lnSpc>
              <a:spcBef>
                <a:spcPts val="0"/>
              </a:spcBef>
              <a:spcAft>
                <a:spcPts val="0"/>
              </a:spcAft>
              <a:buClr>
                <a:srgbClr val="333333"/>
              </a:buClr>
              <a:buSzPts val="4400"/>
              <a:buFont typeface="Verdana"/>
              <a:buNone/>
              <a:defRPr sz="4400">
                <a:solidFill>
                  <a:srgbClr val="333333"/>
                </a:solidFill>
                <a:latin typeface="Verdana"/>
                <a:ea typeface="Verdana"/>
                <a:cs typeface="Verdana"/>
                <a:sym typeface="Verdana"/>
              </a:defRPr>
            </a:lvl7pPr>
            <a:lvl8pPr lvl="7" algn="l" rtl="0">
              <a:lnSpc>
                <a:spcPct val="100000"/>
              </a:lnSpc>
              <a:spcBef>
                <a:spcPts val="0"/>
              </a:spcBef>
              <a:spcAft>
                <a:spcPts val="0"/>
              </a:spcAft>
              <a:buClr>
                <a:srgbClr val="333333"/>
              </a:buClr>
              <a:buSzPts val="4400"/>
              <a:buFont typeface="Verdana"/>
              <a:buNone/>
              <a:defRPr sz="4400">
                <a:solidFill>
                  <a:srgbClr val="333333"/>
                </a:solidFill>
                <a:latin typeface="Verdana"/>
                <a:ea typeface="Verdana"/>
                <a:cs typeface="Verdana"/>
                <a:sym typeface="Verdana"/>
              </a:defRPr>
            </a:lvl8pPr>
            <a:lvl9pPr lvl="8" algn="l" rtl="0">
              <a:lnSpc>
                <a:spcPct val="100000"/>
              </a:lnSpc>
              <a:spcBef>
                <a:spcPts val="0"/>
              </a:spcBef>
              <a:spcAft>
                <a:spcPts val="0"/>
              </a:spcAft>
              <a:buClr>
                <a:srgbClr val="333333"/>
              </a:buClr>
              <a:buSzPts val="4400"/>
              <a:buFont typeface="Verdana"/>
              <a:buNone/>
              <a:defRPr sz="4400">
                <a:solidFill>
                  <a:srgbClr val="333333"/>
                </a:solidFill>
                <a:latin typeface="Verdana"/>
                <a:ea typeface="Verdana"/>
                <a:cs typeface="Verdana"/>
                <a:sym typeface="Verdana"/>
              </a:defRPr>
            </a:lvl9pPr>
          </a:lstStyle>
          <a:p>
            <a:endParaRPr/>
          </a:p>
        </p:txBody>
      </p:sp>
      <p:sp>
        <p:nvSpPr>
          <p:cNvPr id="132" name="Google Shape;132;g73f2691964_0_297"/>
          <p:cNvSpPr txBox="1">
            <a:spLocks noGrp="1"/>
          </p:cNvSpPr>
          <p:nvPr>
            <p:ph type="body" idx="1"/>
          </p:nvPr>
        </p:nvSpPr>
        <p:spPr>
          <a:xfrm>
            <a:off x="227900" y="2271475"/>
            <a:ext cx="52644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150000"/>
              </a:lnSpc>
              <a:spcBef>
                <a:spcPts val="1000"/>
              </a:spcBef>
              <a:spcAft>
                <a:spcPts val="0"/>
              </a:spcAft>
              <a:buSzPts val="2000"/>
              <a:buFont typeface="Open Sans"/>
              <a:buNone/>
              <a:defRPr sz="2000">
                <a:latin typeface="Open Sans"/>
                <a:ea typeface="Open Sans"/>
                <a:cs typeface="Open Sans"/>
                <a:sym typeface="Open Sans"/>
              </a:defRPr>
            </a:lvl1pPr>
            <a:lvl2pPr marL="914400" lvl="1" indent="-228600" algn="l" rtl="0">
              <a:lnSpc>
                <a:spcPct val="90000"/>
              </a:lnSpc>
              <a:spcBef>
                <a:spcPts val="500"/>
              </a:spcBef>
              <a:spcAft>
                <a:spcPts val="0"/>
              </a:spcAft>
              <a:buClr>
                <a:srgbClr val="333333"/>
              </a:buClr>
              <a:buSzPts val="1800"/>
              <a:buFont typeface="Open Sans"/>
              <a:buNone/>
              <a:defRPr sz="1800">
                <a:solidFill>
                  <a:srgbClr val="333333"/>
                </a:solidFill>
                <a:latin typeface="Open Sans"/>
                <a:ea typeface="Open Sans"/>
                <a:cs typeface="Open Sans"/>
                <a:sym typeface="Open Sans"/>
              </a:defRPr>
            </a:lvl2pPr>
            <a:lvl3pPr marL="1371600" lvl="2" indent="-228600" algn="l" rtl="0">
              <a:lnSpc>
                <a:spcPct val="90000"/>
              </a:lnSpc>
              <a:spcBef>
                <a:spcPts val="500"/>
              </a:spcBef>
              <a:spcAft>
                <a:spcPts val="0"/>
              </a:spcAft>
              <a:buClr>
                <a:srgbClr val="333333"/>
              </a:buClr>
              <a:buSzPts val="1800"/>
              <a:buFont typeface="Open Sans"/>
              <a:buNone/>
              <a:defRPr sz="1800">
                <a:solidFill>
                  <a:srgbClr val="333333"/>
                </a:solidFill>
                <a:latin typeface="Open Sans"/>
                <a:ea typeface="Open Sans"/>
                <a:cs typeface="Open Sans"/>
                <a:sym typeface="Open Sans"/>
              </a:defRPr>
            </a:lvl3pPr>
            <a:lvl4pPr marL="1828800" lvl="3" indent="-228600" algn="l" rtl="0">
              <a:lnSpc>
                <a:spcPct val="90000"/>
              </a:lnSpc>
              <a:spcBef>
                <a:spcPts val="500"/>
              </a:spcBef>
              <a:spcAft>
                <a:spcPts val="0"/>
              </a:spcAft>
              <a:buClr>
                <a:srgbClr val="333333"/>
              </a:buClr>
              <a:buSzPts val="1600"/>
              <a:buFont typeface="Open Sans"/>
              <a:buNone/>
              <a:defRPr sz="1600">
                <a:solidFill>
                  <a:srgbClr val="333333"/>
                </a:solidFill>
                <a:latin typeface="Open Sans"/>
                <a:ea typeface="Open Sans"/>
                <a:cs typeface="Open Sans"/>
                <a:sym typeface="Open Sans"/>
              </a:defRPr>
            </a:lvl4pPr>
            <a:lvl5pPr marL="2286000" lvl="4" indent="-228600" algn="l" rtl="0">
              <a:lnSpc>
                <a:spcPct val="90000"/>
              </a:lnSpc>
              <a:spcBef>
                <a:spcPts val="500"/>
              </a:spcBef>
              <a:spcAft>
                <a:spcPts val="0"/>
              </a:spcAft>
              <a:buClr>
                <a:srgbClr val="333333"/>
              </a:buClr>
              <a:buSzPts val="1600"/>
              <a:buFont typeface="Open Sans"/>
              <a:buNone/>
              <a:defRPr sz="1600">
                <a:solidFill>
                  <a:srgbClr val="333333"/>
                </a:solidFill>
                <a:latin typeface="Open Sans"/>
                <a:ea typeface="Open Sans"/>
                <a:cs typeface="Open Sans"/>
                <a:sym typeface="Open Sans"/>
              </a:defRPr>
            </a:lvl5pPr>
            <a:lvl6pPr marL="2743200" lvl="5" indent="-228600" algn="l" rtl="0">
              <a:lnSpc>
                <a:spcPct val="90000"/>
              </a:lnSpc>
              <a:spcBef>
                <a:spcPts val="500"/>
              </a:spcBef>
              <a:spcAft>
                <a:spcPts val="0"/>
              </a:spcAft>
              <a:buClr>
                <a:srgbClr val="333333"/>
              </a:buClr>
              <a:buSzPts val="1600"/>
              <a:buFont typeface="Open Sans"/>
              <a:buNone/>
              <a:defRPr sz="1600">
                <a:solidFill>
                  <a:srgbClr val="333333"/>
                </a:solidFill>
                <a:latin typeface="Open Sans"/>
                <a:ea typeface="Open Sans"/>
                <a:cs typeface="Open Sans"/>
                <a:sym typeface="Open Sans"/>
              </a:defRPr>
            </a:lvl6pPr>
            <a:lvl7pPr marL="3200400" lvl="6" indent="-228600" algn="l" rtl="0">
              <a:lnSpc>
                <a:spcPct val="90000"/>
              </a:lnSpc>
              <a:spcBef>
                <a:spcPts val="500"/>
              </a:spcBef>
              <a:spcAft>
                <a:spcPts val="0"/>
              </a:spcAft>
              <a:buClr>
                <a:srgbClr val="333333"/>
              </a:buClr>
              <a:buSzPts val="1600"/>
              <a:buFont typeface="Open Sans"/>
              <a:buNone/>
              <a:defRPr sz="1600">
                <a:solidFill>
                  <a:srgbClr val="333333"/>
                </a:solidFill>
                <a:latin typeface="Open Sans"/>
                <a:ea typeface="Open Sans"/>
                <a:cs typeface="Open Sans"/>
                <a:sym typeface="Open Sans"/>
              </a:defRPr>
            </a:lvl7pPr>
            <a:lvl8pPr marL="3657600" lvl="7" indent="-228600" algn="l" rtl="0">
              <a:lnSpc>
                <a:spcPct val="90000"/>
              </a:lnSpc>
              <a:spcBef>
                <a:spcPts val="500"/>
              </a:spcBef>
              <a:spcAft>
                <a:spcPts val="0"/>
              </a:spcAft>
              <a:buClr>
                <a:srgbClr val="333333"/>
              </a:buClr>
              <a:buSzPts val="1600"/>
              <a:buFont typeface="Open Sans"/>
              <a:buNone/>
              <a:defRPr sz="1600">
                <a:solidFill>
                  <a:srgbClr val="333333"/>
                </a:solidFill>
                <a:latin typeface="Open Sans"/>
                <a:ea typeface="Open Sans"/>
                <a:cs typeface="Open Sans"/>
                <a:sym typeface="Open Sans"/>
              </a:defRPr>
            </a:lvl8pPr>
            <a:lvl9pPr marL="4114800" lvl="8" indent="-228600" algn="l" rtl="0">
              <a:lnSpc>
                <a:spcPct val="90000"/>
              </a:lnSpc>
              <a:spcBef>
                <a:spcPts val="500"/>
              </a:spcBef>
              <a:spcAft>
                <a:spcPts val="0"/>
              </a:spcAft>
              <a:buClr>
                <a:srgbClr val="333333"/>
              </a:buClr>
              <a:buSzPts val="1600"/>
              <a:buFont typeface="Open Sans"/>
              <a:buNone/>
              <a:defRPr sz="1600">
                <a:solidFill>
                  <a:srgbClr val="333333"/>
                </a:solidFill>
                <a:latin typeface="Open Sans"/>
                <a:ea typeface="Open Sans"/>
                <a:cs typeface="Open Sans"/>
                <a:sym typeface="Open Sans"/>
              </a:defRPr>
            </a:lvl9pPr>
          </a:lstStyle>
          <a:p>
            <a:endParaRPr/>
          </a:p>
        </p:txBody>
      </p:sp>
      <p:sp>
        <p:nvSpPr>
          <p:cNvPr id="133" name="Google Shape;133;g73f2691964_0_297"/>
          <p:cNvSpPr/>
          <p:nvPr/>
        </p:nvSpPr>
        <p:spPr>
          <a:xfrm>
            <a:off x="6067900" y="0"/>
            <a:ext cx="6124200" cy="6386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73f2691964_0_297"/>
          <p:cNvSpPr txBox="1">
            <a:spLocks noGrp="1"/>
          </p:cNvSpPr>
          <p:nvPr>
            <p:ph type="title" idx="2"/>
          </p:nvPr>
        </p:nvSpPr>
        <p:spPr>
          <a:xfrm>
            <a:off x="227900" y="1599675"/>
            <a:ext cx="6242700" cy="679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7E54"/>
              </a:buClr>
              <a:buSzPts val="2400"/>
              <a:buFont typeface="Verdana"/>
              <a:buNone/>
              <a:defRPr sz="2400" b="1">
                <a:solidFill>
                  <a:srgbClr val="007E54"/>
                </a:solidFill>
                <a:latin typeface="Verdana"/>
                <a:ea typeface="Verdana"/>
                <a:cs typeface="Verdana"/>
                <a:sym typeface="Verdana"/>
              </a:defRPr>
            </a:lvl1pPr>
            <a:lvl2pPr lvl="1" algn="l" rtl="0">
              <a:lnSpc>
                <a:spcPct val="100000"/>
              </a:lnSpc>
              <a:spcBef>
                <a:spcPts val="0"/>
              </a:spcBef>
              <a:spcAft>
                <a:spcPts val="0"/>
              </a:spcAft>
              <a:buClr>
                <a:srgbClr val="007E54"/>
              </a:buClr>
              <a:buSzPts val="2400"/>
              <a:buFont typeface="Verdana"/>
              <a:buNone/>
              <a:defRPr sz="2400" b="1">
                <a:solidFill>
                  <a:srgbClr val="007E54"/>
                </a:solidFill>
                <a:latin typeface="Verdana"/>
                <a:ea typeface="Verdana"/>
                <a:cs typeface="Verdana"/>
                <a:sym typeface="Verdana"/>
              </a:defRPr>
            </a:lvl2pPr>
            <a:lvl3pPr lvl="2" algn="l" rtl="0">
              <a:lnSpc>
                <a:spcPct val="100000"/>
              </a:lnSpc>
              <a:spcBef>
                <a:spcPts val="0"/>
              </a:spcBef>
              <a:spcAft>
                <a:spcPts val="0"/>
              </a:spcAft>
              <a:buClr>
                <a:srgbClr val="007E54"/>
              </a:buClr>
              <a:buSzPts val="2400"/>
              <a:buFont typeface="Verdana"/>
              <a:buNone/>
              <a:defRPr sz="2400" b="1">
                <a:solidFill>
                  <a:srgbClr val="007E54"/>
                </a:solidFill>
                <a:latin typeface="Verdana"/>
                <a:ea typeface="Verdana"/>
                <a:cs typeface="Verdana"/>
                <a:sym typeface="Verdana"/>
              </a:defRPr>
            </a:lvl3pPr>
            <a:lvl4pPr lvl="3" algn="l" rtl="0">
              <a:lnSpc>
                <a:spcPct val="100000"/>
              </a:lnSpc>
              <a:spcBef>
                <a:spcPts val="0"/>
              </a:spcBef>
              <a:spcAft>
                <a:spcPts val="0"/>
              </a:spcAft>
              <a:buClr>
                <a:srgbClr val="007E54"/>
              </a:buClr>
              <a:buSzPts val="2400"/>
              <a:buFont typeface="Verdana"/>
              <a:buNone/>
              <a:defRPr sz="2400" b="1">
                <a:solidFill>
                  <a:srgbClr val="007E54"/>
                </a:solidFill>
                <a:latin typeface="Verdana"/>
                <a:ea typeface="Verdana"/>
                <a:cs typeface="Verdana"/>
                <a:sym typeface="Verdana"/>
              </a:defRPr>
            </a:lvl4pPr>
            <a:lvl5pPr lvl="4" algn="l" rtl="0">
              <a:lnSpc>
                <a:spcPct val="100000"/>
              </a:lnSpc>
              <a:spcBef>
                <a:spcPts val="0"/>
              </a:spcBef>
              <a:spcAft>
                <a:spcPts val="0"/>
              </a:spcAft>
              <a:buClr>
                <a:srgbClr val="007E54"/>
              </a:buClr>
              <a:buSzPts val="2400"/>
              <a:buFont typeface="Verdana"/>
              <a:buNone/>
              <a:defRPr sz="2400" b="1">
                <a:solidFill>
                  <a:srgbClr val="007E54"/>
                </a:solidFill>
                <a:latin typeface="Verdana"/>
                <a:ea typeface="Verdana"/>
                <a:cs typeface="Verdana"/>
                <a:sym typeface="Verdana"/>
              </a:defRPr>
            </a:lvl5pPr>
            <a:lvl6pPr lvl="5" algn="l" rtl="0">
              <a:lnSpc>
                <a:spcPct val="100000"/>
              </a:lnSpc>
              <a:spcBef>
                <a:spcPts val="0"/>
              </a:spcBef>
              <a:spcAft>
                <a:spcPts val="0"/>
              </a:spcAft>
              <a:buClr>
                <a:srgbClr val="007E54"/>
              </a:buClr>
              <a:buSzPts val="2400"/>
              <a:buFont typeface="Verdana"/>
              <a:buNone/>
              <a:defRPr sz="2400" b="1">
                <a:solidFill>
                  <a:srgbClr val="007E54"/>
                </a:solidFill>
                <a:latin typeface="Verdana"/>
                <a:ea typeface="Verdana"/>
                <a:cs typeface="Verdana"/>
                <a:sym typeface="Verdana"/>
              </a:defRPr>
            </a:lvl6pPr>
            <a:lvl7pPr lvl="6" algn="l" rtl="0">
              <a:lnSpc>
                <a:spcPct val="100000"/>
              </a:lnSpc>
              <a:spcBef>
                <a:spcPts val="0"/>
              </a:spcBef>
              <a:spcAft>
                <a:spcPts val="0"/>
              </a:spcAft>
              <a:buClr>
                <a:srgbClr val="007E54"/>
              </a:buClr>
              <a:buSzPts val="2400"/>
              <a:buFont typeface="Verdana"/>
              <a:buNone/>
              <a:defRPr sz="2400" b="1">
                <a:solidFill>
                  <a:srgbClr val="007E54"/>
                </a:solidFill>
                <a:latin typeface="Verdana"/>
                <a:ea typeface="Verdana"/>
                <a:cs typeface="Verdana"/>
                <a:sym typeface="Verdana"/>
              </a:defRPr>
            </a:lvl7pPr>
            <a:lvl8pPr lvl="7" algn="l" rtl="0">
              <a:lnSpc>
                <a:spcPct val="100000"/>
              </a:lnSpc>
              <a:spcBef>
                <a:spcPts val="0"/>
              </a:spcBef>
              <a:spcAft>
                <a:spcPts val="0"/>
              </a:spcAft>
              <a:buClr>
                <a:srgbClr val="007E54"/>
              </a:buClr>
              <a:buSzPts val="2400"/>
              <a:buFont typeface="Verdana"/>
              <a:buNone/>
              <a:defRPr sz="2400" b="1">
                <a:solidFill>
                  <a:srgbClr val="007E54"/>
                </a:solidFill>
                <a:latin typeface="Verdana"/>
                <a:ea typeface="Verdana"/>
                <a:cs typeface="Verdana"/>
                <a:sym typeface="Verdana"/>
              </a:defRPr>
            </a:lvl8pPr>
            <a:lvl9pPr lvl="8" algn="l" rtl="0">
              <a:lnSpc>
                <a:spcPct val="100000"/>
              </a:lnSpc>
              <a:spcBef>
                <a:spcPts val="0"/>
              </a:spcBef>
              <a:spcAft>
                <a:spcPts val="0"/>
              </a:spcAft>
              <a:buClr>
                <a:srgbClr val="007E54"/>
              </a:buClr>
              <a:buSzPts val="2400"/>
              <a:buFont typeface="Verdana"/>
              <a:buNone/>
              <a:defRPr sz="2400" b="1">
                <a:solidFill>
                  <a:srgbClr val="007E54"/>
                </a:solidFill>
                <a:latin typeface="Verdana"/>
                <a:ea typeface="Verdana"/>
                <a:cs typeface="Verdana"/>
                <a:sym typeface="Verdana"/>
              </a:defRPr>
            </a:lvl9pPr>
          </a:lstStyle>
          <a:p>
            <a:endParaRPr/>
          </a:p>
        </p:txBody>
      </p:sp>
      <p:sp>
        <p:nvSpPr>
          <p:cNvPr id="135" name="Google Shape;135;g73f2691964_0_297"/>
          <p:cNvSpPr/>
          <p:nvPr/>
        </p:nvSpPr>
        <p:spPr>
          <a:xfrm>
            <a:off x="0" y="6386752"/>
            <a:ext cx="12192000" cy="471300"/>
          </a:xfrm>
          <a:prstGeom prst="rect">
            <a:avLst/>
          </a:prstGeom>
          <a:solidFill>
            <a:srgbClr val="007E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36" name="Google Shape;136;g73f2691964_0_29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116566" y="6475612"/>
            <a:ext cx="1996759" cy="293575"/>
          </a:xfrm>
          <a:prstGeom prst="rect">
            <a:avLst/>
          </a:prstGeom>
          <a:noFill/>
          <a:ln>
            <a:noFill/>
          </a:ln>
        </p:spPr>
      </p:pic>
      <p:sp>
        <p:nvSpPr>
          <p:cNvPr id="137" name="Google Shape;137;g73f2691964_0_297"/>
          <p:cNvSpPr txBox="1"/>
          <p:nvPr/>
        </p:nvSpPr>
        <p:spPr>
          <a:xfrm>
            <a:off x="95868" y="6451279"/>
            <a:ext cx="7037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FFFFFF"/>
                </a:solidFill>
                <a:latin typeface="Open Sans"/>
                <a:ea typeface="Open Sans"/>
                <a:cs typeface="Open Sans"/>
                <a:sym typeface="Open Sans"/>
              </a:rPr>
              <a:t>www.talentclick.com | info@talentclick.com | 1.877.723.3778</a:t>
            </a:r>
            <a:endParaRPr sz="15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withfooter" type="blank">
  <p:cSld name="BLANK">
    <p:spTree>
      <p:nvGrpSpPr>
        <p:cNvPr id="1" name="Shape 138"/>
        <p:cNvGrpSpPr/>
        <p:nvPr/>
      </p:nvGrpSpPr>
      <p:grpSpPr>
        <a:xfrm>
          <a:off x="0" y="0"/>
          <a:ext cx="0" cy="0"/>
          <a:chOff x="0" y="0"/>
          <a:chExt cx="0" cy="0"/>
        </a:xfrm>
      </p:grpSpPr>
      <p:sp>
        <p:nvSpPr>
          <p:cNvPr id="139" name="Google Shape;139;g73f2691964_0_305"/>
          <p:cNvSpPr/>
          <p:nvPr/>
        </p:nvSpPr>
        <p:spPr>
          <a:xfrm>
            <a:off x="0" y="6386752"/>
            <a:ext cx="12192000" cy="471300"/>
          </a:xfrm>
          <a:prstGeom prst="rect">
            <a:avLst/>
          </a:prstGeom>
          <a:solidFill>
            <a:srgbClr val="007E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40" name="Google Shape;140;g73f2691964_0_30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116566" y="6475612"/>
            <a:ext cx="1996759" cy="293575"/>
          </a:xfrm>
          <a:prstGeom prst="rect">
            <a:avLst/>
          </a:prstGeom>
          <a:noFill/>
          <a:ln>
            <a:noFill/>
          </a:ln>
        </p:spPr>
      </p:pic>
      <p:sp>
        <p:nvSpPr>
          <p:cNvPr id="141" name="Google Shape;141;g73f2691964_0_305"/>
          <p:cNvSpPr txBox="1"/>
          <p:nvPr/>
        </p:nvSpPr>
        <p:spPr>
          <a:xfrm>
            <a:off x="95868" y="6451279"/>
            <a:ext cx="7037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FFFFFF"/>
                </a:solidFill>
                <a:latin typeface="Open Sans"/>
                <a:ea typeface="Open Sans"/>
                <a:cs typeface="Open Sans"/>
                <a:sym typeface="Open Sans"/>
              </a:rPr>
              <a:t>www.talentclick.com | info@talentclick.com | 1.877.723.3778</a:t>
            </a:r>
            <a:endParaRPr sz="15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4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CD41199-44FD-4958-96BB-59FC6E733D39}" type="datetimeFigureOut">
              <a:rPr lang="en-CA" smtClean="0"/>
              <a:t>2020-10-19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8F7921-554B-4C39-AE46-E15EC46A02F8}" type="slidenum">
              <a:rPr lang="en-CA" smtClean="0"/>
              <a:t>‹#›</a:t>
            </a:fld>
            <a:endParaRPr lang="en-CA"/>
          </a:p>
        </p:txBody>
      </p:sp>
    </p:spTree>
    <p:extLst>
      <p:ext uri="{BB962C8B-B14F-4D97-AF65-F5344CB8AC3E}">
        <p14:creationId xmlns:p14="http://schemas.microsoft.com/office/powerpoint/2010/main" val="880249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63"/>
        <p:cNvGrpSpPr/>
        <p:nvPr/>
      </p:nvGrpSpPr>
      <p:grpSpPr>
        <a:xfrm>
          <a:off x="0" y="0"/>
          <a:ext cx="0" cy="0"/>
          <a:chOff x="0" y="0"/>
          <a:chExt cx="0" cy="0"/>
        </a:xfrm>
      </p:grpSpPr>
    </p:spTree>
    <p:extLst>
      <p:ext uri="{BB962C8B-B14F-4D97-AF65-F5344CB8AC3E}">
        <p14:creationId xmlns:p14="http://schemas.microsoft.com/office/powerpoint/2010/main" val="2059431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6F5E986-E403-434F-8813-70516412FC78}" type="datetimeFigureOut">
              <a:rPr lang="en-CA" smtClean="0"/>
              <a:t>2020-10-19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D1A7423-EC21-42D2-8597-AE0E17890E3A}" type="slidenum">
              <a:rPr lang="en-CA" smtClean="0"/>
              <a:t>‹#›</a:t>
            </a:fld>
            <a:endParaRPr lang="en-CA"/>
          </a:p>
        </p:txBody>
      </p:sp>
    </p:spTree>
    <p:extLst>
      <p:ext uri="{BB962C8B-B14F-4D97-AF65-F5344CB8AC3E}">
        <p14:creationId xmlns:p14="http://schemas.microsoft.com/office/powerpoint/2010/main" val="2237518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9"/>
        <p:cNvGrpSpPr/>
        <p:nvPr/>
      </p:nvGrpSpPr>
      <p:grpSpPr>
        <a:xfrm>
          <a:off x="0" y="0"/>
          <a:ext cx="0" cy="0"/>
          <a:chOff x="0" y="0"/>
          <a:chExt cx="0" cy="0"/>
        </a:xfrm>
      </p:grpSpPr>
      <p:sp>
        <p:nvSpPr>
          <p:cNvPr id="150" name="Google Shape;150;g73f2691964_0_510"/>
          <p:cNvSpPr/>
          <p:nvPr/>
        </p:nvSpPr>
        <p:spPr>
          <a:xfrm>
            <a:off x="402265" y="396321"/>
            <a:ext cx="11387400" cy="6113700"/>
          </a:xfrm>
          <a:prstGeom prst="rect">
            <a:avLst/>
          </a:prstGeom>
          <a:noFill/>
          <a:ln w="38100" cap="flat" cmpd="sng">
            <a:solidFill>
              <a:srgbClr val="007E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g73f2691964_0_510"/>
          <p:cNvSpPr txBox="1">
            <a:spLocks noGrp="1"/>
          </p:cNvSpPr>
          <p:nvPr>
            <p:ph type="ctrTitle"/>
          </p:nvPr>
        </p:nvSpPr>
        <p:spPr>
          <a:xfrm>
            <a:off x="1524000" y="1960563"/>
            <a:ext cx="9144000" cy="2387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333333"/>
              </a:buClr>
              <a:buSzPts val="6000"/>
              <a:buFont typeface="Verdana"/>
              <a:buNone/>
              <a:defRPr sz="6000">
                <a:solidFill>
                  <a:srgbClr val="333333"/>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 name="Google Shape;152;g73f2691964_0_510"/>
          <p:cNvSpPr txBox="1">
            <a:spLocks noGrp="1"/>
          </p:cNvSpPr>
          <p:nvPr>
            <p:ph type="subTitle" idx="1"/>
          </p:nvPr>
        </p:nvSpPr>
        <p:spPr>
          <a:xfrm>
            <a:off x="1524000" y="4440242"/>
            <a:ext cx="9144000" cy="527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rgbClr val="333333"/>
              </a:buClr>
              <a:buSzPts val="1800"/>
              <a:buFont typeface="Open Sans"/>
              <a:buNone/>
              <a:defRPr sz="1800" b="1">
                <a:solidFill>
                  <a:srgbClr val="333333"/>
                </a:solidFill>
                <a:latin typeface="Open Sans"/>
                <a:ea typeface="Open Sans"/>
                <a:cs typeface="Open Sans"/>
                <a:sym typeface="Open Sans"/>
              </a:defRPr>
            </a:lvl1pPr>
            <a:lvl2pPr lvl="1" algn="ctr" rtl="0">
              <a:lnSpc>
                <a:spcPct val="90000"/>
              </a:lnSpc>
              <a:spcBef>
                <a:spcPts val="500"/>
              </a:spcBef>
              <a:spcAft>
                <a:spcPts val="0"/>
              </a:spcAft>
              <a:buClr>
                <a:schemeClr val="dk1"/>
              </a:buClr>
              <a:buSzPts val="2000"/>
              <a:buNone/>
              <a:defRPr sz="2000" b="1"/>
            </a:lvl2pPr>
            <a:lvl3pPr lvl="2" algn="ctr" rtl="0">
              <a:lnSpc>
                <a:spcPct val="90000"/>
              </a:lnSpc>
              <a:spcBef>
                <a:spcPts val="500"/>
              </a:spcBef>
              <a:spcAft>
                <a:spcPts val="0"/>
              </a:spcAft>
              <a:buClr>
                <a:schemeClr val="dk1"/>
              </a:buClr>
              <a:buSzPts val="1800"/>
              <a:buNone/>
              <a:defRPr sz="1800" b="1"/>
            </a:lvl3pPr>
            <a:lvl4pPr lvl="3" algn="ctr" rtl="0">
              <a:lnSpc>
                <a:spcPct val="90000"/>
              </a:lnSpc>
              <a:spcBef>
                <a:spcPts val="500"/>
              </a:spcBef>
              <a:spcAft>
                <a:spcPts val="0"/>
              </a:spcAft>
              <a:buClr>
                <a:schemeClr val="dk1"/>
              </a:buClr>
              <a:buSzPts val="1600"/>
              <a:buNone/>
              <a:defRPr sz="1600" b="1"/>
            </a:lvl4pPr>
            <a:lvl5pPr lvl="4" algn="ctr" rtl="0">
              <a:lnSpc>
                <a:spcPct val="90000"/>
              </a:lnSpc>
              <a:spcBef>
                <a:spcPts val="500"/>
              </a:spcBef>
              <a:spcAft>
                <a:spcPts val="0"/>
              </a:spcAft>
              <a:buClr>
                <a:schemeClr val="dk1"/>
              </a:buClr>
              <a:buSzPts val="1600"/>
              <a:buNone/>
              <a:defRPr sz="1600" b="1"/>
            </a:lvl5pPr>
            <a:lvl6pPr lvl="5" algn="ctr" rtl="0">
              <a:lnSpc>
                <a:spcPct val="90000"/>
              </a:lnSpc>
              <a:spcBef>
                <a:spcPts val="500"/>
              </a:spcBef>
              <a:spcAft>
                <a:spcPts val="0"/>
              </a:spcAft>
              <a:buClr>
                <a:schemeClr val="dk1"/>
              </a:buClr>
              <a:buSzPts val="1600"/>
              <a:buNone/>
              <a:defRPr sz="1600" b="1"/>
            </a:lvl6pPr>
            <a:lvl7pPr lvl="6" algn="ctr" rtl="0">
              <a:lnSpc>
                <a:spcPct val="90000"/>
              </a:lnSpc>
              <a:spcBef>
                <a:spcPts val="500"/>
              </a:spcBef>
              <a:spcAft>
                <a:spcPts val="0"/>
              </a:spcAft>
              <a:buClr>
                <a:schemeClr val="dk1"/>
              </a:buClr>
              <a:buSzPts val="1600"/>
              <a:buNone/>
              <a:defRPr sz="1600" b="1"/>
            </a:lvl7pPr>
            <a:lvl8pPr lvl="7" algn="ctr" rtl="0">
              <a:lnSpc>
                <a:spcPct val="90000"/>
              </a:lnSpc>
              <a:spcBef>
                <a:spcPts val="500"/>
              </a:spcBef>
              <a:spcAft>
                <a:spcPts val="0"/>
              </a:spcAft>
              <a:buClr>
                <a:schemeClr val="dk1"/>
              </a:buClr>
              <a:buSzPts val="1600"/>
              <a:buNone/>
              <a:defRPr sz="1600" b="1"/>
            </a:lvl8pPr>
            <a:lvl9pPr lvl="8" algn="ctr" rtl="0">
              <a:lnSpc>
                <a:spcPct val="90000"/>
              </a:lnSpc>
              <a:spcBef>
                <a:spcPts val="500"/>
              </a:spcBef>
              <a:spcAft>
                <a:spcPts val="0"/>
              </a:spcAft>
              <a:buClr>
                <a:schemeClr val="dk1"/>
              </a:buClr>
              <a:buSzPts val="1600"/>
              <a:buNone/>
              <a:defRPr sz="1600" b="1"/>
            </a:lvl9pPr>
          </a:lstStyle>
          <a:p>
            <a:endParaRPr/>
          </a:p>
        </p:txBody>
      </p:sp>
      <p:pic>
        <p:nvPicPr>
          <p:cNvPr id="153" name="Google Shape;153;g73f2691964_0_510"/>
          <p:cNvPicPr preferRelativeResize="0"/>
          <p:nvPr/>
        </p:nvPicPr>
        <p:blipFill rotWithShape="1">
          <a:blip r:embed="rId2">
            <a:alphaModFix/>
          </a:blip>
          <a:srcRect/>
          <a:stretch/>
        </p:blipFill>
        <p:spPr>
          <a:xfrm>
            <a:off x="732566" y="695641"/>
            <a:ext cx="3424764" cy="789598"/>
          </a:xfrm>
          <a:prstGeom prst="rect">
            <a:avLst/>
          </a:prstGeom>
          <a:noFill/>
          <a:ln>
            <a:noFill/>
          </a:ln>
        </p:spPr>
      </p:pic>
      <p:sp>
        <p:nvSpPr>
          <p:cNvPr id="154" name="Google Shape;154;g73f2691964_0_510"/>
          <p:cNvSpPr txBox="1">
            <a:spLocks noGrp="1"/>
          </p:cNvSpPr>
          <p:nvPr>
            <p:ph type="subTitle" idx="2"/>
          </p:nvPr>
        </p:nvSpPr>
        <p:spPr>
          <a:xfrm>
            <a:off x="2057400" y="4821241"/>
            <a:ext cx="8069700" cy="4884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rgbClr val="333333"/>
              </a:buClr>
              <a:buSzPts val="1800"/>
              <a:buFont typeface="Open Sans"/>
              <a:buNone/>
              <a:defRPr sz="1800">
                <a:solidFill>
                  <a:srgbClr val="333333"/>
                </a:solidFill>
                <a:latin typeface="Open Sans"/>
                <a:ea typeface="Open Sans"/>
                <a:cs typeface="Open Sans"/>
                <a:sym typeface="Open Sans"/>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eneral content slide" type="obj">
  <p:cSld name="OBJECT">
    <p:spTree>
      <p:nvGrpSpPr>
        <p:cNvPr id="1" name="Shape 26"/>
        <p:cNvGrpSpPr/>
        <p:nvPr/>
      </p:nvGrpSpPr>
      <p:grpSpPr>
        <a:xfrm>
          <a:off x="0" y="0"/>
          <a:ext cx="0" cy="0"/>
          <a:chOff x="0" y="0"/>
          <a:chExt cx="0" cy="0"/>
        </a:xfrm>
      </p:grpSpPr>
      <p:sp>
        <p:nvSpPr>
          <p:cNvPr id="27" name="Google Shape;27;g73f2691964_0_17"/>
          <p:cNvSpPr txBox="1">
            <a:spLocks noGrp="1"/>
          </p:cNvSpPr>
          <p:nvPr>
            <p:ph type="title"/>
          </p:nvPr>
        </p:nvSpPr>
        <p:spPr>
          <a:xfrm>
            <a:off x="381000" y="603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33333"/>
              </a:buClr>
              <a:buSzPts val="1900"/>
              <a:buFont typeface="Verdana"/>
              <a:buNone/>
              <a:defRPr>
                <a:solidFill>
                  <a:srgbClr val="333333"/>
                </a:solidFill>
                <a:latin typeface="Verdana"/>
                <a:ea typeface="Verdana"/>
                <a:cs typeface="Verdana"/>
                <a:sym typeface="Verdana"/>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8" name="Google Shape;28;g73f2691964_0_17"/>
          <p:cNvSpPr txBox="1">
            <a:spLocks noGrp="1"/>
          </p:cNvSpPr>
          <p:nvPr>
            <p:ph type="body" idx="1"/>
          </p:nvPr>
        </p:nvSpPr>
        <p:spPr>
          <a:xfrm>
            <a:off x="527750" y="1919175"/>
            <a:ext cx="10515600" cy="4351200"/>
          </a:xfrm>
          <a:prstGeom prst="rect">
            <a:avLst/>
          </a:prstGeom>
          <a:noFill/>
          <a:ln>
            <a:noFill/>
          </a:ln>
        </p:spPr>
        <p:txBody>
          <a:bodyPr spcFirstLastPara="1" wrap="square" lIns="91425" tIns="45700" rIns="91425" bIns="45700" anchor="t" anchorCtr="0">
            <a:noAutofit/>
          </a:bodyPr>
          <a:lstStyle>
            <a:lvl1pPr marL="457200" lvl="0" indent="-355600" algn="l">
              <a:lnSpc>
                <a:spcPct val="150000"/>
              </a:lnSpc>
              <a:spcBef>
                <a:spcPts val="1100"/>
              </a:spcBef>
              <a:spcAft>
                <a:spcPts val="0"/>
              </a:spcAft>
              <a:buClr>
                <a:schemeClr val="dk1"/>
              </a:buClr>
              <a:buSzPts val="2000"/>
              <a:buFont typeface="Open Sans"/>
              <a:buChar char="●"/>
              <a:defRPr sz="2000">
                <a:latin typeface="Open Sans"/>
                <a:ea typeface="Open Sans"/>
                <a:cs typeface="Open Sans"/>
                <a:sym typeface="Open Sans"/>
              </a:defRPr>
            </a:lvl1pPr>
            <a:lvl2pPr marL="914400" lvl="1" indent="-349250" algn="l">
              <a:lnSpc>
                <a:spcPct val="90000"/>
              </a:lnSpc>
              <a:spcBef>
                <a:spcPts val="500"/>
              </a:spcBef>
              <a:spcAft>
                <a:spcPts val="0"/>
              </a:spcAft>
              <a:buClr>
                <a:srgbClr val="333333"/>
              </a:buClr>
              <a:buSzPts val="1900"/>
              <a:buFont typeface="Open Sans"/>
              <a:buChar char="○"/>
              <a:defRPr sz="1900">
                <a:solidFill>
                  <a:srgbClr val="333333"/>
                </a:solidFill>
                <a:latin typeface="Open Sans"/>
                <a:ea typeface="Open Sans"/>
                <a:cs typeface="Open Sans"/>
                <a:sym typeface="Open Sans"/>
              </a:defRPr>
            </a:lvl2pPr>
            <a:lvl3pPr marL="1371600" lvl="2" indent="-330200" algn="l">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3pPr>
            <a:lvl4pPr marL="1828800" lvl="3" indent="-330200" algn="l">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4pPr>
            <a:lvl5pPr marL="2286000" lvl="4" indent="-330200" algn="l">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5pPr>
            <a:lvl6pPr marL="2743200" lvl="5" indent="-330200" algn="l">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6pPr>
            <a:lvl7pPr marL="3200400" lvl="6" indent="-330200" algn="l">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7pPr>
            <a:lvl8pPr marL="3657600" lvl="7" indent="-330200" algn="l">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8pPr>
            <a:lvl9pPr marL="4114800" lvl="8" indent="-330200" algn="l">
              <a:lnSpc>
                <a:spcPct val="90000"/>
              </a:lnSpc>
              <a:spcBef>
                <a:spcPts val="500"/>
              </a:spcBef>
              <a:spcAft>
                <a:spcPts val="0"/>
              </a:spcAft>
              <a:buClr>
                <a:srgbClr val="333333"/>
              </a:buClr>
              <a:buSzPts val="1600"/>
              <a:buFont typeface="Open Sans"/>
              <a:buChar char="■"/>
              <a:defRPr sz="1600">
                <a:solidFill>
                  <a:srgbClr val="333333"/>
                </a:solidFill>
                <a:latin typeface="Open Sans"/>
                <a:ea typeface="Open Sans"/>
                <a:cs typeface="Open Sans"/>
                <a:sym typeface="Open Sans"/>
              </a:defRPr>
            </a:lvl9pPr>
          </a:lstStyle>
          <a:p>
            <a:endParaRPr/>
          </a:p>
        </p:txBody>
      </p:sp>
      <p:sp>
        <p:nvSpPr>
          <p:cNvPr id="29" name="Google Shape;29;g73f2691964_0_17"/>
          <p:cNvSpPr txBox="1">
            <a:spLocks noGrp="1"/>
          </p:cNvSpPr>
          <p:nvPr>
            <p:ph type="title" idx="2"/>
          </p:nvPr>
        </p:nvSpPr>
        <p:spPr>
          <a:xfrm>
            <a:off x="381000" y="1276275"/>
            <a:ext cx="5094300" cy="642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1pPr>
            <a:lvl2pPr lvl="1" algn="l">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2pPr>
            <a:lvl3pPr lvl="2" algn="l">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3pPr>
            <a:lvl4pPr lvl="3" algn="l">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4pPr>
            <a:lvl5pPr lvl="4" algn="l">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5pPr>
            <a:lvl6pPr lvl="5" algn="l">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6pPr>
            <a:lvl7pPr lvl="6" algn="l">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7pPr>
            <a:lvl8pPr lvl="7" algn="l">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8pPr>
            <a:lvl9pPr lvl="8" algn="l">
              <a:lnSpc>
                <a:spcPct val="100000"/>
              </a:lnSpc>
              <a:spcBef>
                <a:spcPts val="0"/>
              </a:spcBef>
              <a:spcAft>
                <a:spcPts val="0"/>
              </a:spcAft>
              <a:buClr>
                <a:srgbClr val="007E54"/>
              </a:buClr>
              <a:buSzPts val="2400"/>
              <a:buFont typeface="Open Sans"/>
              <a:buNone/>
              <a:defRPr sz="2400" b="1">
                <a:solidFill>
                  <a:srgbClr val="007E54"/>
                </a:solidFill>
                <a:latin typeface="Open Sans"/>
                <a:ea typeface="Open Sans"/>
                <a:cs typeface="Open Sans"/>
                <a:sym typeface="Open Sans"/>
              </a:defRPr>
            </a:lvl9pPr>
          </a:lstStyle>
          <a:p>
            <a:endParaRPr/>
          </a:p>
        </p:txBody>
      </p:sp>
      <p:sp>
        <p:nvSpPr>
          <p:cNvPr id="30" name="Google Shape;30;g73f2691964_0_17"/>
          <p:cNvSpPr/>
          <p:nvPr/>
        </p:nvSpPr>
        <p:spPr>
          <a:xfrm>
            <a:off x="0" y="6386752"/>
            <a:ext cx="12192000" cy="471300"/>
          </a:xfrm>
          <a:prstGeom prst="rect">
            <a:avLst/>
          </a:prstGeom>
          <a:solidFill>
            <a:srgbClr val="007E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Open Sans"/>
              <a:ea typeface="Open Sans"/>
              <a:cs typeface="Open Sans"/>
              <a:sym typeface="Open Sans"/>
            </a:endParaRPr>
          </a:p>
        </p:txBody>
      </p:sp>
      <p:pic>
        <p:nvPicPr>
          <p:cNvPr id="31" name="Google Shape;31;g73f2691964_0_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116566" y="6475612"/>
            <a:ext cx="1996759" cy="293575"/>
          </a:xfrm>
          <a:prstGeom prst="rect">
            <a:avLst/>
          </a:prstGeom>
          <a:noFill/>
          <a:ln>
            <a:noFill/>
          </a:ln>
        </p:spPr>
      </p:pic>
      <p:sp>
        <p:nvSpPr>
          <p:cNvPr id="32" name="Google Shape;32;g73f2691964_0_17"/>
          <p:cNvSpPr txBox="1"/>
          <p:nvPr/>
        </p:nvSpPr>
        <p:spPr>
          <a:xfrm>
            <a:off x="95868" y="6451279"/>
            <a:ext cx="7037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CA" sz="1500" b="0" i="0" strike="noStrike" cap="none">
                <a:solidFill>
                  <a:srgbClr val="FFFFFF"/>
                </a:solidFill>
                <a:latin typeface="Open Sans"/>
                <a:ea typeface="Open Sans"/>
                <a:cs typeface="Open Sans"/>
                <a:sym typeface="Open Sans"/>
              </a:rPr>
              <a:t>www.talentclick.com</a:t>
            </a:r>
            <a:r>
              <a:rPr lang="en-CA" sz="1500" b="0" i="0" u="none" strike="noStrike" cap="none">
                <a:solidFill>
                  <a:srgbClr val="FFFFFF"/>
                </a:solidFill>
                <a:latin typeface="Open Sans"/>
                <a:ea typeface="Open Sans"/>
                <a:cs typeface="Open Sans"/>
                <a:sym typeface="Open Sans"/>
              </a:rPr>
              <a:t> </a:t>
            </a:r>
            <a:r>
              <a:rPr lang="en-CA" sz="1500" b="0" i="0" u="none" strike="noStrike" cap="none">
                <a:solidFill>
                  <a:schemeClr val="lt1"/>
                </a:solidFill>
                <a:latin typeface="Open Sans"/>
                <a:ea typeface="Open Sans"/>
                <a:cs typeface="Open Sans"/>
                <a:sym typeface="Open Sans"/>
              </a:rPr>
              <a:t>| </a:t>
            </a:r>
            <a:r>
              <a:rPr lang="en-CA" sz="1500" b="0" i="0" strike="noStrike" cap="none">
                <a:solidFill>
                  <a:schemeClr val="lt1"/>
                </a:solidFill>
                <a:latin typeface="Open Sans"/>
                <a:ea typeface="Open Sans"/>
                <a:cs typeface="Open Sans"/>
                <a:sym typeface="Open Sans"/>
              </a:rPr>
              <a:t>info@talentclick.com</a:t>
            </a:r>
            <a:r>
              <a:rPr lang="en-CA" sz="1500" b="0" i="0" u="none" strike="noStrike" cap="none">
                <a:solidFill>
                  <a:schemeClr val="lt1"/>
                </a:solidFill>
                <a:latin typeface="Open Sans"/>
                <a:ea typeface="Open Sans"/>
                <a:cs typeface="Open Sans"/>
                <a:sym typeface="Open Sans"/>
              </a:rPr>
              <a:t> | 1.877.723.3778</a:t>
            </a:r>
            <a:endParaRPr sz="15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jor Break">
  <p:cSld name="CUSTOM_1">
    <p:spTree>
      <p:nvGrpSpPr>
        <p:cNvPr id="1" name="Shape 155"/>
        <p:cNvGrpSpPr/>
        <p:nvPr/>
      </p:nvGrpSpPr>
      <p:grpSpPr>
        <a:xfrm>
          <a:off x="0" y="0"/>
          <a:ext cx="0" cy="0"/>
          <a:chOff x="0" y="0"/>
          <a:chExt cx="0" cy="0"/>
        </a:xfrm>
      </p:grpSpPr>
      <p:sp>
        <p:nvSpPr>
          <p:cNvPr id="156" name="Google Shape;156;g73f2691964_0_516"/>
          <p:cNvSpPr/>
          <p:nvPr/>
        </p:nvSpPr>
        <p:spPr>
          <a:xfrm>
            <a:off x="-46900" y="-12350"/>
            <a:ext cx="12304800" cy="6942600"/>
          </a:xfrm>
          <a:prstGeom prst="rect">
            <a:avLst/>
          </a:prstGeom>
          <a:solidFill>
            <a:srgbClr val="007E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73f2691964_0_516"/>
          <p:cNvSpPr/>
          <p:nvPr/>
        </p:nvSpPr>
        <p:spPr>
          <a:xfrm rot="9318304">
            <a:off x="5111529" y="-5350026"/>
            <a:ext cx="7453565" cy="8846662"/>
          </a:xfrm>
          <a:prstGeom prst="rect">
            <a:avLst/>
          </a:prstGeom>
          <a:gradFill>
            <a:gsLst>
              <a:gs pos="0">
                <a:srgbClr val="FFFFFF">
                  <a:alpha val="0"/>
                </a:srgbClr>
              </a:gs>
              <a:gs pos="100000">
                <a:srgbClr val="FFFFF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73f2691964_0_516"/>
          <p:cNvSpPr/>
          <p:nvPr/>
        </p:nvSpPr>
        <p:spPr>
          <a:xfrm>
            <a:off x="402265" y="396321"/>
            <a:ext cx="11387400" cy="6113700"/>
          </a:xfrm>
          <a:prstGeom prst="rect">
            <a:avLst/>
          </a:prstGeom>
          <a:noFill/>
          <a:ln w="381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g73f2691964_0_516"/>
          <p:cNvSpPr txBox="1">
            <a:spLocks noGrp="1"/>
          </p:cNvSpPr>
          <p:nvPr>
            <p:ph type="title"/>
          </p:nvPr>
        </p:nvSpPr>
        <p:spPr>
          <a:xfrm>
            <a:off x="838200" y="2385150"/>
            <a:ext cx="105156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SzPts val="4400"/>
              <a:buNone/>
              <a:defRPr sz="5000">
                <a:solidFill>
                  <a:srgbClr val="FFFFFF"/>
                </a:solidFill>
                <a:latin typeface="Verdana"/>
                <a:ea typeface="Verdana"/>
                <a:cs typeface="Verdana"/>
                <a:sym typeface="Verdan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withfooter" type="blank">
  <p:cSld name="BLANK">
    <p:spTree>
      <p:nvGrpSpPr>
        <p:cNvPr id="1" name="Shape 175"/>
        <p:cNvGrpSpPr/>
        <p:nvPr/>
      </p:nvGrpSpPr>
      <p:grpSpPr>
        <a:xfrm>
          <a:off x="0" y="0"/>
          <a:ext cx="0" cy="0"/>
          <a:chOff x="0" y="0"/>
          <a:chExt cx="0" cy="0"/>
        </a:xfrm>
      </p:grpSpPr>
      <p:sp>
        <p:nvSpPr>
          <p:cNvPr id="176" name="Google Shape;176;g73f2691964_0_536"/>
          <p:cNvSpPr/>
          <p:nvPr/>
        </p:nvSpPr>
        <p:spPr>
          <a:xfrm>
            <a:off x="0" y="6386752"/>
            <a:ext cx="12192000" cy="471300"/>
          </a:xfrm>
          <a:prstGeom prst="rect">
            <a:avLst/>
          </a:prstGeom>
          <a:solidFill>
            <a:srgbClr val="007E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77" name="Google Shape;177;g73f2691964_0_5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116566" y="6475612"/>
            <a:ext cx="1996759" cy="293575"/>
          </a:xfrm>
          <a:prstGeom prst="rect">
            <a:avLst/>
          </a:prstGeom>
          <a:noFill/>
          <a:ln>
            <a:noFill/>
          </a:ln>
        </p:spPr>
      </p:pic>
      <p:sp>
        <p:nvSpPr>
          <p:cNvPr id="178" name="Google Shape;178;g73f2691964_0_536"/>
          <p:cNvSpPr txBox="1"/>
          <p:nvPr/>
        </p:nvSpPr>
        <p:spPr>
          <a:xfrm>
            <a:off x="95868" y="6451279"/>
            <a:ext cx="7037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FFFFFF"/>
                </a:solidFill>
                <a:latin typeface="Open Sans"/>
                <a:ea typeface="Open Sans"/>
                <a:cs typeface="Open Sans"/>
                <a:sym typeface="Open Sans"/>
              </a:rPr>
              <a:t>www.talentclick.com | info@talentclick.com | 1.877.723.3778</a:t>
            </a:r>
            <a:endParaRPr sz="15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withfooter" type="blank">
  <p:cSld name="BLANK">
    <p:spTree>
      <p:nvGrpSpPr>
        <p:cNvPr id="1" name="Shape 41"/>
        <p:cNvGrpSpPr/>
        <p:nvPr/>
      </p:nvGrpSpPr>
      <p:grpSpPr>
        <a:xfrm>
          <a:off x="0" y="0"/>
          <a:ext cx="0" cy="0"/>
          <a:chOff x="0" y="0"/>
          <a:chExt cx="0" cy="0"/>
        </a:xfrm>
      </p:grpSpPr>
      <p:sp>
        <p:nvSpPr>
          <p:cNvPr id="42" name="Google Shape;42;g73f2691964_0_32"/>
          <p:cNvSpPr/>
          <p:nvPr/>
        </p:nvSpPr>
        <p:spPr>
          <a:xfrm>
            <a:off x="0" y="6386752"/>
            <a:ext cx="12192000" cy="471300"/>
          </a:xfrm>
          <a:prstGeom prst="rect">
            <a:avLst/>
          </a:prstGeom>
          <a:solidFill>
            <a:srgbClr val="007E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Open Sans"/>
              <a:ea typeface="Open Sans"/>
              <a:cs typeface="Open Sans"/>
              <a:sym typeface="Open Sans"/>
            </a:endParaRPr>
          </a:p>
        </p:txBody>
      </p:sp>
      <p:pic>
        <p:nvPicPr>
          <p:cNvPr id="43" name="Google Shape;43;g73f2691964_0_3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116566" y="6475612"/>
            <a:ext cx="1996759" cy="293575"/>
          </a:xfrm>
          <a:prstGeom prst="rect">
            <a:avLst/>
          </a:prstGeom>
          <a:noFill/>
          <a:ln>
            <a:noFill/>
          </a:ln>
        </p:spPr>
      </p:pic>
      <p:sp>
        <p:nvSpPr>
          <p:cNvPr id="44" name="Google Shape;44;g73f2691964_0_32"/>
          <p:cNvSpPr txBox="1"/>
          <p:nvPr/>
        </p:nvSpPr>
        <p:spPr>
          <a:xfrm>
            <a:off x="95868" y="6451279"/>
            <a:ext cx="7037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FFFFFF"/>
                </a:solidFill>
                <a:latin typeface="Open Sans"/>
                <a:ea typeface="Open Sans"/>
                <a:cs typeface="Open Sans"/>
                <a:sym typeface="Open Sans"/>
              </a:rPr>
              <a:t>www.talentclick.com | info@talentclick.com | 1.877.723.3778</a:t>
            </a:r>
            <a:endParaRPr sz="15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46"/>
        <p:cNvGrpSpPr/>
        <p:nvPr/>
      </p:nvGrpSpPr>
      <p:grpSpPr>
        <a:xfrm>
          <a:off x="0" y="0"/>
          <a:ext cx="0" cy="0"/>
          <a:chOff x="0" y="0"/>
          <a:chExt cx="0" cy="0"/>
        </a:xfrm>
      </p:grpSpPr>
      <p:sp>
        <p:nvSpPr>
          <p:cNvPr id="47" name="Google Shape;47;g73f2691964_0_37"/>
          <p:cNvSpPr txBox="1">
            <a:spLocks noGrp="1"/>
          </p:cNvSpPr>
          <p:nvPr>
            <p:ph type="ctrTitle"/>
          </p:nvPr>
        </p:nvSpPr>
        <p:spPr>
          <a:xfrm>
            <a:off x="415611" y="992767"/>
            <a:ext cx="11360700" cy="27369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48" name="Google Shape;48;g73f2691964_0_37"/>
          <p:cNvSpPr txBox="1">
            <a:spLocks noGrp="1"/>
          </p:cNvSpPr>
          <p:nvPr>
            <p:ph type="subTitle" idx="1"/>
          </p:nvPr>
        </p:nvSpPr>
        <p:spPr>
          <a:xfrm>
            <a:off x="415600" y="3778833"/>
            <a:ext cx="11360700" cy="1056900"/>
          </a:xfrm>
          <a:prstGeom prst="rect">
            <a:avLst/>
          </a:prstGeom>
        </p:spPr>
        <p:txBody>
          <a:bodyPr spcFirstLastPara="1" wrap="square" lIns="91425" tIns="45700" rIns="91425" bIns="45700" anchor="t" anchorCtr="0">
            <a:noAutofit/>
          </a:bodyPr>
          <a:lstStyle>
            <a:lvl1pPr lvl="0" algn="ctr" rtl="0">
              <a:lnSpc>
                <a:spcPct val="100000"/>
              </a:lnSpc>
              <a:spcBef>
                <a:spcPts val="1100"/>
              </a:spcBef>
              <a:spcAft>
                <a:spcPts val="0"/>
              </a:spcAft>
              <a:buSzPts val="3700"/>
              <a:buNone/>
              <a:defRPr sz="3700"/>
            </a:lvl1pPr>
            <a:lvl2pPr lvl="1" algn="ctr" rtl="0">
              <a:lnSpc>
                <a:spcPct val="100000"/>
              </a:lnSpc>
              <a:spcBef>
                <a:spcPts val="500"/>
              </a:spcBef>
              <a:spcAft>
                <a:spcPts val="0"/>
              </a:spcAft>
              <a:buSzPts val="3700"/>
              <a:buNone/>
              <a:defRPr sz="3700"/>
            </a:lvl2pPr>
            <a:lvl3pPr lvl="2" algn="ctr" rtl="0">
              <a:lnSpc>
                <a:spcPct val="100000"/>
              </a:lnSpc>
              <a:spcBef>
                <a:spcPts val="500"/>
              </a:spcBef>
              <a:spcAft>
                <a:spcPts val="0"/>
              </a:spcAft>
              <a:buSzPts val="3700"/>
              <a:buNone/>
              <a:defRPr sz="3700"/>
            </a:lvl3pPr>
            <a:lvl4pPr lvl="3" algn="ctr" rtl="0">
              <a:lnSpc>
                <a:spcPct val="100000"/>
              </a:lnSpc>
              <a:spcBef>
                <a:spcPts val="500"/>
              </a:spcBef>
              <a:spcAft>
                <a:spcPts val="0"/>
              </a:spcAft>
              <a:buSzPts val="3700"/>
              <a:buNone/>
              <a:defRPr sz="3700"/>
            </a:lvl4pPr>
            <a:lvl5pPr lvl="4" algn="ctr" rtl="0">
              <a:lnSpc>
                <a:spcPct val="100000"/>
              </a:lnSpc>
              <a:spcBef>
                <a:spcPts val="500"/>
              </a:spcBef>
              <a:spcAft>
                <a:spcPts val="0"/>
              </a:spcAft>
              <a:buSzPts val="3700"/>
              <a:buNone/>
              <a:defRPr sz="3700"/>
            </a:lvl5pPr>
            <a:lvl6pPr lvl="5" algn="ctr" rtl="0">
              <a:lnSpc>
                <a:spcPct val="100000"/>
              </a:lnSpc>
              <a:spcBef>
                <a:spcPts val="500"/>
              </a:spcBef>
              <a:spcAft>
                <a:spcPts val="0"/>
              </a:spcAft>
              <a:buSzPts val="3700"/>
              <a:buNone/>
              <a:defRPr sz="3700"/>
            </a:lvl6pPr>
            <a:lvl7pPr lvl="6" algn="ctr" rtl="0">
              <a:lnSpc>
                <a:spcPct val="100000"/>
              </a:lnSpc>
              <a:spcBef>
                <a:spcPts val="500"/>
              </a:spcBef>
              <a:spcAft>
                <a:spcPts val="0"/>
              </a:spcAft>
              <a:buSzPts val="3700"/>
              <a:buNone/>
              <a:defRPr sz="3700"/>
            </a:lvl7pPr>
            <a:lvl8pPr lvl="7" algn="ctr" rtl="0">
              <a:lnSpc>
                <a:spcPct val="100000"/>
              </a:lnSpc>
              <a:spcBef>
                <a:spcPts val="500"/>
              </a:spcBef>
              <a:spcAft>
                <a:spcPts val="0"/>
              </a:spcAft>
              <a:buSzPts val="3700"/>
              <a:buNone/>
              <a:defRPr sz="3700"/>
            </a:lvl8pPr>
            <a:lvl9pPr lvl="8" algn="ctr" rtl="0">
              <a:lnSpc>
                <a:spcPct val="100000"/>
              </a:lnSpc>
              <a:spcBef>
                <a:spcPts val="500"/>
              </a:spcBef>
              <a:spcAft>
                <a:spcPts val="0"/>
              </a:spcAft>
              <a:buSzPts val="3700"/>
              <a:buNone/>
              <a:defRPr sz="3700"/>
            </a:lvl9pPr>
          </a:lstStyle>
          <a:p>
            <a:endParaRPr/>
          </a:p>
        </p:txBody>
      </p:sp>
      <p:sp>
        <p:nvSpPr>
          <p:cNvPr id="49" name="Google Shape;49;g73f2691964_0_37"/>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6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6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CD41199-44FD-4958-96BB-59FC6E733D39}" type="datetimeFigureOut">
              <a:rPr lang="en-CA" smtClean="0"/>
              <a:t>2020-10-19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8F7921-554B-4C39-AE46-E15EC46A02F8}" type="slidenum">
              <a:rPr lang="en-CA" smtClean="0"/>
              <a:t>‹#›</a:t>
            </a:fld>
            <a:endParaRPr lang="en-CA"/>
          </a:p>
        </p:txBody>
      </p:sp>
    </p:spTree>
    <p:extLst>
      <p:ext uri="{BB962C8B-B14F-4D97-AF65-F5344CB8AC3E}">
        <p14:creationId xmlns:p14="http://schemas.microsoft.com/office/powerpoint/2010/main" val="329425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CD41199-44FD-4958-96BB-59FC6E733D39}" type="datetimeFigureOut">
              <a:rPr lang="en-CA" smtClean="0"/>
              <a:t>2020-10-19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78F7921-554B-4C39-AE46-E15EC46A02F8}" type="slidenum">
              <a:rPr lang="en-CA" smtClean="0"/>
              <a:t>‹#›</a:t>
            </a:fld>
            <a:endParaRPr lang="en-CA"/>
          </a:p>
        </p:txBody>
      </p:sp>
    </p:spTree>
    <p:extLst>
      <p:ext uri="{BB962C8B-B14F-4D97-AF65-F5344CB8AC3E}">
        <p14:creationId xmlns:p14="http://schemas.microsoft.com/office/powerpoint/2010/main" val="16007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slide-2">
  <p:cSld name="title-slide-2">
    <p:spTree>
      <p:nvGrpSpPr>
        <p:cNvPr id="1" name="Shape 17"/>
        <p:cNvGrpSpPr/>
        <p:nvPr/>
      </p:nvGrpSpPr>
      <p:grpSpPr>
        <a:xfrm>
          <a:off x="0" y="0"/>
          <a:ext cx="0" cy="0"/>
          <a:chOff x="0" y="0"/>
          <a:chExt cx="0" cy="0"/>
        </a:xfrm>
      </p:grpSpPr>
      <p:pic>
        <p:nvPicPr>
          <p:cNvPr id="18" name="Google Shape;18;g6ed5c8ba23_0_0"/>
          <p:cNvPicPr preferRelativeResize="0"/>
          <p:nvPr/>
        </p:nvPicPr>
        <p:blipFill rotWithShape="1">
          <a:blip r:embed="rId2">
            <a:alphaModFix/>
          </a:blip>
          <a:srcRect t="8088" b="8096"/>
          <a:stretch/>
        </p:blipFill>
        <p:spPr>
          <a:xfrm>
            <a:off x="0" y="0"/>
            <a:ext cx="12276477" cy="6858001"/>
          </a:xfrm>
          <a:prstGeom prst="rect">
            <a:avLst/>
          </a:prstGeom>
          <a:noFill/>
          <a:ln>
            <a:noFill/>
          </a:ln>
        </p:spPr>
      </p:pic>
      <p:sp>
        <p:nvSpPr>
          <p:cNvPr id="19" name="Google Shape;19;g6ed5c8ba23_0_0"/>
          <p:cNvSpPr/>
          <p:nvPr/>
        </p:nvSpPr>
        <p:spPr>
          <a:xfrm>
            <a:off x="-62" y="-66600"/>
            <a:ext cx="12276600" cy="6991200"/>
          </a:xfrm>
          <a:prstGeom prst="rect">
            <a:avLst/>
          </a:prstGeom>
          <a:solidFill>
            <a:srgbClr val="263430">
              <a:alpha val="713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20" name="Google Shape;20;g6ed5c8ba23_0_0"/>
          <p:cNvPicPr preferRelativeResize="0"/>
          <p:nvPr/>
        </p:nvPicPr>
        <p:blipFill rotWithShape="1">
          <a:blip r:embed="rId3">
            <a:alphaModFix/>
          </a:blip>
          <a:srcRect b="-5808"/>
          <a:stretch/>
        </p:blipFill>
        <p:spPr>
          <a:xfrm>
            <a:off x="246325" y="251501"/>
            <a:ext cx="3150926" cy="700150"/>
          </a:xfrm>
          <a:prstGeom prst="rect">
            <a:avLst/>
          </a:prstGeom>
          <a:noFill/>
          <a:ln>
            <a:noFill/>
          </a:ln>
        </p:spPr>
      </p:pic>
      <p:cxnSp>
        <p:nvCxnSpPr>
          <p:cNvPr id="21" name="Google Shape;21;g6ed5c8ba23_0_0"/>
          <p:cNvCxnSpPr/>
          <p:nvPr/>
        </p:nvCxnSpPr>
        <p:spPr>
          <a:xfrm rot="10800000" flipH="1">
            <a:off x="10054600" y="5078050"/>
            <a:ext cx="1982400" cy="9000"/>
          </a:xfrm>
          <a:prstGeom prst="straightConnector1">
            <a:avLst/>
          </a:prstGeom>
          <a:noFill/>
          <a:ln w="76200" cap="flat" cmpd="sng">
            <a:solidFill>
              <a:srgbClr val="ED7D31"/>
            </a:solidFill>
            <a:prstDash val="solid"/>
            <a:round/>
            <a:headEnd type="none" w="med" len="med"/>
            <a:tailEnd type="none" w="med" len="med"/>
          </a:ln>
        </p:spPr>
      </p:cxnSp>
      <p:sp>
        <p:nvSpPr>
          <p:cNvPr id="22" name="Google Shape;22;g6ed5c8ba23_0_0"/>
          <p:cNvSpPr txBox="1">
            <a:spLocks noGrp="1"/>
          </p:cNvSpPr>
          <p:nvPr>
            <p:ph type="title"/>
          </p:nvPr>
        </p:nvSpPr>
        <p:spPr>
          <a:xfrm>
            <a:off x="4185400" y="1526025"/>
            <a:ext cx="7851600" cy="1325700"/>
          </a:xfrm>
          <a:prstGeom prst="rect">
            <a:avLst/>
          </a:prstGeom>
        </p:spPr>
        <p:txBody>
          <a:bodyPr spcFirstLastPara="1" wrap="square" lIns="91425" tIns="45700" rIns="91425" bIns="45700" anchor="t" anchorCtr="0">
            <a:noAutofit/>
          </a:bodyPr>
          <a:lstStyle>
            <a:lvl1pPr lvl="0" algn="r">
              <a:spcBef>
                <a:spcPts val="0"/>
              </a:spcBef>
              <a:spcAft>
                <a:spcPts val="0"/>
              </a:spcAft>
              <a:buNone/>
              <a:defRPr>
                <a:solidFill>
                  <a:srgbClr val="FFFFFF"/>
                </a:solidFill>
                <a:latin typeface="Verdana"/>
                <a:ea typeface="Verdana"/>
                <a:cs typeface="Verdana"/>
                <a:sym typeface="Verdana"/>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3" name="Google Shape;23;g6ed5c8ba23_0_0"/>
          <p:cNvSpPr txBox="1">
            <a:spLocks noGrp="1"/>
          </p:cNvSpPr>
          <p:nvPr>
            <p:ph type="title" idx="2"/>
          </p:nvPr>
        </p:nvSpPr>
        <p:spPr>
          <a:xfrm>
            <a:off x="4340400" y="5318793"/>
            <a:ext cx="7851600" cy="555600"/>
          </a:xfrm>
          <a:prstGeom prst="rect">
            <a:avLst/>
          </a:prstGeom>
        </p:spPr>
        <p:txBody>
          <a:bodyPr spcFirstLastPara="1" wrap="square" lIns="91425" tIns="45700" rIns="91425" bIns="45700" anchor="t" anchorCtr="0">
            <a:noAutofit/>
          </a:bodyPr>
          <a:lstStyle>
            <a:lvl1pPr lvl="0" algn="r" rtl="0">
              <a:spcBef>
                <a:spcPts val="0"/>
              </a:spcBef>
              <a:spcAft>
                <a:spcPts val="0"/>
              </a:spcAft>
              <a:buNone/>
              <a:defRPr sz="3600">
                <a:solidFill>
                  <a:srgbClr val="FFFFFF"/>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 name="Google Shape;24;g6ed5c8ba23_0_0"/>
          <p:cNvSpPr txBox="1">
            <a:spLocks noGrp="1"/>
          </p:cNvSpPr>
          <p:nvPr>
            <p:ph type="title" idx="3"/>
          </p:nvPr>
        </p:nvSpPr>
        <p:spPr>
          <a:xfrm>
            <a:off x="4340400" y="6002400"/>
            <a:ext cx="7851600" cy="1325700"/>
          </a:xfrm>
          <a:prstGeom prst="rect">
            <a:avLst/>
          </a:prstGeom>
        </p:spPr>
        <p:txBody>
          <a:bodyPr spcFirstLastPara="1" wrap="square" lIns="91425" tIns="45700" rIns="91425" bIns="45700" anchor="t" anchorCtr="0">
            <a:noAutofit/>
          </a:bodyPr>
          <a:lstStyle>
            <a:lvl1pPr lvl="0" algn="r" rtl="0">
              <a:spcBef>
                <a:spcPts val="0"/>
              </a:spcBef>
              <a:spcAft>
                <a:spcPts val="0"/>
              </a:spcAft>
              <a:buNone/>
              <a:defRPr sz="3000">
                <a:solidFill>
                  <a:srgbClr val="FFFFFF"/>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51490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73f2691964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g73f2691964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2" name="Google Shape;12;g73f2691964_0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3" name="Google Shape;13;g73f2691964_0_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4" name="Google Shape;14;g73f2691964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5" r:id="rId4"/>
    <p:sldLayoutId id="2147483658" r:id="rId5"/>
    <p:sldLayoutId id="2147483659" r:id="rId6"/>
    <p:sldLayoutId id="2147483685"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g73f2691964_0_27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g73f2691964_0_27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g73f2691964_0_27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g73f2691964_0_27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g73f2691964_0_2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89" r:id="rId7"/>
    <p:sldLayoutId id="2147483690" r:id="rId8"/>
    <p:sldLayoutId id="214748369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g73f2691964_0_50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5" name="Google Shape;145;g73f2691964_0_50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g73f2691964_0_50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g73f2691964_0_50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g73f2691964_0_50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80" r:id="rId3"/>
    <p:sldLayoutId id="214748368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48.jpeg"/><Relationship Id="rId5" Type="http://schemas.openxmlformats.org/officeDocument/2006/relationships/image" Target="../media/image52.jpe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eg"/><Relationship Id="rId3" Type="http://schemas.openxmlformats.org/officeDocument/2006/relationships/image" Target="../media/image61.jpeg"/><Relationship Id="rId7" Type="http://schemas.openxmlformats.org/officeDocument/2006/relationships/image" Target="../media/image65.jpeg"/><Relationship Id="rId12" Type="http://schemas.openxmlformats.org/officeDocument/2006/relationships/image" Target="../media/image70.jpe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 Id="rId14" Type="http://schemas.openxmlformats.org/officeDocument/2006/relationships/image" Target="../media/image72.jpeg"/></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tiff"/><Relationship Id="rId7"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76.png"/><Relationship Id="rId5" Type="http://schemas.openxmlformats.org/officeDocument/2006/relationships/image" Target="../media/image75.tiff"/><Relationship Id="rId4" Type="http://schemas.openxmlformats.org/officeDocument/2006/relationships/image" Target="../media/image74.tiff"/><Relationship Id="rId9" Type="http://schemas.openxmlformats.org/officeDocument/2006/relationships/image" Target="../media/image79.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89.png"/><Relationship Id="rId4" Type="http://schemas.openxmlformats.org/officeDocument/2006/relationships/image" Target="../media/image88.png"/></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87.jpg"/><Relationship Id="rId5" Type="http://schemas.openxmlformats.org/officeDocument/2006/relationships/image" Target="../media/image98.png"/><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87.jpg"/></Relationships>
</file>

<file path=ppt/slides/_rels/slide3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3" Type="http://schemas.openxmlformats.org/officeDocument/2006/relationships/image" Target="../media/image14.tiff"/><Relationship Id="rId18" Type="http://schemas.openxmlformats.org/officeDocument/2006/relationships/image" Target="../media/image19.tiff"/><Relationship Id="rId26" Type="http://schemas.openxmlformats.org/officeDocument/2006/relationships/image" Target="../media/image27.tiff"/><Relationship Id="rId21" Type="http://schemas.openxmlformats.org/officeDocument/2006/relationships/image" Target="../media/image22.tiff"/><Relationship Id="rId34" Type="http://schemas.openxmlformats.org/officeDocument/2006/relationships/image" Target="../media/image35.tiff"/><Relationship Id="rId7" Type="http://schemas.openxmlformats.org/officeDocument/2006/relationships/image" Target="../media/image9.jpeg"/><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tiff"/><Relationship Id="rId33" Type="http://schemas.openxmlformats.org/officeDocument/2006/relationships/image" Target="../media/image34.tiff"/><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tiff"/><Relationship Id="rId29" Type="http://schemas.openxmlformats.org/officeDocument/2006/relationships/image" Target="../media/image30.tiff"/><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docid=0SecaYTBQzmLtM&amp;tbnid=VxTMevSWhz3pxM:&amp;ved=0CAUQjRw&amp;url=http://www.pcc.edu/foundation/events/golf-invitational/&amp;ei=N1vhUv2QCceHogStooJI&amp;psig=AFQjCNHKyRcMzrLfErokcFh24GOyJqeIsA&amp;ust=1390587054751659" TargetMode="External"/><Relationship Id="rId11" Type="http://schemas.openxmlformats.org/officeDocument/2006/relationships/image" Target="../media/image12.png"/><Relationship Id="rId24" Type="http://schemas.openxmlformats.org/officeDocument/2006/relationships/image" Target="../media/image25.tiff"/><Relationship Id="rId32" Type="http://schemas.openxmlformats.org/officeDocument/2006/relationships/image" Target="../media/image33.tiff"/><Relationship Id="rId37" Type="http://schemas.openxmlformats.org/officeDocument/2006/relationships/image" Target="../media/image38.tiff"/><Relationship Id="rId5" Type="http://schemas.openxmlformats.org/officeDocument/2006/relationships/image" Target="../media/image8.tiff"/><Relationship Id="rId15" Type="http://schemas.openxmlformats.org/officeDocument/2006/relationships/image" Target="../media/image16.tiff"/><Relationship Id="rId23" Type="http://schemas.openxmlformats.org/officeDocument/2006/relationships/image" Target="../media/image24.tiff"/><Relationship Id="rId28" Type="http://schemas.openxmlformats.org/officeDocument/2006/relationships/image" Target="../media/image29.tiff"/><Relationship Id="rId36" Type="http://schemas.openxmlformats.org/officeDocument/2006/relationships/image" Target="../media/image37.tiff"/><Relationship Id="rId10" Type="http://schemas.openxmlformats.org/officeDocument/2006/relationships/image" Target="../media/image11.jpeg"/><Relationship Id="rId19" Type="http://schemas.openxmlformats.org/officeDocument/2006/relationships/image" Target="../media/image20.tiff"/><Relationship Id="rId31" Type="http://schemas.openxmlformats.org/officeDocument/2006/relationships/image" Target="../media/image32.tiff"/><Relationship Id="rId4" Type="http://schemas.openxmlformats.org/officeDocument/2006/relationships/image" Target="../media/image7.png"/><Relationship Id="rId9" Type="http://schemas.openxmlformats.org/officeDocument/2006/relationships/hyperlink" Target="http://www.google.ca/url?sa=i&amp;rct=j&amp;q=&amp;esrc=s&amp;source=images&amp;cd=&amp;cad=rja&amp;docid=IS1EYhVnQvUz3M&amp;tbnid=WUClpBj-Rk-jVM:&amp;ved=0CAUQjRw&amp;url=http://www.boundaryyouthsoccer.com/sponsors/&amp;ei=MYHhUviEO4zhoATX9YLYAg&amp;bvm=bv.59930103,d.cGU&amp;psig=AFQjCNGnkrU5esVRv2p3GWgCAfAkyCJAgg&amp;ust=1390596759474079" TargetMode="External"/><Relationship Id="rId14" Type="http://schemas.openxmlformats.org/officeDocument/2006/relationships/image" Target="../media/image15.tiff"/><Relationship Id="rId22" Type="http://schemas.openxmlformats.org/officeDocument/2006/relationships/image" Target="../media/image23.tiff"/><Relationship Id="rId27" Type="http://schemas.openxmlformats.org/officeDocument/2006/relationships/image" Target="../media/image28.tiff"/><Relationship Id="rId30" Type="http://schemas.openxmlformats.org/officeDocument/2006/relationships/image" Target="../media/image31.tiff"/><Relationship Id="rId35" Type="http://schemas.openxmlformats.org/officeDocument/2006/relationships/image" Target="../media/image36.tiff"/><Relationship Id="rId8" Type="http://schemas.openxmlformats.org/officeDocument/2006/relationships/image" Target="../media/image10.png"/><Relationship Id="rId3" Type="http://schemas.openxmlformats.org/officeDocument/2006/relationships/image" Target="../media/image6.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5b8778ec8c_0_20"/>
          <p:cNvSpPr txBox="1">
            <a:spLocks noGrp="1"/>
          </p:cNvSpPr>
          <p:nvPr>
            <p:ph type="title"/>
          </p:nvPr>
        </p:nvSpPr>
        <p:spPr>
          <a:xfrm>
            <a:off x="1014413" y="1768921"/>
            <a:ext cx="11022587" cy="13257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en-US" sz="4800" dirty="0"/>
              <a:t>A Fast, Easy, Affordable Way to </a:t>
            </a:r>
            <a:r>
              <a:rPr lang="en-US" sz="4800" b="1" dirty="0"/>
              <a:t>Reduce Safety Risk</a:t>
            </a:r>
            <a:endParaRPr sz="4800" b="1" dirty="0"/>
          </a:p>
        </p:txBody>
      </p:sp>
      <p:sp>
        <p:nvSpPr>
          <p:cNvPr id="65" name="Google Shape;65;g5b8778ec8c_0_20"/>
          <p:cNvSpPr txBox="1">
            <a:spLocks noGrp="1"/>
          </p:cNvSpPr>
          <p:nvPr>
            <p:ph type="title" idx="2"/>
          </p:nvPr>
        </p:nvSpPr>
        <p:spPr>
          <a:xfrm>
            <a:off x="4340400" y="5166507"/>
            <a:ext cx="7851600" cy="707886"/>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en-US" sz="2500" b="1" dirty="0"/>
              <a:t>Greg Ford, </a:t>
            </a:r>
            <a:r>
              <a:rPr lang="en-US" sz="1800" dirty="0"/>
              <a:t>M. Ed Workplace Learning, B.A Psych</a:t>
            </a:r>
            <a:endParaRPr sz="1800" dirty="0"/>
          </a:p>
        </p:txBody>
      </p:sp>
      <p:sp>
        <p:nvSpPr>
          <p:cNvPr id="66" name="Google Shape;66;g5b8778ec8c_0_20"/>
          <p:cNvSpPr txBox="1">
            <a:spLocks noGrp="1"/>
          </p:cNvSpPr>
          <p:nvPr>
            <p:ph type="title" idx="3"/>
          </p:nvPr>
        </p:nvSpPr>
        <p:spPr>
          <a:xfrm>
            <a:off x="4340400" y="5686425"/>
            <a:ext cx="7851600" cy="1584523"/>
          </a:xfrm>
          <a:prstGeom prst="rect">
            <a:avLst/>
          </a:prstGeom>
        </p:spPr>
        <p:txBody>
          <a:bodyPr spcFirstLastPara="1" wrap="square" lIns="91425" tIns="45700" rIns="91425" bIns="45700" anchor="t" anchorCtr="0">
            <a:noAutofit/>
          </a:bodyPr>
          <a:lstStyle/>
          <a:p>
            <a:pPr marL="0" lvl="0" indent="0" algn="r" rtl="0">
              <a:lnSpc>
                <a:spcPct val="100000"/>
              </a:lnSpc>
              <a:spcBef>
                <a:spcPts val="0"/>
              </a:spcBef>
              <a:spcAft>
                <a:spcPts val="800"/>
              </a:spcAft>
              <a:buNone/>
            </a:pPr>
            <a:r>
              <a:rPr lang="en-US" sz="2000" b="1" dirty="0"/>
              <a:t>President &amp; CEO</a:t>
            </a:r>
            <a:br>
              <a:rPr lang="en-US" sz="2000" dirty="0"/>
            </a:br>
            <a:r>
              <a:rPr lang="en-US" sz="2000" dirty="0"/>
              <a:t>Phone: 1.877.723.3778</a:t>
            </a:r>
            <a:br>
              <a:rPr lang="en-US" sz="2000" dirty="0"/>
            </a:br>
            <a:r>
              <a:rPr lang="en-US" sz="2000" dirty="0"/>
              <a:t>Email: </a:t>
            </a:r>
            <a:r>
              <a:rPr lang="en-US" sz="2000" dirty="0" err="1"/>
              <a:t>info@talentclick.com</a:t>
            </a:r>
            <a:endParaRPr sz="2000" dirty="0"/>
          </a:p>
        </p:txBody>
      </p:sp>
      <p:sp>
        <p:nvSpPr>
          <p:cNvPr id="2" name="Rectangle 1">
            <a:extLst>
              <a:ext uri="{FF2B5EF4-FFF2-40B4-BE49-F238E27FC236}">
                <a16:creationId xmlns:a16="http://schemas.microsoft.com/office/drawing/2014/main" id="{1AF8EC9A-3A98-4542-A1C9-90EE6F9046EC}"/>
              </a:ext>
            </a:extLst>
          </p:cNvPr>
          <p:cNvSpPr/>
          <p:nvPr/>
        </p:nvSpPr>
        <p:spPr>
          <a:xfrm>
            <a:off x="3154937" y="3236916"/>
            <a:ext cx="8882063" cy="848950"/>
          </a:xfrm>
          <a:prstGeom prst="rect">
            <a:avLst/>
          </a:prstGeom>
        </p:spPr>
        <p:txBody>
          <a:bodyPr wrap="square">
            <a:spAutoFit/>
          </a:bodyPr>
          <a:lstStyle/>
          <a:p>
            <a:pPr algn="r">
              <a:spcBef>
                <a:spcPts val="1100"/>
              </a:spcBef>
            </a:pPr>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Leading Companies are Hiring &amp; Training Lower Risk </a:t>
            </a:r>
          </a:p>
          <a:p>
            <a:pPr algn="r">
              <a:spcBef>
                <a:spcPts val="1100"/>
              </a:spcBef>
            </a:pPr>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Employees Using </a:t>
            </a:r>
            <a:r>
              <a:rPr lang="en-CA"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TalentClick</a:t>
            </a:r>
            <a:endPar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850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16480" y="0"/>
            <a:ext cx="3579426" cy="6858000"/>
          </a:xfrm>
          <a:prstGeom prst="rect">
            <a:avLst/>
          </a:prstGeom>
          <a:solidFill>
            <a:schemeClr val="bg1">
              <a:lumMod val="85000"/>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6"/>
          </a:p>
        </p:txBody>
      </p:sp>
      <p:sp>
        <p:nvSpPr>
          <p:cNvPr id="33" name="Rectangle 4"/>
          <p:cNvSpPr>
            <a:spLocks/>
          </p:cNvSpPr>
          <p:nvPr/>
        </p:nvSpPr>
        <p:spPr bwMode="auto">
          <a:xfrm>
            <a:off x="2980790" y="3842351"/>
            <a:ext cx="2085360"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0862" rIns="30862">
            <a:spAutoFit/>
          </a:bodyPr>
          <a:lstStyle/>
          <a:p>
            <a:endParaRPr lang="en-US" b="1" dirty="0">
              <a:latin typeface="Arial" charset="0"/>
              <a:cs typeface="Arial" charset="0"/>
              <a:sym typeface="Arial" charset="0"/>
            </a:endParaRPr>
          </a:p>
        </p:txBody>
      </p:sp>
      <p:sp>
        <p:nvSpPr>
          <p:cNvPr id="38" name="Line 23"/>
          <p:cNvSpPr>
            <a:spLocks noChangeShapeType="1"/>
          </p:cNvSpPr>
          <p:nvPr/>
        </p:nvSpPr>
        <p:spPr bwMode="auto">
          <a:xfrm>
            <a:off x="1635890" y="2735520"/>
            <a:ext cx="2537460" cy="0"/>
          </a:xfrm>
          <a:prstGeom prst="line">
            <a:avLst/>
          </a:prstGeom>
          <a:noFill/>
          <a:ln w="12700" cap="flat" cmpd="sng">
            <a:solidFill>
              <a:srgbClr val="A9A9A9"/>
            </a:solidFill>
            <a:prstDash val="sysDot"/>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08610"/>
            <a:endParaRPr lang="en-US" sz="900" b="1">
              <a:latin typeface="Helvetica" charset="0"/>
              <a:cs typeface="Helvetica" charset="0"/>
              <a:sym typeface="Helvetica"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786" y="925135"/>
            <a:ext cx="2182813" cy="1538012"/>
          </a:xfrm>
          <a:prstGeom prst="rect">
            <a:avLst/>
          </a:prstGeom>
          <a:noFill/>
          <a:ln w="25400" cap="flat" cmpd="sng">
            <a:solidFill>
              <a:srgbClr val="FFFFFF"/>
            </a:solidFill>
            <a:prstDash val="solid"/>
            <a:miter lim="0"/>
            <a:headEnd type="none" w="med" len="med"/>
            <a:tailEnd type="none" w="med" len="med"/>
          </a:ln>
          <a:effectLst>
            <a:outerShdw blurRad="50800" dist="38100" dir="2700000" algn="tl" rotWithShape="0">
              <a:srgbClr val="000000">
                <a:alpha val="43000"/>
              </a:srgbClr>
            </a:outerShdw>
          </a:effectLst>
        </p:spPr>
      </p:pic>
      <p:pic>
        <p:nvPicPr>
          <p:cNvPr id="42" name="Picture 41"/>
          <p:cNvPicPr>
            <a:picLocks noChangeAspect="1"/>
          </p:cNvPicPr>
          <p:nvPr/>
        </p:nvPicPr>
        <p:blipFill>
          <a:blip r:embed="rId4" cstate="print"/>
          <a:stretch>
            <a:fillRect/>
          </a:stretch>
        </p:blipFill>
        <p:spPr>
          <a:xfrm>
            <a:off x="7345123" y="2864737"/>
            <a:ext cx="2322138" cy="1313856"/>
          </a:xfrm>
          <a:prstGeom prst="rect">
            <a:avLst/>
          </a:prstGeom>
          <a:noFill/>
          <a:ln w="25400" cap="flat" cmpd="sng">
            <a:solidFill>
              <a:srgbClr val="FFFFFF"/>
            </a:solidFill>
            <a:prstDash val="solid"/>
            <a:miter lim="0"/>
            <a:headEnd type="none" w="med" len="med"/>
            <a:tailEnd type="none" w="med" len="med"/>
          </a:ln>
          <a:effectLst>
            <a:outerShdw blurRad="50800" dist="38100" dir="2700000" algn="tl" rotWithShape="0">
              <a:srgbClr val="000000">
                <a:alpha val="43000"/>
              </a:srgbClr>
            </a:outerShdw>
          </a:effectLst>
        </p:spPr>
      </p:pic>
      <p:sp>
        <p:nvSpPr>
          <p:cNvPr id="10" name="Rectangle 9"/>
          <p:cNvSpPr/>
          <p:nvPr/>
        </p:nvSpPr>
        <p:spPr>
          <a:xfrm>
            <a:off x="1249709" y="1406191"/>
            <a:ext cx="4353813" cy="927946"/>
          </a:xfrm>
          <a:prstGeom prst="rect">
            <a:avLst/>
          </a:prstGeom>
        </p:spPr>
        <p:txBody>
          <a:bodyPr wrap="square">
            <a:spAutoFit/>
          </a:bodyPr>
          <a:lstStyle/>
          <a:p>
            <a:r>
              <a:rPr lang="en-US" sz="2400" b="1" dirty="0">
                <a:solidFill>
                  <a:schemeClr val="tx1">
                    <a:lumMod val="75000"/>
                    <a:lumOff val="25000"/>
                  </a:schemeClr>
                </a:solidFill>
                <a:latin typeface="Arial" charset="0"/>
                <a:ea typeface="Arial" charset="0"/>
                <a:cs typeface="Arial" charset="0"/>
              </a:rPr>
              <a:t>Cost of workplace violence: </a:t>
            </a:r>
          </a:p>
          <a:p>
            <a:r>
              <a:rPr lang="en-US" sz="2400" b="1" dirty="0">
                <a:solidFill>
                  <a:schemeClr val="tx1">
                    <a:lumMod val="75000"/>
                    <a:lumOff val="25000"/>
                  </a:schemeClr>
                </a:solidFill>
                <a:latin typeface="Arial" charset="0"/>
                <a:ea typeface="Arial" charset="0"/>
                <a:cs typeface="Arial" charset="0"/>
              </a:rPr>
              <a:t>$36 billion</a:t>
            </a:r>
          </a:p>
          <a:p>
            <a:r>
              <a:rPr lang="en-US" sz="630" dirty="0">
                <a:latin typeface="Arial" charset="0"/>
                <a:cs typeface="Arial" charset="0"/>
              </a:rPr>
              <a:t>http://</a:t>
            </a:r>
            <a:r>
              <a:rPr lang="en-US" sz="630" dirty="0" err="1">
                <a:latin typeface="Arial" charset="0"/>
                <a:cs typeface="Arial" charset="0"/>
              </a:rPr>
              <a:t>www.businessinsider.com</a:t>
            </a:r>
            <a:r>
              <a:rPr lang="en-US" sz="630" dirty="0">
                <a:latin typeface="Arial" charset="0"/>
                <a:cs typeface="Arial" charset="0"/>
              </a:rPr>
              <a:t>/surprising-costs-to-the-work-place-2011-11?op=1</a:t>
            </a:r>
          </a:p>
        </p:txBody>
      </p:sp>
      <p:sp>
        <p:nvSpPr>
          <p:cNvPr id="26" name="Rectangle 25"/>
          <p:cNvSpPr/>
          <p:nvPr/>
        </p:nvSpPr>
        <p:spPr>
          <a:xfrm>
            <a:off x="1249709" y="4555571"/>
            <a:ext cx="3735690" cy="927946"/>
          </a:xfrm>
          <a:prstGeom prst="rect">
            <a:avLst/>
          </a:prstGeom>
        </p:spPr>
        <p:txBody>
          <a:bodyPr wrap="square">
            <a:spAutoFit/>
          </a:bodyPr>
          <a:lstStyle/>
          <a:p>
            <a:r>
              <a:rPr lang="en-US" sz="2400" b="1" dirty="0">
                <a:solidFill>
                  <a:schemeClr val="tx1">
                    <a:lumMod val="75000"/>
                    <a:lumOff val="25000"/>
                  </a:schemeClr>
                </a:solidFill>
                <a:latin typeface="Arial" charset="0"/>
                <a:ea typeface="Arial" charset="0"/>
                <a:cs typeface="Arial" charset="0"/>
              </a:rPr>
              <a:t>Cost of theft and fraud: </a:t>
            </a:r>
          </a:p>
          <a:p>
            <a:r>
              <a:rPr lang="en-US" sz="2400" b="1" dirty="0">
                <a:solidFill>
                  <a:schemeClr val="tx1">
                    <a:lumMod val="75000"/>
                    <a:lumOff val="25000"/>
                  </a:schemeClr>
                </a:solidFill>
                <a:latin typeface="Arial" charset="0"/>
                <a:ea typeface="Arial" charset="0"/>
                <a:cs typeface="Arial" charset="0"/>
              </a:rPr>
              <a:t>$600 billion</a:t>
            </a:r>
          </a:p>
          <a:p>
            <a:r>
              <a:rPr lang="en-US" sz="630" dirty="0">
                <a:latin typeface="Arial" charset="0"/>
                <a:cs typeface="Arial" charset="0"/>
              </a:rPr>
              <a:t>http://</a:t>
            </a:r>
            <a:r>
              <a:rPr lang="en-US" sz="630" dirty="0" err="1">
                <a:latin typeface="Arial" charset="0"/>
                <a:cs typeface="Arial" charset="0"/>
              </a:rPr>
              <a:t>www.businessinsider.com</a:t>
            </a:r>
            <a:r>
              <a:rPr lang="en-US" sz="630" dirty="0">
                <a:latin typeface="Arial" charset="0"/>
                <a:cs typeface="Arial" charset="0"/>
              </a:rPr>
              <a:t>/surprising-costs-to-the-work-place-2011-11?op=1</a:t>
            </a:r>
          </a:p>
        </p:txBody>
      </p:sp>
      <p:sp>
        <p:nvSpPr>
          <p:cNvPr id="27" name="Line 23"/>
          <p:cNvSpPr>
            <a:spLocks noChangeShapeType="1"/>
          </p:cNvSpPr>
          <p:nvPr/>
        </p:nvSpPr>
        <p:spPr bwMode="auto">
          <a:xfrm>
            <a:off x="1635890" y="4240398"/>
            <a:ext cx="2537460" cy="0"/>
          </a:xfrm>
          <a:prstGeom prst="line">
            <a:avLst/>
          </a:prstGeom>
          <a:noFill/>
          <a:ln w="12700" cap="flat" cmpd="sng">
            <a:solidFill>
              <a:srgbClr val="A9A9A9"/>
            </a:solidFill>
            <a:prstDash val="sysDot"/>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308610"/>
            <a:endParaRPr lang="en-US" sz="900" b="1">
              <a:latin typeface="Helvetica" charset="0"/>
              <a:cs typeface="Helvetica" charset="0"/>
              <a:sym typeface="Helvetica" charset="0"/>
            </a:endParaRPr>
          </a:p>
        </p:txBody>
      </p:sp>
      <p:sp>
        <p:nvSpPr>
          <p:cNvPr id="11" name="Rectangle 10"/>
          <p:cNvSpPr/>
          <p:nvPr/>
        </p:nvSpPr>
        <p:spPr>
          <a:xfrm>
            <a:off x="1249709" y="3057692"/>
            <a:ext cx="4353811" cy="927946"/>
          </a:xfrm>
          <a:prstGeom prst="rect">
            <a:avLst/>
          </a:prstGeom>
        </p:spPr>
        <p:txBody>
          <a:bodyPr wrap="square">
            <a:spAutoFit/>
          </a:bodyPr>
          <a:lstStyle/>
          <a:p>
            <a:r>
              <a:rPr lang="en-US" sz="2400" b="1" dirty="0">
                <a:solidFill>
                  <a:schemeClr val="tx1">
                    <a:lumMod val="75000"/>
                    <a:lumOff val="25000"/>
                  </a:schemeClr>
                </a:solidFill>
                <a:latin typeface="Arial" charset="0"/>
                <a:ea typeface="Arial" charset="0"/>
                <a:cs typeface="Arial" charset="0"/>
              </a:rPr>
              <a:t>Cost of workplace injuries: </a:t>
            </a:r>
          </a:p>
          <a:p>
            <a:r>
              <a:rPr lang="en-US" sz="2400" b="1" dirty="0">
                <a:solidFill>
                  <a:schemeClr val="tx1">
                    <a:lumMod val="75000"/>
                    <a:lumOff val="25000"/>
                  </a:schemeClr>
                </a:solidFill>
                <a:latin typeface="Arial" charset="0"/>
                <a:ea typeface="Arial" charset="0"/>
                <a:cs typeface="Arial" charset="0"/>
              </a:rPr>
              <a:t>$62 billion</a:t>
            </a:r>
          </a:p>
          <a:p>
            <a:r>
              <a:rPr lang="en-US" sz="630" dirty="0">
                <a:latin typeface="Arial" charset="0"/>
                <a:cs typeface="Arial" charset="0"/>
              </a:rPr>
              <a:t>2016 Liberty Mutual Workplace Safety Index</a:t>
            </a:r>
          </a:p>
        </p:txBody>
      </p:sp>
      <p:pic>
        <p:nvPicPr>
          <p:cNvPr id="25" name="Picture 2" descr="Image result for fired employe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5123" y="4554228"/>
            <a:ext cx="2322137" cy="1545279"/>
          </a:xfrm>
          <a:prstGeom prst="rect">
            <a:avLst/>
          </a:prstGeom>
          <a:noFill/>
          <a:ln w="25400" cap="flat" cmpd="sng">
            <a:solidFill>
              <a:srgbClr val="FFFFFF"/>
            </a:solidFill>
            <a:prstDash val="solid"/>
            <a:miter lim="0"/>
            <a:headEnd type="none" w="med" len="med"/>
            <a:tailEnd type="none" w="med" len="me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8" name="Picture 17">
            <a:extLst>
              <a:ext uri="{FF2B5EF4-FFF2-40B4-BE49-F238E27FC236}">
                <a16:creationId xmlns:a16="http://schemas.microsoft.com/office/drawing/2014/main" id="{4AA6E057-CE21-BB48-9036-59DF88BC45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61784" y="6488236"/>
            <a:ext cx="1238871" cy="229192"/>
          </a:xfrm>
          <a:prstGeom prst="rect">
            <a:avLst/>
          </a:prstGeom>
        </p:spPr>
      </p:pic>
      <p:sp>
        <p:nvSpPr>
          <p:cNvPr id="17" name="Google Shape;251;p3">
            <a:extLst>
              <a:ext uri="{FF2B5EF4-FFF2-40B4-BE49-F238E27FC236}">
                <a16:creationId xmlns:a16="http://schemas.microsoft.com/office/drawing/2014/main" id="{CF3A1417-3E8E-DE42-B339-2266F1593F4F}"/>
              </a:ext>
            </a:extLst>
          </p:cNvPr>
          <p:cNvSpPr txBox="1">
            <a:spLocks/>
          </p:cNvSpPr>
          <p:nvPr/>
        </p:nvSpPr>
        <p:spPr>
          <a:xfrm>
            <a:off x="344424" y="-177800"/>
            <a:ext cx="10515600" cy="1325700"/>
          </a:xfrm>
          <a:prstGeom prst="rect">
            <a:avLst/>
          </a:prstGeom>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4400" dirty="0">
                <a:latin typeface="Verdana" panose="020B0604030504040204" pitchFamily="34" charset="0"/>
                <a:ea typeface="Verdana" panose="020B0604030504040204" pitchFamily="34" charset="0"/>
                <a:cs typeface="Verdana" panose="020B0604030504040204" pitchFamily="34" charset="0"/>
              </a:rPr>
              <a:t>Business </a:t>
            </a:r>
            <a:r>
              <a:rPr lang="en-CA" sz="4400" b="1" dirty="0">
                <a:latin typeface="Verdana" panose="020B0604030504040204" pitchFamily="34" charset="0"/>
                <a:ea typeface="Verdana" panose="020B0604030504040204" pitchFamily="34" charset="0"/>
                <a:cs typeface="Verdana" panose="020B0604030504040204" pitchFamily="34" charset="0"/>
              </a:rPr>
              <a:t>Challenges</a:t>
            </a:r>
          </a:p>
        </p:txBody>
      </p:sp>
    </p:spTree>
    <p:extLst>
      <p:ext uri="{BB962C8B-B14F-4D97-AF65-F5344CB8AC3E}">
        <p14:creationId xmlns:p14="http://schemas.microsoft.com/office/powerpoint/2010/main" val="1157343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61801b9fa5_0_218"/>
          <p:cNvSpPr txBox="1">
            <a:spLocks noGrp="1"/>
          </p:cNvSpPr>
          <p:nvPr>
            <p:ph type="title"/>
          </p:nvPr>
        </p:nvSpPr>
        <p:spPr>
          <a:xfrm>
            <a:off x="304800" y="136525"/>
            <a:ext cx="4678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a:t>
            </a:r>
            <a:r>
              <a:rPr lang="en-US" b="1"/>
              <a:t>High-Risk</a:t>
            </a:r>
            <a:r>
              <a:rPr lang="en-US"/>
              <a:t>’ Workers</a:t>
            </a:r>
            <a:endParaRPr/>
          </a:p>
        </p:txBody>
      </p:sp>
      <p:sp>
        <p:nvSpPr>
          <p:cNvPr id="471" name="Google Shape;471;g61801b9fa5_0_218"/>
          <p:cNvSpPr txBox="1"/>
          <p:nvPr/>
        </p:nvSpPr>
        <p:spPr>
          <a:xfrm>
            <a:off x="348900" y="3210625"/>
            <a:ext cx="4678800" cy="1049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What if you could SPOT them?</a:t>
            </a:r>
            <a:endParaRPr sz="2400">
              <a:solidFill>
                <a:schemeClr val="dk1"/>
              </a:solidFill>
              <a:latin typeface="Open Sans"/>
              <a:ea typeface="Open Sans"/>
              <a:cs typeface="Open Sans"/>
              <a:sym typeface="Open Sans"/>
            </a:endParaRPr>
          </a:p>
        </p:txBody>
      </p:sp>
      <p:sp>
        <p:nvSpPr>
          <p:cNvPr id="472" name="Google Shape;472;g61801b9fa5_0_218"/>
          <p:cNvSpPr/>
          <p:nvPr/>
        </p:nvSpPr>
        <p:spPr>
          <a:xfrm rot="-5400000">
            <a:off x="4054125" y="3099025"/>
            <a:ext cx="6351900" cy="115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g61801b9fa5_0_218"/>
          <p:cNvSpPr/>
          <p:nvPr/>
        </p:nvSpPr>
        <p:spPr>
          <a:xfrm rot="-5400000">
            <a:off x="4054125" y="3099025"/>
            <a:ext cx="6351900" cy="115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g61801b9fa5_0_218"/>
          <p:cNvSpPr txBox="1"/>
          <p:nvPr/>
        </p:nvSpPr>
        <p:spPr>
          <a:xfrm>
            <a:off x="348900" y="4575325"/>
            <a:ext cx="4678800" cy="1049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What if you could COACH them to behave safer?</a:t>
            </a:r>
            <a:endParaRPr sz="2400">
              <a:solidFill>
                <a:schemeClr val="dk1"/>
              </a:solidFill>
              <a:latin typeface="Open Sans"/>
              <a:ea typeface="Open Sans"/>
              <a:cs typeface="Open Sans"/>
              <a:sym typeface="Open Sans"/>
            </a:endParaRPr>
          </a:p>
        </p:txBody>
      </p:sp>
      <p:sp>
        <p:nvSpPr>
          <p:cNvPr id="475" name="Google Shape;475;g61801b9fa5_0_218"/>
          <p:cNvSpPr txBox="1">
            <a:spLocks noGrp="1"/>
          </p:cNvSpPr>
          <p:nvPr>
            <p:ph type="title" idx="2"/>
          </p:nvPr>
        </p:nvSpPr>
        <p:spPr>
          <a:xfrm>
            <a:off x="380850" y="1573425"/>
            <a:ext cx="4221900" cy="1531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1 out of 4 workers has a greater risk of incidents </a:t>
            </a:r>
            <a:endParaRPr dirty="0"/>
          </a:p>
        </p:txBody>
      </p:sp>
      <p:pic>
        <p:nvPicPr>
          <p:cNvPr id="476" name="Google Shape;476;g61801b9fa5_0_2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09425" y="0"/>
            <a:ext cx="6919450" cy="6351900"/>
          </a:xfrm>
          <a:prstGeom prst="rect">
            <a:avLst/>
          </a:prstGeom>
          <a:noFill/>
          <a:ln>
            <a:noFill/>
          </a:ln>
        </p:spPr>
      </p:pic>
    </p:spTree>
    <p:extLst>
      <p:ext uri="{BB962C8B-B14F-4D97-AF65-F5344CB8AC3E}">
        <p14:creationId xmlns:p14="http://schemas.microsoft.com/office/powerpoint/2010/main" val="7692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1000"/>
                                        <p:tgtEl>
                                          <p:spTgt spid="4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4"/>
                                        </p:tgtEl>
                                        <p:attrNameLst>
                                          <p:attrName>style.visibility</p:attrName>
                                        </p:attrNameLst>
                                      </p:cBhvr>
                                      <p:to>
                                        <p:strVal val="visible"/>
                                      </p:to>
                                    </p:set>
                                    <p:animEffect transition="in" filter="fade">
                                      <p:cBhvr>
                                        <p:cTn id="12" dur="1000"/>
                                        <p:tgtEl>
                                          <p:spTgt spid="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10" name="Shape 450"/>
          <p:cNvSpPr/>
          <p:nvPr/>
        </p:nvSpPr>
        <p:spPr>
          <a:xfrm>
            <a:off x="8199609" y="0"/>
            <a:ext cx="2537700" cy="6574929"/>
          </a:xfrm>
          <a:prstGeom prst="rect">
            <a:avLst/>
          </a:prstGeom>
          <a:solidFill>
            <a:srgbClr val="CCCCC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20">
              <a:solidFill>
                <a:srgbClr val="000000"/>
              </a:solidFill>
              <a:latin typeface="Calibri"/>
              <a:ea typeface="Calibri"/>
              <a:cs typeface="Calibri"/>
              <a:sym typeface="Calibri"/>
            </a:endParaRPr>
          </a:p>
        </p:txBody>
      </p:sp>
      <p:sp>
        <p:nvSpPr>
          <p:cNvPr id="481" name="Shape 481"/>
          <p:cNvSpPr txBox="1"/>
          <p:nvPr/>
        </p:nvSpPr>
        <p:spPr>
          <a:xfrm>
            <a:off x="755533" y="1492369"/>
            <a:ext cx="4680520" cy="3108370"/>
          </a:xfrm>
          <a:prstGeom prst="rect">
            <a:avLst/>
          </a:prstGeom>
          <a:noFill/>
          <a:ln>
            <a:noFill/>
          </a:ln>
        </p:spPr>
        <p:txBody>
          <a:bodyPr spcFirstLastPara="1" wrap="square" lIns="253100" tIns="33725" rIns="253100" bIns="33725" anchor="b" anchorCtr="0">
            <a:noAutofit/>
          </a:bodyPr>
          <a:lstStyle/>
          <a:p>
            <a:pPr marL="0" marR="0" lvl="0" indent="0" rtl="0">
              <a:spcBef>
                <a:spcPts val="0"/>
              </a:spcBef>
              <a:spcAft>
                <a:spcPts val="0"/>
              </a:spcAft>
              <a:buClr>
                <a:schemeClr val="lt1"/>
              </a:buClr>
              <a:buFont typeface="Arial"/>
              <a:buNone/>
            </a:pPr>
            <a:r>
              <a:rPr lang="en-CA" sz="2800" dirty="0">
                <a:solidFill>
                  <a:srgbClr val="000000"/>
                </a:solidFill>
                <a:latin typeface="Arial" charset="0"/>
                <a:ea typeface="Arial" charset="0"/>
                <a:cs typeface="Arial" charset="0"/>
                <a:sym typeface="Open Sans"/>
              </a:rPr>
              <a:t>Background checks and reference checks are necessary!  </a:t>
            </a:r>
          </a:p>
          <a:p>
            <a:pPr marL="0" marR="0" lvl="0" indent="0" rtl="0">
              <a:spcBef>
                <a:spcPts val="0"/>
              </a:spcBef>
              <a:spcAft>
                <a:spcPts val="0"/>
              </a:spcAft>
              <a:buClr>
                <a:schemeClr val="lt1"/>
              </a:buClr>
              <a:buFont typeface="Arial"/>
              <a:buNone/>
            </a:pPr>
            <a:br>
              <a:rPr lang="en-CA" sz="2800" b="1" dirty="0">
                <a:solidFill>
                  <a:srgbClr val="000000"/>
                </a:solidFill>
                <a:latin typeface="Arial" charset="0"/>
                <a:ea typeface="Arial" charset="0"/>
                <a:cs typeface="Arial" charset="0"/>
                <a:sym typeface="Open Sans"/>
              </a:rPr>
            </a:br>
            <a:r>
              <a:rPr lang="en-CA" sz="2800" b="1" dirty="0">
                <a:solidFill>
                  <a:srgbClr val="000000"/>
                </a:solidFill>
                <a:latin typeface="Arial" charset="0"/>
                <a:ea typeface="Arial" charset="0"/>
                <a:cs typeface="Arial" charset="0"/>
                <a:sym typeface="Open Sans"/>
              </a:rPr>
              <a:t>But these tools focus on the PAST. </a:t>
            </a:r>
            <a:endParaRPr sz="2800" b="1" dirty="0">
              <a:solidFill>
                <a:srgbClr val="000000"/>
              </a:solidFill>
              <a:latin typeface="Arial" charset="0"/>
              <a:ea typeface="Arial" charset="0"/>
              <a:cs typeface="Arial" charset="0"/>
              <a:sym typeface="Open Sans"/>
            </a:endParaRPr>
          </a:p>
        </p:txBody>
      </p:sp>
      <p:pic>
        <p:nvPicPr>
          <p:cNvPr id="8" name="Picture 7"/>
          <p:cNvPicPr>
            <a:picLocks noChangeAspect="1"/>
          </p:cNvPicPr>
          <p:nvPr/>
        </p:nvPicPr>
        <p:blipFill>
          <a:blip r:embed="rId3" cstate="screen">
            <a:alphaModFix/>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a:ext>
            </a:extLst>
          </a:blip>
          <a:stretch>
            <a:fillRect/>
          </a:stretch>
        </p:blipFill>
        <p:spPr>
          <a:xfrm>
            <a:off x="5829832" y="1688782"/>
            <a:ext cx="5878874" cy="3756442"/>
          </a:xfrm>
          <a:prstGeom prst="rect">
            <a:avLst/>
          </a:prstGeom>
          <a:noFill/>
          <a:ln>
            <a:noFill/>
          </a:ln>
          <a:effectLst>
            <a:outerShdw blurRad="50800" dist="38100" dir="2700000" sx="102000" sy="102000" algn="tl" rotWithShape="0">
              <a:srgbClr val="000000">
                <a:alpha val="40000"/>
              </a:srgbClr>
            </a:outerShdw>
          </a:effectLst>
        </p:spPr>
      </p:pic>
      <p:grpSp>
        <p:nvGrpSpPr>
          <p:cNvPr id="12" name="Group 11"/>
          <p:cNvGrpSpPr/>
          <p:nvPr/>
        </p:nvGrpSpPr>
        <p:grpSpPr>
          <a:xfrm>
            <a:off x="0" y="6525345"/>
            <a:ext cx="12199478" cy="507240"/>
            <a:chOff x="0" y="6525343"/>
            <a:chExt cx="12199478" cy="349201"/>
          </a:xfrm>
        </p:grpSpPr>
        <p:sp>
          <p:nvSpPr>
            <p:cNvPr id="14" name="Google Shape;984;p110"/>
            <p:cNvSpPr txBox="1"/>
            <p:nvPr/>
          </p:nvSpPr>
          <p:spPr>
            <a:xfrm>
              <a:off x="7478" y="6525343"/>
              <a:ext cx="12192000" cy="332771"/>
            </a:xfrm>
            <a:prstGeom prst="rect">
              <a:avLst/>
            </a:prstGeom>
            <a:solidFill>
              <a:srgbClr val="008154"/>
            </a:solidFill>
            <a:ln>
              <a:noFill/>
            </a:ln>
          </p:spPr>
          <p:txBody>
            <a:bodyPr spcFirstLastPara="1" wrap="square" lIns="648000" tIns="86400" rIns="648000" bIns="86400" anchor="t" anchorCtr="0">
              <a:noAutofit/>
            </a:bodyPr>
            <a:lstStyle/>
            <a:p>
              <a:pPr marL="0" marR="0" lvl="0" indent="0" algn="l" rtl="0">
                <a:spcBef>
                  <a:spcPts val="0"/>
                </a:spcBef>
                <a:spcAft>
                  <a:spcPts val="0"/>
                </a:spcAft>
                <a:buClr>
                  <a:srgbClr val="FFFFFF"/>
                </a:buClr>
                <a:buFont typeface="Arial"/>
                <a:buNone/>
              </a:pPr>
              <a:r>
                <a:rPr lang="en-CA" sz="1200" b="1" dirty="0">
                  <a:solidFill>
                    <a:srgbClr val="FFFFFF"/>
                  </a:solidFill>
                  <a:latin typeface="Arial" charset="0"/>
                  <a:ea typeface="Arial" charset="0"/>
                  <a:cs typeface="Arial" charset="0"/>
                  <a:sym typeface="Open Sans"/>
                </a:rPr>
                <a:t>										     </a:t>
              </a:r>
              <a:r>
                <a:rPr lang="en-CA" sz="1200" b="1" dirty="0" err="1">
                  <a:solidFill>
                    <a:srgbClr val="FFFFFF"/>
                  </a:solidFill>
                  <a:latin typeface="Arial" charset="0"/>
                  <a:ea typeface="Arial" charset="0"/>
                  <a:cs typeface="Arial" charset="0"/>
                  <a:sym typeface="Open Sans"/>
                </a:rPr>
                <a:t>www.talentclick.com</a:t>
              </a:r>
              <a:endParaRPr sz="1050" b="1" dirty="0">
                <a:solidFill>
                  <a:srgbClr val="FFFFFF"/>
                </a:solidFill>
                <a:latin typeface="Arial" charset="0"/>
                <a:ea typeface="Arial" charset="0"/>
                <a:cs typeface="Arial" charset="0"/>
                <a:sym typeface="Open Sans"/>
              </a:endParaRPr>
            </a:p>
          </p:txBody>
        </p:sp>
        <p:sp>
          <p:nvSpPr>
            <p:cNvPr id="15" name="Rectangle 14"/>
            <p:cNvSpPr/>
            <p:nvPr/>
          </p:nvSpPr>
          <p:spPr>
            <a:xfrm>
              <a:off x="0" y="6796622"/>
              <a:ext cx="12192000" cy="7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251;p3">
            <a:extLst>
              <a:ext uri="{FF2B5EF4-FFF2-40B4-BE49-F238E27FC236}">
                <a16:creationId xmlns:a16="http://schemas.microsoft.com/office/drawing/2014/main" id="{F3966936-6581-6E4A-A29A-506B910EC76C}"/>
              </a:ext>
            </a:extLst>
          </p:cNvPr>
          <p:cNvSpPr txBox="1">
            <a:spLocks/>
          </p:cNvSpPr>
          <p:nvPr/>
        </p:nvSpPr>
        <p:spPr>
          <a:xfrm>
            <a:off x="344424" y="-177800"/>
            <a:ext cx="10515600" cy="1325700"/>
          </a:xfrm>
          <a:prstGeom prst="rect">
            <a:avLst/>
          </a:prstGeom>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4400" dirty="0">
                <a:latin typeface="Verdana" panose="020B0604030504040204" pitchFamily="34" charset="0"/>
                <a:ea typeface="Verdana" panose="020B0604030504040204" pitchFamily="34" charset="0"/>
                <a:cs typeface="Verdana" panose="020B0604030504040204" pitchFamily="34" charset="0"/>
              </a:rPr>
              <a:t>The </a:t>
            </a:r>
            <a:r>
              <a:rPr lang="en-CA" sz="4400" b="1" dirty="0">
                <a:latin typeface="Verdana" panose="020B0604030504040204" pitchFamily="34" charset="0"/>
                <a:ea typeface="Verdana" panose="020B0604030504040204" pitchFamily="34" charset="0"/>
                <a:cs typeface="Verdana" panose="020B0604030504040204" pitchFamily="34" charset="0"/>
              </a:rPr>
              <a:t>Problem</a:t>
            </a:r>
          </a:p>
        </p:txBody>
      </p:sp>
    </p:spTree>
    <p:extLst>
      <p:ext uri="{BB962C8B-B14F-4D97-AF65-F5344CB8AC3E}">
        <p14:creationId xmlns:p14="http://schemas.microsoft.com/office/powerpoint/2010/main" val="83428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73f2691964_0_118"/>
          <p:cNvSpPr txBox="1">
            <a:spLocks noGrp="1"/>
          </p:cNvSpPr>
          <p:nvPr>
            <p:ph type="title"/>
          </p:nvPr>
        </p:nvSpPr>
        <p:spPr>
          <a:xfrm>
            <a:off x="116875" y="110475"/>
            <a:ext cx="5856900" cy="1353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CA" dirty="0"/>
              <a:t>The </a:t>
            </a:r>
            <a:r>
              <a:rPr lang="en-CA" b="1" dirty="0"/>
              <a:t>Problem</a:t>
            </a:r>
            <a:endParaRPr b="1" dirty="0"/>
          </a:p>
        </p:txBody>
      </p:sp>
      <p:sp>
        <p:nvSpPr>
          <p:cNvPr id="266" name="Google Shape;266;g73f2691964_0_118"/>
          <p:cNvSpPr txBox="1">
            <a:spLocks noGrp="1"/>
          </p:cNvSpPr>
          <p:nvPr>
            <p:ph type="body" idx="1"/>
          </p:nvPr>
        </p:nvSpPr>
        <p:spPr>
          <a:xfrm>
            <a:off x="496124" y="1757936"/>
            <a:ext cx="4511305" cy="375749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000"/>
              <a:buNone/>
            </a:pPr>
            <a:r>
              <a:rPr lang="en-CA" sz="2400" dirty="0">
                <a:latin typeface="+mn-lt"/>
              </a:rPr>
              <a:t>Traditional</a:t>
            </a:r>
            <a:r>
              <a:rPr lang="en-CA" sz="2400" b="1" dirty="0">
                <a:latin typeface="+mn-lt"/>
              </a:rPr>
              <a:t> unstructured interviewing has a 50% success rate</a:t>
            </a:r>
            <a:r>
              <a:rPr lang="en-CA" sz="2400" dirty="0">
                <a:latin typeface="+mn-lt"/>
              </a:rPr>
              <a:t> in hiring people who become ‘good’ or ‘high’ performers.</a:t>
            </a:r>
            <a:endParaRPr sz="1200" dirty="0">
              <a:solidFill>
                <a:srgbClr val="343434"/>
              </a:solidFill>
              <a:latin typeface="+mn-lt"/>
              <a:ea typeface="Arial"/>
              <a:cs typeface="Arial"/>
              <a:sym typeface="Arial"/>
            </a:endParaRPr>
          </a:p>
          <a:p>
            <a:pPr marL="457200" lvl="0" indent="0" algn="l" rtl="0">
              <a:lnSpc>
                <a:spcPct val="150000"/>
              </a:lnSpc>
              <a:spcBef>
                <a:spcPts val="1000"/>
              </a:spcBef>
              <a:spcAft>
                <a:spcPts val="0"/>
              </a:spcAft>
              <a:buSzPts val="2000"/>
              <a:buNone/>
            </a:pPr>
            <a:endParaRPr sz="2400" dirty="0">
              <a:latin typeface="+mn-lt"/>
            </a:endParaRPr>
          </a:p>
        </p:txBody>
      </p:sp>
      <p:pic>
        <p:nvPicPr>
          <p:cNvPr id="8" name="Shape 589" descr="A group of people standing in a room&#10;&#10;Description automatically generated">
            <a:extLst>
              <a:ext uri="{FF2B5EF4-FFF2-40B4-BE49-F238E27FC236}">
                <a16:creationId xmlns:a16="http://schemas.microsoft.com/office/drawing/2014/main" id="{DBCE0344-D6D0-8945-B3F5-E6851FBD7BB2}"/>
              </a:ext>
            </a:extLst>
          </p:cNvPr>
          <p:cNvPicPr/>
          <p:nvPr/>
        </p:nvPicPr>
        <p:blipFill rotWithShape="1">
          <a:blip r:embed="rId3" cstate="screen">
            <a:alphaModFix/>
            <a:extLst>
              <a:ext uri="{28A0092B-C50C-407E-A947-70E740481C1C}">
                <a14:useLocalDpi xmlns:a14="http://schemas.microsoft.com/office/drawing/2010/main"/>
              </a:ext>
            </a:extLst>
          </a:blip>
          <a:srcRect/>
          <a:stretch/>
        </p:blipFill>
        <p:spPr bwMode="auto">
          <a:xfrm>
            <a:off x="5588000" y="0"/>
            <a:ext cx="6618514" cy="6398100"/>
          </a:xfrm>
          <a:prstGeom prst="rect">
            <a:avLst/>
          </a:prstGeom>
          <a:noFill/>
          <a:ln>
            <a:noFill/>
          </a:ln>
          <a:effectLst/>
          <a:extLst>
            <a:ext uri="{53640926-AAD7-44D8-BBD7-CCE9431645EC}">
              <a14:shadowObscured xmlns:a14="http://schemas.microsoft.com/office/drawing/2010/main"/>
            </a:ext>
          </a:extLst>
        </p:spPr>
      </p:pic>
      <p:sp>
        <p:nvSpPr>
          <p:cNvPr id="268" name="Google Shape;268;g73f2691964_0_118"/>
          <p:cNvSpPr/>
          <p:nvPr/>
        </p:nvSpPr>
        <p:spPr>
          <a:xfrm>
            <a:off x="5588000" y="0"/>
            <a:ext cx="6618514" cy="6398100"/>
          </a:xfrm>
          <a:prstGeom prst="rect">
            <a:avLst/>
          </a:prstGeom>
          <a:solidFill>
            <a:srgbClr val="333333">
              <a:alpha val="486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73f2691964_0_118"/>
          <p:cNvSpPr txBox="1">
            <a:spLocks noGrp="1"/>
          </p:cNvSpPr>
          <p:nvPr>
            <p:ph type="title"/>
          </p:nvPr>
        </p:nvSpPr>
        <p:spPr>
          <a:xfrm>
            <a:off x="116875" y="110475"/>
            <a:ext cx="5856900" cy="1353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CA" dirty="0"/>
              <a:t>The </a:t>
            </a:r>
            <a:r>
              <a:rPr lang="en-CA" b="1" dirty="0"/>
              <a:t>Solution</a:t>
            </a:r>
            <a:endParaRPr b="1" dirty="0"/>
          </a:p>
        </p:txBody>
      </p:sp>
      <p:sp>
        <p:nvSpPr>
          <p:cNvPr id="266" name="Google Shape;266;g73f2691964_0_118"/>
          <p:cNvSpPr txBox="1">
            <a:spLocks noGrp="1"/>
          </p:cNvSpPr>
          <p:nvPr>
            <p:ph type="body" idx="1"/>
          </p:nvPr>
        </p:nvSpPr>
        <p:spPr>
          <a:xfrm>
            <a:off x="615874" y="1464375"/>
            <a:ext cx="4989279" cy="3766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000"/>
              <a:buNone/>
            </a:pPr>
            <a:r>
              <a:rPr lang="en-US" sz="2400" dirty="0">
                <a:latin typeface="+mn-lt"/>
              </a:rPr>
              <a:t>Move assessments further </a:t>
            </a:r>
            <a:r>
              <a:rPr lang="en-US" sz="2400" b="1" dirty="0">
                <a:latin typeface="+mn-lt"/>
              </a:rPr>
              <a:t>AHEAD</a:t>
            </a:r>
            <a:r>
              <a:rPr lang="en-US" sz="2400" dirty="0">
                <a:latin typeface="+mn-lt"/>
              </a:rPr>
              <a:t> (earlier) in your hiring process. </a:t>
            </a:r>
          </a:p>
          <a:p>
            <a:pPr marL="0" lvl="0" indent="0" algn="l" rtl="0">
              <a:lnSpc>
                <a:spcPct val="150000"/>
              </a:lnSpc>
              <a:spcBef>
                <a:spcPts val="0"/>
              </a:spcBef>
              <a:spcAft>
                <a:spcPts val="0"/>
              </a:spcAft>
              <a:buSzPts val="2000"/>
              <a:buNone/>
            </a:pPr>
            <a:endParaRPr lang="en-US" sz="2400" b="1" dirty="0">
              <a:latin typeface="+mn-lt"/>
            </a:endParaRPr>
          </a:p>
          <a:p>
            <a:pPr marL="0" lvl="0" indent="0" algn="l" rtl="0">
              <a:lnSpc>
                <a:spcPct val="150000"/>
              </a:lnSpc>
              <a:spcBef>
                <a:spcPts val="0"/>
              </a:spcBef>
              <a:spcAft>
                <a:spcPts val="0"/>
              </a:spcAft>
              <a:buSzPts val="2000"/>
              <a:buNone/>
            </a:pPr>
            <a:r>
              <a:rPr lang="en-US" sz="2400" dirty="0">
                <a:latin typeface="+mn-lt"/>
              </a:rPr>
              <a:t>We make it affordable enough that employers can </a:t>
            </a:r>
            <a:r>
              <a:rPr lang="en-US" sz="2400" b="1" u="sng" dirty="0">
                <a:latin typeface="+mn-lt"/>
              </a:rPr>
              <a:t>test all qualified applicants</a:t>
            </a:r>
            <a:r>
              <a:rPr lang="en-US" sz="2400" dirty="0">
                <a:latin typeface="+mn-lt"/>
              </a:rPr>
              <a:t>, before ‘confirmation </a:t>
            </a:r>
            <a:r>
              <a:rPr lang="en-US" sz="2400" dirty="0" err="1">
                <a:latin typeface="+mn-lt"/>
              </a:rPr>
              <a:t>bias’</a:t>
            </a:r>
            <a:r>
              <a:rPr lang="en-US" sz="2400" dirty="0">
                <a:latin typeface="+mn-lt"/>
              </a:rPr>
              <a:t> can set in. </a:t>
            </a:r>
          </a:p>
          <a:p>
            <a:pPr marL="0" lvl="0" indent="0" algn="l" rtl="0">
              <a:lnSpc>
                <a:spcPct val="150000"/>
              </a:lnSpc>
              <a:spcBef>
                <a:spcPts val="0"/>
              </a:spcBef>
              <a:spcAft>
                <a:spcPts val="0"/>
              </a:spcAft>
              <a:buSzPts val="2000"/>
              <a:buNone/>
            </a:pPr>
            <a:endParaRPr sz="1200" b="1" dirty="0">
              <a:solidFill>
                <a:srgbClr val="343434"/>
              </a:solidFill>
              <a:latin typeface="+mn-lt"/>
              <a:ea typeface="Arial"/>
              <a:cs typeface="Arial"/>
              <a:sym typeface="Arial"/>
            </a:endParaRPr>
          </a:p>
          <a:p>
            <a:pPr marL="457200" lvl="0" indent="0" algn="l" rtl="0">
              <a:lnSpc>
                <a:spcPct val="150000"/>
              </a:lnSpc>
              <a:spcBef>
                <a:spcPts val="1000"/>
              </a:spcBef>
              <a:spcAft>
                <a:spcPts val="0"/>
              </a:spcAft>
              <a:buSzPts val="2000"/>
              <a:buNone/>
            </a:pPr>
            <a:endParaRPr sz="2400" dirty="0">
              <a:latin typeface="+mn-lt"/>
            </a:endParaRPr>
          </a:p>
        </p:txBody>
      </p:sp>
      <p:pic>
        <p:nvPicPr>
          <p:cNvPr id="267" name="Google Shape;267;g73f2691964_0_1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45800" y="0"/>
            <a:ext cx="6346199" cy="6390750"/>
          </a:xfrm>
          <a:prstGeom prst="rect">
            <a:avLst/>
          </a:prstGeom>
          <a:noFill/>
          <a:ln>
            <a:noFill/>
          </a:ln>
        </p:spPr>
      </p:pic>
      <p:sp>
        <p:nvSpPr>
          <p:cNvPr id="268" name="Google Shape;268;g73f2691964_0_118"/>
          <p:cNvSpPr/>
          <p:nvPr/>
        </p:nvSpPr>
        <p:spPr>
          <a:xfrm>
            <a:off x="5848425" y="-3675"/>
            <a:ext cx="6346200" cy="6398100"/>
          </a:xfrm>
          <a:prstGeom prst="rect">
            <a:avLst/>
          </a:prstGeom>
          <a:solidFill>
            <a:srgbClr val="333333">
              <a:alpha val="486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0954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73f2691964_0_162"/>
          <p:cNvSpPr txBox="1">
            <a:spLocks noGrp="1"/>
          </p:cNvSpPr>
          <p:nvPr>
            <p:ph type="title"/>
          </p:nvPr>
        </p:nvSpPr>
        <p:spPr>
          <a:xfrm>
            <a:off x="116875" y="110475"/>
            <a:ext cx="5856900" cy="1353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CA" dirty="0"/>
              <a:t>The </a:t>
            </a:r>
            <a:r>
              <a:rPr lang="en-CA" b="1" dirty="0"/>
              <a:t>Impact</a:t>
            </a:r>
            <a:endParaRPr b="1" dirty="0"/>
          </a:p>
        </p:txBody>
      </p:sp>
      <p:sp>
        <p:nvSpPr>
          <p:cNvPr id="274" name="Google Shape;274;g73f2691964_0_162"/>
          <p:cNvSpPr txBox="1">
            <a:spLocks noGrp="1"/>
          </p:cNvSpPr>
          <p:nvPr>
            <p:ph type="body" idx="1"/>
          </p:nvPr>
        </p:nvSpPr>
        <p:spPr>
          <a:xfrm>
            <a:off x="251038" y="1409025"/>
            <a:ext cx="5564100" cy="2019975"/>
          </a:xfrm>
          <a:prstGeom prst="rect">
            <a:avLst/>
          </a:prstGeom>
          <a:noFill/>
          <a:ln>
            <a:noFill/>
          </a:ln>
        </p:spPr>
        <p:txBody>
          <a:bodyPr spcFirstLastPara="1" wrap="square" lIns="91425" tIns="45700" rIns="91425" bIns="45700" anchor="t" anchorCtr="0">
            <a:noAutofit/>
          </a:bodyPr>
          <a:lstStyle/>
          <a:p>
            <a:pPr marL="457200" lvl="0" indent="-355600" algn="l" rtl="0">
              <a:lnSpc>
                <a:spcPct val="150000"/>
              </a:lnSpc>
              <a:spcBef>
                <a:spcPts val="1000"/>
              </a:spcBef>
              <a:spcAft>
                <a:spcPts val="0"/>
              </a:spcAft>
              <a:buSzPts val="2000"/>
              <a:buChar char="●"/>
            </a:pPr>
            <a:r>
              <a:rPr lang="en-CA" dirty="0">
                <a:latin typeface="+mn-lt"/>
              </a:rPr>
              <a:t>Businesses that use pre-employment assessments are </a:t>
            </a:r>
            <a:r>
              <a:rPr lang="en-CA" b="1" dirty="0">
                <a:latin typeface="+mn-lt"/>
              </a:rPr>
              <a:t>36%</a:t>
            </a:r>
            <a:r>
              <a:rPr lang="en-CA" dirty="0">
                <a:latin typeface="+mn-lt"/>
              </a:rPr>
              <a:t> more likely than all others to be satisfied with new hires</a:t>
            </a:r>
            <a:endParaRPr dirty="0">
              <a:latin typeface="+mn-lt"/>
            </a:endParaRPr>
          </a:p>
          <a:p>
            <a:pPr marL="457200" lvl="0" indent="0" algn="l" rtl="0">
              <a:lnSpc>
                <a:spcPct val="115000"/>
              </a:lnSpc>
              <a:spcBef>
                <a:spcPts val="0"/>
              </a:spcBef>
              <a:spcAft>
                <a:spcPts val="0"/>
              </a:spcAft>
              <a:buSzPts val="2000"/>
              <a:buNone/>
            </a:pPr>
            <a:r>
              <a:rPr lang="en-CA" sz="1050" dirty="0">
                <a:solidFill>
                  <a:srgbClr val="454545"/>
                </a:solidFill>
                <a:latin typeface="+mn-lt"/>
              </a:rPr>
              <a:t>Source: </a:t>
            </a:r>
            <a:r>
              <a:rPr lang="en-CA" sz="1050" i="1" dirty="0">
                <a:solidFill>
                  <a:srgbClr val="454545"/>
                </a:solidFill>
                <a:latin typeface="+mn-lt"/>
              </a:rPr>
              <a:t>Pre-Hire Assessments: An Asset for HR in the Age of the Candidate</a:t>
            </a:r>
            <a:r>
              <a:rPr lang="en-CA" sz="1050" dirty="0">
                <a:solidFill>
                  <a:srgbClr val="454545"/>
                </a:solidFill>
                <a:latin typeface="+mn-lt"/>
              </a:rPr>
              <a:t>,         Zach Lahey, Aberdeen Research, 2015</a:t>
            </a:r>
            <a:endParaRPr dirty="0">
              <a:latin typeface="+mn-lt"/>
            </a:endParaRPr>
          </a:p>
          <a:p>
            <a:pPr marL="457200" lvl="0" indent="0" algn="l" rtl="0">
              <a:lnSpc>
                <a:spcPct val="150000"/>
              </a:lnSpc>
              <a:spcBef>
                <a:spcPts val="1000"/>
              </a:spcBef>
              <a:spcAft>
                <a:spcPts val="0"/>
              </a:spcAft>
              <a:buSzPts val="2000"/>
              <a:buNone/>
            </a:pPr>
            <a:endParaRPr dirty="0">
              <a:latin typeface="+mn-lt"/>
            </a:endParaRPr>
          </a:p>
        </p:txBody>
      </p:sp>
      <p:pic>
        <p:nvPicPr>
          <p:cNvPr id="276" name="Google Shape;276;g73f2691964_0_16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49301" y="0"/>
            <a:ext cx="6242700" cy="6388552"/>
          </a:xfrm>
          <a:prstGeom prst="rect">
            <a:avLst/>
          </a:prstGeom>
          <a:noFill/>
          <a:ln>
            <a:noFill/>
          </a:ln>
        </p:spPr>
      </p:pic>
      <p:sp>
        <p:nvSpPr>
          <p:cNvPr id="277" name="Google Shape;277;g73f2691964_0_162"/>
          <p:cNvSpPr/>
          <p:nvPr/>
        </p:nvSpPr>
        <p:spPr>
          <a:xfrm>
            <a:off x="5949525" y="2700"/>
            <a:ext cx="6242700" cy="6388500"/>
          </a:xfrm>
          <a:prstGeom prst="rect">
            <a:avLst/>
          </a:prstGeom>
          <a:solidFill>
            <a:srgbClr val="333333">
              <a:alpha val="486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274;g73f2691964_0_162">
            <a:extLst>
              <a:ext uri="{FF2B5EF4-FFF2-40B4-BE49-F238E27FC236}">
                <a16:creationId xmlns:a16="http://schemas.microsoft.com/office/drawing/2014/main" id="{C8C5B795-770E-2E4E-8006-EF2C728454C7}"/>
              </a:ext>
            </a:extLst>
          </p:cNvPr>
          <p:cNvSpPr txBox="1">
            <a:spLocks/>
          </p:cNvSpPr>
          <p:nvPr/>
        </p:nvSpPr>
        <p:spPr>
          <a:xfrm>
            <a:off x="251038" y="3699900"/>
            <a:ext cx="5449118" cy="3824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1000"/>
              </a:spcBef>
              <a:spcAft>
                <a:spcPts val="0"/>
              </a:spcAft>
              <a:buClr>
                <a:schemeClr val="dk1"/>
              </a:buClr>
              <a:buSzPts val="2000"/>
              <a:buFont typeface="Open Sans"/>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333333"/>
              </a:buClr>
              <a:buSzPts val="1800"/>
              <a:buFont typeface="Open Sans"/>
              <a:buNone/>
              <a:defRPr sz="1800" b="0" i="0" u="none" strike="noStrike" cap="none">
                <a:solidFill>
                  <a:srgbClr val="333333"/>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333333"/>
              </a:buClr>
              <a:buSzPts val="1800"/>
              <a:buFont typeface="Open Sans"/>
              <a:buNone/>
              <a:defRPr sz="1800" b="0" i="0" u="none" strike="noStrike" cap="none">
                <a:solidFill>
                  <a:srgbClr val="333333"/>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333333"/>
              </a:buClr>
              <a:buSzPts val="1600"/>
              <a:buFont typeface="Open Sans"/>
              <a:buNone/>
              <a:defRPr sz="1600" b="0" i="0" u="none" strike="noStrike" cap="none">
                <a:solidFill>
                  <a:srgbClr val="333333"/>
                </a:solidFill>
                <a:latin typeface="Open Sans"/>
                <a:ea typeface="Open Sans"/>
                <a:cs typeface="Open Sans"/>
                <a:sym typeface="Open Sans"/>
              </a:defRPr>
            </a:lvl4pPr>
            <a:lvl5pPr marL="2286000" marR="0" lvl="4" indent="-228600" algn="l" rtl="0">
              <a:lnSpc>
                <a:spcPct val="90000"/>
              </a:lnSpc>
              <a:spcBef>
                <a:spcPts val="500"/>
              </a:spcBef>
              <a:spcAft>
                <a:spcPts val="0"/>
              </a:spcAft>
              <a:buClr>
                <a:srgbClr val="333333"/>
              </a:buClr>
              <a:buSzPts val="1600"/>
              <a:buFont typeface="Open Sans"/>
              <a:buNone/>
              <a:defRPr sz="1600" b="0" i="0" u="none" strike="noStrike" cap="none">
                <a:solidFill>
                  <a:srgbClr val="333333"/>
                </a:solidFill>
                <a:latin typeface="Open Sans"/>
                <a:ea typeface="Open Sans"/>
                <a:cs typeface="Open Sans"/>
                <a:sym typeface="Open Sans"/>
              </a:defRPr>
            </a:lvl5pPr>
            <a:lvl6pPr marL="2743200" marR="0" lvl="5" indent="-228600" algn="l" rtl="0">
              <a:lnSpc>
                <a:spcPct val="90000"/>
              </a:lnSpc>
              <a:spcBef>
                <a:spcPts val="500"/>
              </a:spcBef>
              <a:spcAft>
                <a:spcPts val="0"/>
              </a:spcAft>
              <a:buClr>
                <a:srgbClr val="333333"/>
              </a:buClr>
              <a:buSzPts val="1600"/>
              <a:buFont typeface="Open Sans"/>
              <a:buNone/>
              <a:defRPr sz="1600" b="0" i="0" u="none" strike="noStrike" cap="none">
                <a:solidFill>
                  <a:srgbClr val="333333"/>
                </a:solidFill>
                <a:latin typeface="Open Sans"/>
                <a:ea typeface="Open Sans"/>
                <a:cs typeface="Open Sans"/>
                <a:sym typeface="Open Sans"/>
              </a:defRPr>
            </a:lvl6pPr>
            <a:lvl7pPr marL="3200400" marR="0" lvl="6" indent="-228600" algn="l" rtl="0">
              <a:lnSpc>
                <a:spcPct val="90000"/>
              </a:lnSpc>
              <a:spcBef>
                <a:spcPts val="500"/>
              </a:spcBef>
              <a:spcAft>
                <a:spcPts val="0"/>
              </a:spcAft>
              <a:buClr>
                <a:srgbClr val="333333"/>
              </a:buClr>
              <a:buSzPts val="1600"/>
              <a:buFont typeface="Open Sans"/>
              <a:buNone/>
              <a:defRPr sz="1600" b="0" i="0" u="none" strike="noStrike" cap="none">
                <a:solidFill>
                  <a:srgbClr val="333333"/>
                </a:solidFill>
                <a:latin typeface="Open Sans"/>
                <a:ea typeface="Open Sans"/>
                <a:cs typeface="Open Sans"/>
                <a:sym typeface="Open Sans"/>
              </a:defRPr>
            </a:lvl7pPr>
            <a:lvl8pPr marL="3657600" marR="0" lvl="7" indent="-228600" algn="l" rtl="0">
              <a:lnSpc>
                <a:spcPct val="90000"/>
              </a:lnSpc>
              <a:spcBef>
                <a:spcPts val="500"/>
              </a:spcBef>
              <a:spcAft>
                <a:spcPts val="0"/>
              </a:spcAft>
              <a:buClr>
                <a:srgbClr val="333333"/>
              </a:buClr>
              <a:buSzPts val="1600"/>
              <a:buFont typeface="Open Sans"/>
              <a:buNone/>
              <a:defRPr sz="1600" b="0" i="0" u="none" strike="noStrike" cap="none">
                <a:solidFill>
                  <a:srgbClr val="333333"/>
                </a:solidFill>
                <a:latin typeface="Open Sans"/>
                <a:ea typeface="Open Sans"/>
                <a:cs typeface="Open Sans"/>
                <a:sym typeface="Open Sans"/>
              </a:defRPr>
            </a:lvl8pPr>
            <a:lvl9pPr marL="4114800" marR="0" lvl="8" indent="-228600" algn="l" rtl="0">
              <a:lnSpc>
                <a:spcPct val="90000"/>
              </a:lnSpc>
              <a:spcBef>
                <a:spcPts val="500"/>
              </a:spcBef>
              <a:spcAft>
                <a:spcPts val="0"/>
              </a:spcAft>
              <a:buClr>
                <a:srgbClr val="333333"/>
              </a:buClr>
              <a:buSzPts val="1600"/>
              <a:buFont typeface="Open Sans"/>
              <a:buNone/>
              <a:defRPr sz="1600" b="0" i="0" u="none" strike="noStrike" cap="none">
                <a:solidFill>
                  <a:srgbClr val="333333"/>
                </a:solidFill>
                <a:latin typeface="Open Sans"/>
                <a:ea typeface="Open Sans"/>
                <a:cs typeface="Open Sans"/>
                <a:sym typeface="Open Sans"/>
              </a:defRPr>
            </a:lvl9pPr>
          </a:lstStyle>
          <a:p>
            <a:pPr indent="-355600">
              <a:buFont typeface="Open Sans"/>
              <a:buChar char="●"/>
            </a:pPr>
            <a:r>
              <a:rPr lang="en-CA" dirty="0">
                <a:latin typeface="+mn-lt"/>
              </a:rPr>
              <a:t>Using assessments to hire top performers who ‘fit’ yields up to </a:t>
            </a:r>
            <a:r>
              <a:rPr lang="en-CA" b="1" dirty="0">
                <a:latin typeface="+mn-lt"/>
              </a:rPr>
              <a:t>67% </a:t>
            </a:r>
            <a:r>
              <a:rPr lang="en-CA" dirty="0">
                <a:latin typeface="+mn-lt"/>
              </a:rPr>
              <a:t>higher productivity and profit</a:t>
            </a:r>
          </a:p>
          <a:p>
            <a:pPr marL="0" indent="457200">
              <a:lnSpc>
                <a:spcPct val="115000"/>
              </a:lnSpc>
              <a:spcBef>
                <a:spcPts val="0"/>
              </a:spcBef>
            </a:pPr>
            <a:r>
              <a:rPr lang="en-CA" sz="1000" dirty="0">
                <a:solidFill>
                  <a:srgbClr val="454545"/>
                </a:solidFill>
                <a:latin typeface="+mn-lt"/>
              </a:rPr>
              <a:t>Source:  McKinsey Quarterly, Nov 2009</a:t>
            </a:r>
          </a:p>
          <a:p>
            <a:pPr indent="0"/>
            <a:endParaRPr lang="en-CA" dirty="0">
              <a:latin typeface="+mn-lt"/>
            </a:endParaRPr>
          </a:p>
          <a:p>
            <a:pPr indent="0"/>
            <a:endParaRPr lang="en-CA" dirty="0">
              <a:latin typeface="+mn-lt"/>
            </a:endParaRPr>
          </a:p>
        </p:txBody>
      </p:sp>
    </p:spTree>
    <p:extLst>
      <p:ext uri="{BB962C8B-B14F-4D97-AF65-F5344CB8AC3E}">
        <p14:creationId xmlns:p14="http://schemas.microsoft.com/office/powerpoint/2010/main" val="734177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73f2691964_0_253"/>
          <p:cNvSpPr txBox="1">
            <a:spLocks noGrp="1"/>
          </p:cNvSpPr>
          <p:nvPr>
            <p:ph type="title"/>
          </p:nvPr>
        </p:nvSpPr>
        <p:spPr>
          <a:xfrm>
            <a:off x="323126" y="-101721"/>
            <a:ext cx="110628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CA" dirty="0"/>
              <a:t>Proven Validity &amp; Reliability</a:t>
            </a:r>
            <a:endParaRPr dirty="0"/>
          </a:p>
        </p:txBody>
      </p:sp>
      <p:graphicFrame>
        <p:nvGraphicFramePr>
          <p:cNvPr id="7" name="Table 6">
            <a:extLst>
              <a:ext uri="{FF2B5EF4-FFF2-40B4-BE49-F238E27FC236}">
                <a16:creationId xmlns:a16="http://schemas.microsoft.com/office/drawing/2014/main" id="{7B8D117A-2ED4-474F-A884-74A73DD87937}"/>
              </a:ext>
            </a:extLst>
          </p:cNvPr>
          <p:cNvGraphicFramePr>
            <a:graphicFrameLocks noGrp="1"/>
          </p:cNvGraphicFramePr>
          <p:nvPr/>
        </p:nvGraphicFramePr>
        <p:xfrm>
          <a:off x="2326511" y="1071023"/>
          <a:ext cx="7873944" cy="509423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426624">
                  <a:extLst>
                    <a:ext uri="{9D8B030D-6E8A-4147-A177-3AD203B41FA5}">
                      <a16:colId xmlns:a16="http://schemas.microsoft.com/office/drawing/2014/main" val="20000"/>
                    </a:ext>
                  </a:extLst>
                </a:gridCol>
                <a:gridCol w="2041393">
                  <a:extLst>
                    <a:ext uri="{9D8B030D-6E8A-4147-A177-3AD203B41FA5}">
                      <a16:colId xmlns:a16="http://schemas.microsoft.com/office/drawing/2014/main" val="20001"/>
                    </a:ext>
                  </a:extLst>
                </a:gridCol>
                <a:gridCol w="2405927">
                  <a:extLst>
                    <a:ext uri="{9D8B030D-6E8A-4147-A177-3AD203B41FA5}">
                      <a16:colId xmlns:a16="http://schemas.microsoft.com/office/drawing/2014/main" val="20002"/>
                    </a:ext>
                  </a:extLst>
                </a:gridCol>
              </a:tblGrid>
              <a:tr h="990001">
                <a:tc>
                  <a:txBody>
                    <a:bodyPr/>
                    <a:lstStyle/>
                    <a:p>
                      <a:r>
                        <a:rPr lang="en-CA"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MEASURE</a:t>
                      </a:r>
                    </a:p>
                  </a:txBody>
                  <a:tcPr>
                    <a:solidFill>
                      <a:schemeClr val="bg1">
                        <a:lumMod val="85000"/>
                        <a:alpha val="94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Professional Standards </a:t>
                      </a:r>
                    </a:p>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(0.00 to 1.00)</a:t>
                      </a:r>
                    </a:p>
                  </a:txBody>
                  <a:tcPr>
                    <a:solidFill>
                      <a:schemeClr val="bg1">
                        <a:lumMod val="85000"/>
                        <a:alpha val="94000"/>
                      </a:schemeClr>
                    </a:solidFill>
                  </a:tcPr>
                </a:tc>
                <a:tc>
                  <a:txBody>
                    <a:bodyPr/>
                    <a:lstStyle/>
                    <a:p>
                      <a:r>
                        <a:rPr lang="en-CA"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TalentClick</a:t>
                      </a:r>
                      <a:r>
                        <a:rPr lang="en-CA" sz="20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Assessments </a:t>
                      </a:r>
                      <a:endParaRPr lang="en-CA"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bg1">
                        <a:lumMod val="85000"/>
                        <a:alpha val="94000"/>
                      </a:schemeClr>
                    </a:solidFill>
                  </a:tcPr>
                </a:tc>
                <a:extLst>
                  <a:ext uri="{0D108BD9-81ED-4DB2-BD59-A6C34878D82A}">
                    <a16:rowId xmlns:a16="http://schemas.microsoft.com/office/drawing/2014/main" val="10000"/>
                  </a:ext>
                </a:extLst>
              </a:tr>
              <a:tr h="559822">
                <a:tc>
                  <a:txBody>
                    <a:bodyPr/>
                    <a:lstStyle/>
                    <a:p>
                      <a:r>
                        <a:rPr lang="en-CA"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RELIABILITY (test-retest</a:t>
                      </a:r>
                      <a:r>
                        <a:rPr lang="en-CA" sz="1600"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and internal consistency reliability)</a:t>
                      </a:r>
                      <a:r>
                        <a:rPr lang="en-CA"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solidFill>
                      <a:schemeClr val="bg1">
                        <a:lumMod val="85000"/>
                        <a:alpha val="94000"/>
                      </a:schemeClr>
                    </a:solidFill>
                  </a:tcPr>
                </a:tc>
                <a:tc>
                  <a:txBody>
                    <a:bodyPr/>
                    <a:lstStyle/>
                    <a:p>
                      <a:r>
                        <a:rPr lang="en-CA" sz="1800" i="1" dirty="0">
                          <a:solidFill>
                            <a:schemeClr val="tx1"/>
                          </a:solidFill>
                          <a:latin typeface="Open Sans" panose="020B0606030504020204" pitchFamily="34" charset="0"/>
                          <a:ea typeface="Open Sans" panose="020B0606030504020204" pitchFamily="34" charset="0"/>
                          <a:cs typeface="Open Sans" panose="020B0606030504020204" pitchFamily="34" charset="0"/>
                        </a:rPr>
                        <a:t>0.70</a:t>
                      </a:r>
                    </a:p>
                  </a:txBody>
                  <a:tcPr>
                    <a:solidFill>
                      <a:schemeClr val="bg1">
                        <a:lumMod val="85000"/>
                        <a:alpha val="94000"/>
                      </a:schemeClr>
                    </a:solidFill>
                  </a:tcPr>
                </a:tc>
                <a:tc>
                  <a:txBody>
                    <a:bodyPr/>
                    <a:lstStyle/>
                    <a:p>
                      <a:r>
                        <a:rPr lang="en-CA"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0.75 to .86</a:t>
                      </a:r>
                    </a:p>
                  </a:txBody>
                  <a:tcPr>
                    <a:solidFill>
                      <a:schemeClr val="bg1">
                        <a:lumMod val="85000"/>
                        <a:alpha val="94000"/>
                      </a:schemeClr>
                    </a:solidFill>
                  </a:tcPr>
                </a:tc>
                <a:extLst>
                  <a:ext uri="{0D108BD9-81ED-4DB2-BD59-A6C34878D82A}">
                    <a16:rowId xmlns:a16="http://schemas.microsoft.com/office/drawing/2014/main" val="10001"/>
                  </a:ext>
                </a:extLst>
              </a:tr>
              <a:tr h="79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VALIDITY (construct and content validity)</a:t>
                      </a:r>
                    </a:p>
                    <a:p>
                      <a:pPr marL="0" marR="0" indent="0" algn="l" defTabSz="914400" rtl="0" eaLnBrk="1" fontAlgn="auto" latinLnBrk="0" hangingPunct="1">
                        <a:lnSpc>
                          <a:spcPct val="100000"/>
                        </a:lnSpc>
                        <a:spcBef>
                          <a:spcPts val="0"/>
                        </a:spcBef>
                        <a:spcAft>
                          <a:spcPts val="0"/>
                        </a:spcAft>
                        <a:buClrTx/>
                        <a:buSzTx/>
                        <a:buFontTx/>
                        <a:buNone/>
                        <a:tabLst/>
                        <a:defRPr/>
                      </a:pPr>
                      <a:r>
                        <a:rPr lang="en-CA" sz="1600" b="0" i="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(score = 0.00 or 1.00)</a:t>
                      </a:r>
                    </a:p>
                  </a:txBody>
                  <a:tcPr>
                    <a:solidFill>
                      <a:schemeClr val="bg1">
                        <a:lumMod val="85000"/>
                        <a:alpha val="94000"/>
                      </a:schemeClr>
                    </a:solidFill>
                  </a:tcPr>
                </a:tc>
                <a:tc>
                  <a:txBody>
                    <a:bodyPr/>
                    <a:lstStyle/>
                    <a:p>
                      <a:r>
                        <a:rPr lang="en-CA" sz="1800" i="1" dirty="0">
                          <a:solidFill>
                            <a:schemeClr val="tx1"/>
                          </a:solidFill>
                          <a:latin typeface="Open Sans" panose="020B0606030504020204" pitchFamily="34" charset="0"/>
                          <a:ea typeface="Open Sans" panose="020B0606030504020204" pitchFamily="34" charset="0"/>
                          <a:cs typeface="Open Sans" panose="020B0606030504020204" pitchFamily="34" charset="0"/>
                        </a:rPr>
                        <a:t>1.00</a:t>
                      </a:r>
                    </a:p>
                  </a:txBody>
                  <a:tcPr>
                    <a:solidFill>
                      <a:schemeClr val="bg1">
                        <a:lumMod val="85000"/>
                        <a:alpha val="94000"/>
                      </a:schemeClr>
                    </a:solidFill>
                  </a:tcPr>
                </a:tc>
                <a:tc>
                  <a:txBody>
                    <a:bodyPr/>
                    <a:lstStyle/>
                    <a:p>
                      <a:r>
                        <a:rPr lang="en-CA"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1.00</a:t>
                      </a:r>
                    </a:p>
                  </a:txBody>
                  <a:tcPr>
                    <a:solidFill>
                      <a:schemeClr val="bg1">
                        <a:lumMod val="85000"/>
                        <a:alpha val="94000"/>
                      </a:schemeClr>
                    </a:solidFill>
                  </a:tcPr>
                </a:tc>
                <a:extLst>
                  <a:ext uri="{0D108BD9-81ED-4DB2-BD59-A6C34878D82A}">
                    <a16:rowId xmlns:a16="http://schemas.microsoft.com/office/drawing/2014/main" val="10002"/>
                  </a:ext>
                </a:extLst>
              </a:tr>
              <a:tr h="618751">
                <a:tc>
                  <a:txBody>
                    <a:bodyPr/>
                    <a:lstStyle/>
                    <a:p>
                      <a:r>
                        <a:rPr lang="en-CA" sz="1600"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VALIDITY (criterion-related)</a:t>
                      </a:r>
                      <a:br>
                        <a:rPr lang="en-CA" sz="1600"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CA" sz="1600"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CA" sz="160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correlation coefficients)</a:t>
                      </a:r>
                    </a:p>
                  </a:txBody>
                  <a:tcPr>
                    <a:solidFill>
                      <a:schemeClr val="bg1">
                        <a:lumMod val="85000"/>
                        <a:alpha val="94000"/>
                      </a:schemeClr>
                    </a:solidFill>
                  </a:tcPr>
                </a:tc>
                <a:tc>
                  <a:txBody>
                    <a:bodyPr/>
                    <a:lstStyle/>
                    <a:p>
                      <a:r>
                        <a:rPr lang="en-CA" sz="1800" i="1" dirty="0">
                          <a:solidFill>
                            <a:schemeClr val="tx1"/>
                          </a:solidFill>
                          <a:latin typeface="Open Sans" panose="020B0606030504020204" pitchFamily="34" charset="0"/>
                          <a:ea typeface="Open Sans" panose="020B0606030504020204" pitchFamily="34" charset="0"/>
                          <a:cs typeface="Open Sans" panose="020B0606030504020204" pitchFamily="34" charset="0"/>
                        </a:rPr>
                        <a:t>0.11</a:t>
                      </a:r>
                    </a:p>
                  </a:txBody>
                  <a:tcPr>
                    <a:solidFill>
                      <a:schemeClr val="bg1">
                        <a:lumMod val="85000"/>
                        <a:alpha val="94000"/>
                      </a:schemeClr>
                    </a:solidFill>
                  </a:tcPr>
                </a:tc>
                <a:tc>
                  <a:txBody>
                    <a:bodyPr/>
                    <a:lstStyle/>
                    <a:p>
                      <a:r>
                        <a:rPr lang="en-CA"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0.15 to 0.32</a:t>
                      </a:r>
                    </a:p>
                    <a:p>
                      <a:r>
                        <a:rPr lang="en-CA" sz="1800" b="1" i="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CA" sz="1400" b="0" i="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varies across dimensions</a:t>
                      </a:r>
                      <a:endParaRPr lang="en-CA" sz="1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bg1">
                        <a:lumMod val="85000"/>
                        <a:alpha val="94000"/>
                      </a:schemeClr>
                    </a:solidFill>
                  </a:tcPr>
                </a:tc>
                <a:extLst>
                  <a:ext uri="{0D108BD9-81ED-4DB2-BD59-A6C34878D82A}">
                    <a16:rowId xmlns:a16="http://schemas.microsoft.com/office/drawing/2014/main" val="10003"/>
                  </a:ext>
                </a:extLst>
              </a:tr>
              <a:tr h="766072">
                <a:tc>
                  <a:txBody>
                    <a:bodyPr/>
                    <a:lstStyle/>
                    <a:p>
                      <a:r>
                        <a:rPr lang="en-CA"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ETHICS, FAIRNESS &amp;</a:t>
                      </a:r>
                      <a:r>
                        <a:rPr lang="en-CA" sz="1600"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CONFIDENTIALITY</a:t>
                      </a:r>
                    </a:p>
                    <a:p>
                      <a:r>
                        <a:rPr lang="en-CA" sz="1400" b="0" i="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(score = 0.00 or 1.00)</a:t>
                      </a:r>
                    </a:p>
                  </a:txBody>
                  <a:tcPr>
                    <a:solidFill>
                      <a:schemeClr val="bg1">
                        <a:lumMod val="85000"/>
                        <a:alpha val="94000"/>
                      </a:schemeClr>
                    </a:solidFill>
                  </a:tcPr>
                </a:tc>
                <a:tc>
                  <a:txBody>
                    <a:bodyPr/>
                    <a:lstStyle/>
                    <a:p>
                      <a:r>
                        <a:rPr lang="en-CA" sz="1800" i="1" dirty="0">
                          <a:solidFill>
                            <a:schemeClr val="tx1"/>
                          </a:solidFill>
                          <a:latin typeface="Open Sans" panose="020B0606030504020204" pitchFamily="34" charset="0"/>
                          <a:ea typeface="Open Sans" panose="020B0606030504020204" pitchFamily="34" charset="0"/>
                          <a:cs typeface="Open Sans" panose="020B0606030504020204" pitchFamily="34" charset="0"/>
                        </a:rPr>
                        <a:t>1.00</a:t>
                      </a:r>
                    </a:p>
                  </a:txBody>
                  <a:tcPr>
                    <a:solidFill>
                      <a:schemeClr val="bg1">
                        <a:lumMod val="85000"/>
                        <a:alpha val="94000"/>
                      </a:schemeClr>
                    </a:solidFill>
                  </a:tcPr>
                </a:tc>
                <a:tc>
                  <a:txBody>
                    <a:bodyPr/>
                    <a:lstStyle/>
                    <a:p>
                      <a:r>
                        <a:rPr lang="en-CA"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1.00</a:t>
                      </a:r>
                    </a:p>
                  </a:txBody>
                  <a:tcPr>
                    <a:solidFill>
                      <a:schemeClr val="bg1">
                        <a:lumMod val="85000"/>
                        <a:alpha val="94000"/>
                      </a:schemeClr>
                    </a:solidFill>
                  </a:tcPr>
                </a:tc>
                <a:extLst>
                  <a:ext uri="{0D108BD9-81ED-4DB2-BD59-A6C34878D82A}">
                    <a16:rowId xmlns:a16="http://schemas.microsoft.com/office/drawing/2014/main" val="10004"/>
                  </a:ext>
                </a:extLst>
              </a:tr>
              <a:tr h="5303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PRACTICALITY</a:t>
                      </a:r>
                      <a:r>
                        <a:rPr lang="en-CA" sz="1600"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&amp; EFFICIENCY </a:t>
                      </a:r>
                    </a:p>
                    <a:p>
                      <a:pPr marL="0" marR="0" indent="0" algn="l" defTabSz="914400" rtl="0" eaLnBrk="1" fontAlgn="auto" latinLnBrk="0" hangingPunct="1">
                        <a:lnSpc>
                          <a:spcPct val="100000"/>
                        </a:lnSpc>
                        <a:spcBef>
                          <a:spcPts val="0"/>
                        </a:spcBef>
                        <a:spcAft>
                          <a:spcPts val="0"/>
                        </a:spcAft>
                        <a:buClrTx/>
                        <a:buSzTx/>
                        <a:buFontTx/>
                        <a:buNone/>
                        <a:tabLst/>
                        <a:defRPr/>
                      </a:pPr>
                      <a:r>
                        <a:rPr lang="en-CA" sz="1400" b="0" i="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(score = 0.00 or 1.00)</a:t>
                      </a:r>
                    </a:p>
                  </a:txBody>
                  <a:tcPr>
                    <a:solidFill>
                      <a:schemeClr val="bg1">
                        <a:lumMod val="85000"/>
                        <a:alpha val="94000"/>
                      </a:schemeClr>
                    </a:solidFill>
                  </a:tcPr>
                </a:tc>
                <a:tc>
                  <a:txBody>
                    <a:bodyPr/>
                    <a:lstStyle/>
                    <a:p>
                      <a:r>
                        <a:rPr lang="en-CA" sz="1800" i="1" dirty="0">
                          <a:solidFill>
                            <a:schemeClr val="tx1"/>
                          </a:solidFill>
                          <a:latin typeface="Open Sans" panose="020B0606030504020204" pitchFamily="34" charset="0"/>
                          <a:ea typeface="Open Sans" panose="020B0606030504020204" pitchFamily="34" charset="0"/>
                          <a:cs typeface="Open Sans" panose="020B0606030504020204" pitchFamily="34" charset="0"/>
                        </a:rPr>
                        <a:t>1.00</a:t>
                      </a:r>
                    </a:p>
                  </a:txBody>
                  <a:tcPr>
                    <a:solidFill>
                      <a:schemeClr val="bg1">
                        <a:lumMod val="85000"/>
                        <a:alpha val="94000"/>
                      </a:schemeClr>
                    </a:solidFill>
                  </a:tcPr>
                </a:tc>
                <a:tc>
                  <a:txBody>
                    <a:bodyPr/>
                    <a:lstStyle/>
                    <a:p>
                      <a:r>
                        <a:rPr lang="en-CA"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1.00</a:t>
                      </a:r>
                    </a:p>
                  </a:txBody>
                  <a:tcPr>
                    <a:solidFill>
                      <a:schemeClr val="bg1">
                        <a:lumMod val="85000"/>
                        <a:alpha val="94000"/>
                      </a:schemeClr>
                    </a:solidFill>
                  </a:tcPr>
                </a:tc>
                <a:extLst>
                  <a:ext uri="{0D108BD9-81ED-4DB2-BD59-A6C34878D82A}">
                    <a16:rowId xmlns:a16="http://schemas.microsoft.com/office/drawing/2014/main" val="10005"/>
                  </a:ext>
                </a:extLst>
              </a:tr>
              <a:tr h="707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1" i="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EEOC UNIFORM GUIDELINES</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i="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AVOIDANCE OF ADVERSE IMPACT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(score = 0.00 or 1.00)</a:t>
                      </a:r>
                    </a:p>
                  </a:txBody>
                  <a:tcPr>
                    <a:solidFill>
                      <a:schemeClr val="bg1">
                        <a:lumMod val="85000"/>
                        <a:alpha val="94000"/>
                      </a:schemeClr>
                    </a:solidFill>
                  </a:tcPr>
                </a:tc>
                <a:tc>
                  <a:txBody>
                    <a:bodyPr/>
                    <a:lstStyle/>
                    <a:p>
                      <a:r>
                        <a:rPr lang="en-CA" sz="1800" i="1" dirty="0">
                          <a:solidFill>
                            <a:schemeClr val="tx1"/>
                          </a:solidFill>
                          <a:latin typeface="Open Sans" panose="020B0606030504020204" pitchFamily="34" charset="0"/>
                          <a:ea typeface="Open Sans" panose="020B0606030504020204" pitchFamily="34" charset="0"/>
                          <a:cs typeface="Open Sans" panose="020B0606030504020204" pitchFamily="34" charset="0"/>
                        </a:rPr>
                        <a:t>1.00</a:t>
                      </a:r>
                    </a:p>
                  </a:txBody>
                  <a:tcPr>
                    <a:solidFill>
                      <a:schemeClr val="bg1">
                        <a:lumMod val="85000"/>
                        <a:alpha val="94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1.00</a:t>
                      </a:r>
                    </a:p>
                    <a:p>
                      <a:endParaRPr lang="en-CA" sz="1800" b="1"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bg1">
                        <a:lumMod val="85000"/>
                        <a:alpha val="94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1132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51" name="Google Shape;251;p3"/>
          <p:cNvSpPr txBox="1">
            <a:spLocks noGrp="1"/>
          </p:cNvSpPr>
          <p:nvPr>
            <p:ph type="title"/>
          </p:nvPr>
        </p:nvSpPr>
        <p:spPr>
          <a:xfrm>
            <a:off x="344424" y="-8520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CA" dirty="0"/>
              <a:t>Superior Customer Satisfaction</a:t>
            </a:r>
            <a:endParaRPr dirty="0"/>
          </a:p>
        </p:txBody>
      </p:sp>
      <p:sp>
        <p:nvSpPr>
          <p:cNvPr id="6" name="Shape 791">
            <a:extLst>
              <a:ext uri="{FF2B5EF4-FFF2-40B4-BE49-F238E27FC236}">
                <a16:creationId xmlns:a16="http://schemas.microsoft.com/office/drawing/2014/main" id="{98E5E591-9C45-2A46-A0F3-34435F8F2902}"/>
              </a:ext>
            </a:extLst>
          </p:cNvPr>
          <p:cNvSpPr/>
          <p:nvPr/>
        </p:nvSpPr>
        <p:spPr>
          <a:xfrm>
            <a:off x="5338205" y="1227575"/>
            <a:ext cx="6336704" cy="4781271"/>
          </a:xfrm>
          <a:prstGeom prst="rect">
            <a:avLst/>
          </a:prstGeom>
          <a:solidFill>
            <a:schemeClr val="lt1"/>
          </a:solidFill>
          <a:ln>
            <a:noFill/>
          </a:ln>
        </p:spPr>
        <p:txBody>
          <a:bodyPr spcFirstLastPara="1" wrap="square" lIns="91425" tIns="45700" rIns="91425" bIns="45700" anchor="ctr" anchorCtr="0">
            <a:noAutofit/>
          </a:bodyPr>
          <a:lstStyle/>
          <a:p>
            <a:pPr marL="0" lvl="0" indent="0" rtl="0">
              <a:spcBef>
                <a:spcPts val="0"/>
              </a:spcBef>
              <a:spcAft>
                <a:spcPts val="0"/>
              </a:spcAft>
              <a:buNone/>
            </a:pPr>
            <a:r>
              <a:rPr lang="en-CA" sz="1800" i="1" dirty="0">
                <a:solidFill>
                  <a:schemeClr val="dk1"/>
                </a:solidFill>
                <a:latin typeface="Arial" charset="0"/>
                <a:ea typeface="Arial" charset="0"/>
                <a:cs typeface="Arial" charset="0"/>
                <a:sym typeface="Open Sans"/>
              </a:rPr>
              <a:t>“These reports exceeded my expectations. They were spot on... totally nailed it, very insightful.”  </a:t>
            </a:r>
          </a:p>
          <a:p>
            <a:pPr marL="0" lvl="0" indent="0" rtl="0">
              <a:spcBef>
                <a:spcPts val="0"/>
              </a:spcBef>
              <a:spcAft>
                <a:spcPts val="0"/>
              </a:spcAft>
              <a:buNone/>
            </a:pPr>
            <a:r>
              <a:rPr lang="en-CA" sz="1800" dirty="0">
                <a:solidFill>
                  <a:schemeClr val="dk1"/>
                </a:solidFill>
                <a:latin typeface="Arial" charset="0"/>
                <a:ea typeface="Arial" charset="0"/>
                <a:cs typeface="Arial" charset="0"/>
                <a:sym typeface="Open Sans"/>
              </a:rPr>
              <a:t>-Senior Manager, EPCOR Utilities</a:t>
            </a:r>
            <a:endParaRPr sz="1800" dirty="0">
              <a:solidFill>
                <a:schemeClr val="dk1"/>
              </a:solidFill>
              <a:latin typeface="Arial" charset="0"/>
              <a:ea typeface="Arial" charset="0"/>
              <a:cs typeface="Arial" charset="0"/>
              <a:sym typeface="Open Sans"/>
            </a:endParaRPr>
          </a:p>
          <a:p>
            <a:pPr marL="0" lvl="0" indent="0" rtl="0">
              <a:spcBef>
                <a:spcPts val="0"/>
              </a:spcBef>
              <a:spcAft>
                <a:spcPts val="0"/>
              </a:spcAft>
              <a:buNone/>
            </a:pPr>
            <a:r>
              <a:rPr lang="en-CA" sz="1800" dirty="0">
                <a:solidFill>
                  <a:schemeClr val="dk1"/>
                </a:solidFill>
                <a:latin typeface="Arial" charset="0"/>
                <a:ea typeface="Arial" charset="0"/>
                <a:cs typeface="Arial" charset="0"/>
                <a:sym typeface="Open Sans"/>
              </a:rPr>
              <a:t> </a:t>
            </a:r>
            <a:endParaRPr sz="1800" dirty="0">
              <a:solidFill>
                <a:schemeClr val="dk1"/>
              </a:solidFill>
              <a:latin typeface="Arial" charset="0"/>
              <a:ea typeface="Arial" charset="0"/>
              <a:cs typeface="Arial" charset="0"/>
              <a:sym typeface="Open Sans"/>
            </a:endParaRPr>
          </a:p>
          <a:p>
            <a:pPr marL="0" lvl="0" indent="0" rtl="0">
              <a:spcBef>
                <a:spcPts val="0"/>
              </a:spcBef>
              <a:spcAft>
                <a:spcPts val="0"/>
              </a:spcAft>
              <a:buNone/>
            </a:pPr>
            <a:r>
              <a:rPr lang="en-CA" sz="1800" i="1" dirty="0">
                <a:solidFill>
                  <a:schemeClr val="dk1"/>
                </a:solidFill>
                <a:latin typeface="Arial" charset="0"/>
                <a:ea typeface="Arial" charset="0"/>
                <a:cs typeface="Arial" charset="0"/>
                <a:sym typeface="Open Sans"/>
              </a:rPr>
              <a:t>“I’d rate </a:t>
            </a:r>
            <a:r>
              <a:rPr lang="en-CA" sz="1800" i="1" dirty="0" err="1">
                <a:solidFill>
                  <a:schemeClr val="dk1"/>
                </a:solidFill>
                <a:latin typeface="Arial" charset="0"/>
                <a:ea typeface="Arial" charset="0"/>
                <a:cs typeface="Arial" charset="0"/>
                <a:sym typeface="Open Sans"/>
              </a:rPr>
              <a:t>TalentClick</a:t>
            </a:r>
            <a:r>
              <a:rPr lang="en-CA" sz="1800" i="1" dirty="0">
                <a:solidFill>
                  <a:schemeClr val="dk1"/>
                </a:solidFill>
                <a:latin typeface="Arial" charset="0"/>
                <a:ea typeface="Arial" charset="0"/>
                <a:cs typeface="Arial" charset="0"/>
                <a:sym typeface="Open Sans"/>
              </a:rPr>
              <a:t> a 10 out of 10. The product is great and the service has been exemplary.” </a:t>
            </a:r>
          </a:p>
          <a:p>
            <a:pPr marL="0" lvl="0" indent="0" rtl="0">
              <a:spcBef>
                <a:spcPts val="0"/>
              </a:spcBef>
              <a:spcAft>
                <a:spcPts val="0"/>
              </a:spcAft>
              <a:buNone/>
            </a:pPr>
            <a:r>
              <a:rPr lang="en-CA" sz="1800" dirty="0">
                <a:solidFill>
                  <a:schemeClr val="dk1"/>
                </a:solidFill>
                <a:latin typeface="Arial" charset="0"/>
                <a:ea typeface="Arial" charset="0"/>
                <a:cs typeface="Arial" charset="0"/>
                <a:sym typeface="Open Sans"/>
              </a:rPr>
              <a:t>-Harriet Robinson, Vice President HR</a:t>
            </a:r>
            <a:endParaRPr sz="1800" dirty="0">
              <a:solidFill>
                <a:schemeClr val="dk1"/>
              </a:solidFill>
              <a:latin typeface="Arial" charset="0"/>
              <a:ea typeface="Arial" charset="0"/>
              <a:cs typeface="Arial" charset="0"/>
              <a:sym typeface="Open Sans"/>
            </a:endParaRPr>
          </a:p>
          <a:p>
            <a:pPr marL="0" lvl="0" indent="0" rtl="0">
              <a:spcBef>
                <a:spcPts val="0"/>
              </a:spcBef>
              <a:spcAft>
                <a:spcPts val="0"/>
              </a:spcAft>
              <a:buNone/>
            </a:pPr>
            <a:r>
              <a:rPr lang="en-CA" sz="1800" dirty="0">
                <a:solidFill>
                  <a:schemeClr val="dk1"/>
                </a:solidFill>
                <a:latin typeface="Arial" charset="0"/>
                <a:ea typeface="Arial" charset="0"/>
                <a:cs typeface="Arial" charset="0"/>
                <a:sym typeface="Open Sans"/>
              </a:rPr>
              <a:t> </a:t>
            </a:r>
            <a:endParaRPr sz="1800" dirty="0">
              <a:solidFill>
                <a:schemeClr val="dk1"/>
              </a:solidFill>
              <a:latin typeface="Arial" charset="0"/>
              <a:ea typeface="Arial" charset="0"/>
              <a:cs typeface="Arial" charset="0"/>
              <a:sym typeface="Open Sans"/>
            </a:endParaRPr>
          </a:p>
          <a:p>
            <a:pPr marL="0" lvl="0" indent="0" rtl="0">
              <a:spcBef>
                <a:spcPts val="0"/>
              </a:spcBef>
              <a:spcAft>
                <a:spcPts val="0"/>
              </a:spcAft>
              <a:buNone/>
            </a:pPr>
            <a:r>
              <a:rPr lang="en-CA" sz="1800" i="1" dirty="0">
                <a:solidFill>
                  <a:schemeClr val="dk1"/>
                </a:solidFill>
                <a:latin typeface="Arial" charset="0"/>
                <a:ea typeface="Arial" charset="0"/>
                <a:cs typeface="Arial" charset="0"/>
                <a:sym typeface="Open Sans"/>
              </a:rPr>
              <a:t>“I have been waiting for a product like this my whole career.” </a:t>
            </a:r>
            <a:br>
              <a:rPr lang="en-CA" sz="1800" dirty="0">
                <a:solidFill>
                  <a:schemeClr val="dk1"/>
                </a:solidFill>
                <a:latin typeface="Arial" charset="0"/>
                <a:ea typeface="Arial" charset="0"/>
                <a:cs typeface="Arial" charset="0"/>
                <a:sym typeface="Open Sans"/>
              </a:rPr>
            </a:br>
            <a:r>
              <a:rPr lang="en-CA" sz="1800" dirty="0">
                <a:solidFill>
                  <a:schemeClr val="dk1"/>
                </a:solidFill>
                <a:latin typeface="Arial" charset="0"/>
                <a:ea typeface="Arial" charset="0"/>
                <a:cs typeface="Arial" charset="0"/>
                <a:sym typeface="Open Sans"/>
              </a:rPr>
              <a:t>-Christine </a:t>
            </a:r>
            <a:r>
              <a:rPr lang="en-CA" sz="1800" dirty="0" err="1">
                <a:solidFill>
                  <a:schemeClr val="dk1"/>
                </a:solidFill>
                <a:latin typeface="Arial" charset="0"/>
                <a:ea typeface="Arial" charset="0"/>
                <a:cs typeface="Arial" charset="0"/>
                <a:sym typeface="Open Sans"/>
              </a:rPr>
              <a:t>Trombley</a:t>
            </a:r>
            <a:r>
              <a:rPr lang="en-CA" sz="1800" dirty="0">
                <a:solidFill>
                  <a:schemeClr val="dk1"/>
                </a:solidFill>
                <a:latin typeface="Arial" charset="0"/>
                <a:ea typeface="Arial" charset="0"/>
                <a:cs typeface="Arial" charset="0"/>
                <a:sym typeface="Open Sans"/>
              </a:rPr>
              <a:t>, HR Manager, </a:t>
            </a:r>
            <a:r>
              <a:rPr lang="en-CA" sz="1800" dirty="0" err="1">
                <a:solidFill>
                  <a:schemeClr val="dk1"/>
                </a:solidFill>
                <a:latin typeface="Arial" charset="0"/>
                <a:ea typeface="Arial" charset="0"/>
                <a:cs typeface="Arial" charset="0"/>
                <a:sym typeface="Open Sans"/>
              </a:rPr>
              <a:t>Zavcor</a:t>
            </a:r>
            <a:r>
              <a:rPr lang="en-CA" sz="1800" dirty="0">
                <a:solidFill>
                  <a:schemeClr val="dk1"/>
                </a:solidFill>
                <a:latin typeface="Arial" charset="0"/>
                <a:ea typeface="Arial" charset="0"/>
                <a:cs typeface="Arial" charset="0"/>
                <a:sym typeface="Open Sans"/>
              </a:rPr>
              <a:t> Transportation</a:t>
            </a:r>
            <a:endParaRPr sz="1800" dirty="0">
              <a:solidFill>
                <a:schemeClr val="dk1"/>
              </a:solidFill>
              <a:latin typeface="Arial" charset="0"/>
              <a:ea typeface="Arial" charset="0"/>
              <a:cs typeface="Arial" charset="0"/>
              <a:sym typeface="Open Sans"/>
            </a:endParaRPr>
          </a:p>
          <a:p>
            <a:pPr marL="0" lvl="0" indent="0" rtl="0">
              <a:spcBef>
                <a:spcPts val="0"/>
              </a:spcBef>
              <a:spcAft>
                <a:spcPts val="0"/>
              </a:spcAft>
              <a:buNone/>
            </a:pPr>
            <a:r>
              <a:rPr lang="en-CA" sz="1800" dirty="0">
                <a:solidFill>
                  <a:schemeClr val="dk1"/>
                </a:solidFill>
                <a:latin typeface="Arial" charset="0"/>
                <a:ea typeface="Arial" charset="0"/>
                <a:cs typeface="Arial" charset="0"/>
                <a:sym typeface="Open Sans"/>
              </a:rPr>
              <a:t> </a:t>
            </a:r>
            <a:endParaRPr sz="1800" dirty="0">
              <a:solidFill>
                <a:schemeClr val="dk1"/>
              </a:solidFill>
              <a:latin typeface="Arial" charset="0"/>
              <a:ea typeface="Arial" charset="0"/>
              <a:cs typeface="Arial" charset="0"/>
              <a:sym typeface="Open Sans"/>
            </a:endParaRPr>
          </a:p>
          <a:p>
            <a:pPr marL="0" lvl="0" indent="0" rtl="0">
              <a:spcBef>
                <a:spcPts val="0"/>
              </a:spcBef>
              <a:spcAft>
                <a:spcPts val="0"/>
              </a:spcAft>
              <a:buNone/>
            </a:pPr>
            <a:r>
              <a:rPr lang="en-CA" sz="1800" i="1" dirty="0">
                <a:solidFill>
                  <a:schemeClr val="dk1"/>
                </a:solidFill>
                <a:latin typeface="Arial" charset="0"/>
                <a:ea typeface="Arial" charset="0"/>
                <a:cs typeface="Arial" charset="0"/>
                <a:sym typeface="Open Sans"/>
              </a:rPr>
              <a:t>“We consider the tool an incredibly important part of our screening process.” </a:t>
            </a:r>
            <a:br>
              <a:rPr lang="en-CA" sz="1800" dirty="0">
                <a:solidFill>
                  <a:schemeClr val="dk1"/>
                </a:solidFill>
                <a:latin typeface="Arial" charset="0"/>
                <a:ea typeface="Arial" charset="0"/>
                <a:cs typeface="Arial" charset="0"/>
                <a:sym typeface="Open Sans"/>
              </a:rPr>
            </a:br>
            <a:r>
              <a:rPr lang="en-CA" sz="1800" dirty="0">
                <a:solidFill>
                  <a:schemeClr val="dk1"/>
                </a:solidFill>
                <a:latin typeface="Arial" charset="0"/>
                <a:ea typeface="Arial" charset="0"/>
                <a:cs typeface="Arial" charset="0"/>
                <a:sym typeface="Open Sans"/>
              </a:rPr>
              <a:t>–Dan Finley, VP HR, PWT</a:t>
            </a:r>
            <a:endParaRPr sz="1800" dirty="0">
              <a:solidFill>
                <a:schemeClr val="dk1"/>
              </a:solidFill>
              <a:latin typeface="Arial" charset="0"/>
              <a:ea typeface="Arial" charset="0"/>
              <a:cs typeface="Arial" charset="0"/>
              <a:sym typeface="Open Sans"/>
            </a:endParaRPr>
          </a:p>
          <a:p>
            <a:pPr marL="0" lvl="0" indent="0" rtl="0">
              <a:spcBef>
                <a:spcPts val="0"/>
              </a:spcBef>
              <a:spcAft>
                <a:spcPts val="0"/>
              </a:spcAft>
              <a:buNone/>
            </a:pPr>
            <a:r>
              <a:rPr lang="en-CA" sz="1800" dirty="0">
                <a:solidFill>
                  <a:schemeClr val="dk1"/>
                </a:solidFill>
                <a:latin typeface="Arial" charset="0"/>
                <a:ea typeface="Arial" charset="0"/>
                <a:cs typeface="Arial" charset="0"/>
                <a:sym typeface="Open Sans"/>
              </a:rPr>
              <a:t> </a:t>
            </a:r>
            <a:endParaRPr sz="1800" dirty="0">
              <a:solidFill>
                <a:schemeClr val="dk1"/>
              </a:solidFill>
              <a:latin typeface="Arial" charset="0"/>
              <a:ea typeface="Arial" charset="0"/>
              <a:cs typeface="Arial" charset="0"/>
              <a:sym typeface="Open Sans"/>
            </a:endParaRPr>
          </a:p>
        </p:txBody>
      </p:sp>
      <p:grpSp>
        <p:nvGrpSpPr>
          <p:cNvPr id="10" name="Group 9">
            <a:extLst>
              <a:ext uri="{FF2B5EF4-FFF2-40B4-BE49-F238E27FC236}">
                <a16:creationId xmlns:a16="http://schemas.microsoft.com/office/drawing/2014/main" id="{8EACB7C5-0FFE-4E40-BA0D-8D1D65017BF2}"/>
              </a:ext>
            </a:extLst>
          </p:cNvPr>
          <p:cNvGrpSpPr/>
          <p:nvPr/>
        </p:nvGrpSpPr>
        <p:grpSpPr>
          <a:xfrm>
            <a:off x="983432" y="1556792"/>
            <a:ext cx="3456384" cy="3886398"/>
            <a:chOff x="2469097" y="1404057"/>
            <a:chExt cx="2675467" cy="3886398"/>
          </a:xfrm>
        </p:grpSpPr>
        <p:sp>
          <p:nvSpPr>
            <p:cNvPr id="11" name="TextBox 10">
              <a:extLst>
                <a:ext uri="{FF2B5EF4-FFF2-40B4-BE49-F238E27FC236}">
                  <a16:creationId xmlns:a16="http://schemas.microsoft.com/office/drawing/2014/main" id="{B98E5CD2-CD83-E44F-BBA0-D9FBCA0DF2F6}"/>
                </a:ext>
              </a:extLst>
            </p:cNvPr>
            <p:cNvSpPr txBox="1"/>
            <p:nvPr/>
          </p:nvSpPr>
          <p:spPr>
            <a:xfrm>
              <a:off x="2469097" y="3782354"/>
              <a:ext cx="2675467" cy="1508101"/>
            </a:xfrm>
            <a:prstGeom prst="rect">
              <a:avLst/>
            </a:prstGeom>
            <a:noFill/>
          </p:spPr>
          <p:txBody>
            <a:bodyPr wrap="square" lIns="91436" tIns="45718" rIns="91436" bIns="45718" rtlCol="0">
              <a:spAutoFit/>
            </a:bodyPr>
            <a:lstStyle/>
            <a:p>
              <a:pPr algn="ctr"/>
              <a:r>
                <a:rPr lang="en-US" sz="4400" b="1" dirty="0">
                  <a:latin typeface="Arial Black" charset="0"/>
                  <a:ea typeface="Arial Black" charset="0"/>
                  <a:cs typeface="Arial Black" charset="0"/>
                </a:rPr>
                <a:t>97% </a:t>
              </a:r>
            </a:p>
            <a:p>
              <a:pPr algn="ctr"/>
              <a:r>
                <a:rPr lang="en-US" sz="2400" b="1" dirty="0">
                  <a:latin typeface="Arial" charset="0"/>
                  <a:ea typeface="Arial" charset="0"/>
                  <a:cs typeface="Arial" charset="0"/>
                </a:rPr>
                <a:t>Customer Satisfaction </a:t>
              </a:r>
            </a:p>
            <a:p>
              <a:pPr algn="ctr"/>
              <a:r>
                <a:rPr lang="en-US" sz="2400" b="1" dirty="0">
                  <a:latin typeface="Arial" charset="0"/>
                  <a:ea typeface="Arial" charset="0"/>
                  <a:cs typeface="Arial" charset="0"/>
                </a:rPr>
                <a:t>score</a:t>
              </a:r>
            </a:p>
          </p:txBody>
        </p:sp>
        <p:pic>
          <p:nvPicPr>
            <p:cNvPr id="12" name="Picture 11" descr="Image result for happy face">
              <a:extLst>
                <a:ext uri="{FF2B5EF4-FFF2-40B4-BE49-F238E27FC236}">
                  <a16:creationId xmlns:a16="http://schemas.microsoft.com/office/drawing/2014/main" id="{700CAF10-FE1B-C84E-9970-99400A38A8F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9269" y="1404057"/>
              <a:ext cx="1701362" cy="20614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042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61801b9fa5_0_155"/>
          <p:cNvSpPr txBox="1">
            <a:spLocks noGrp="1"/>
          </p:cNvSpPr>
          <p:nvPr>
            <p:ph type="title"/>
          </p:nvPr>
        </p:nvSpPr>
        <p:spPr>
          <a:xfrm>
            <a:off x="426200" y="430125"/>
            <a:ext cx="11352300" cy="6069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4400"/>
              <a:buNone/>
            </a:pPr>
            <a:r>
              <a:rPr lang="en-US" b="1" dirty="0">
                <a:effectLst>
                  <a:outerShdw blurRad="50800" dist="38100" dir="2700000" algn="tl" rotWithShape="0">
                    <a:prstClr val="black">
                      <a:alpha val="40000"/>
                    </a:prstClr>
                  </a:outerShdw>
                </a:effectLst>
              </a:rPr>
              <a:t>What is Personality?</a:t>
            </a:r>
            <a:endParaRPr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607381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61801b9fa5_0_205"/>
          <p:cNvSpPr txBox="1">
            <a:spLocks noGrp="1"/>
          </p:cNvSpPr>
          <p:nvPr>
            <p:ph type="title"/>
          </p:nvPr>
        </p:nvSpPr>
        <p:spPr>
          <a:xfrm>
            <a:off x="304800" y="136525"/>
            <a:ext cx="54300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What is Your </a:t>
            </a:r>
            <a:r>
              <a:rPr lang="en-US" b="1" dirty="0"/>
              <a:t>Reaction </a:t>
            </a:r>
            <a:r>
              <a:rPr lang="en-US" dirty="0"/>
              <a:t>to This?</a:t>
            </a:r>
            <a:endParaRPr dirty="0"/>
          </a:p>
        </p:txBody>
      </p:sp>
      <p:pic>
        <p:nvPicPr>
          <p:cNvPr id="431" name="Google Shape;431;g61801b9fa5_0_20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34800" y="17450"/>
            <a:ext cx="6457200" cy="6365899"/>
          </a:xfrm>
          <a:prstGeom prst="rect">
            <a:avLst/>
          </a:prstGeom>
          <a:noFill/>
          <a:ln>
            <a:noFill/>
          </a:ln>
        </p:spPr>
      </p:pic>
      <p:sp>
        <p:nvSpPr>
          <p:cNvPr id="5" name="Google Shape;443;g61801b9fa5_0_250">
            <a:extLst>
              <a:ext uri="{FF2B5EF4-FFF2-40B4-BE49-F238E27FC236}">
                <a16:creationId xmlns:a16="http://schemas.microsoft.com/office/drawing/2014/main" id="{342740EA-EE46-CA4A-91DB-6B02FCB07F8D}"/>
              </a:ext>
            </a:extLst>
          </p:cNvPr>
          <p:cNvSpPr txBox="1">
            <a:spLocks noGrp="1"/>
          </p:cNvSpPr>
          <p:nvPr>
            <p:ph type="body" idx="1"/>
          </p:nvPr>
        </p:nvSpPr>
        <p:spPr>
          <a:xfrm>
            <a:off x="743675" y="2032107"/>
            <a:ext cx="4552250" cy="1749671"/>
          </a:xfrm>
          <a:prstGeom prst="rect">
            <a:avLst/>
          </a:prstGeom>
          <a:noFill/>
          <a:ln>
            <a:noFill/>
          </a:ln>
        </p:spPr>
        <p:txBody>
          <a:bodyPr spcFirstLastPara="1" wrap="square" lIns="91425" tIns="45700" rIns="91425" bIns="45700" anchor="t" anchorCtr="0">
            <a:noAutofit/>
          </a:bodyPr>
          <a:lstStyle/>
          <a:p>
            <a:pPr marL="76200" indent="0">
              <a:lnSpc>
                <a:spcPct val="200000"/>
              </a:lnSpc>
              <a:spcBef>
                <a:spcPts val="0"/>
              </a:spcBef>
              <a:buSzPts val="2400"/>
              <a:buNone/>
            </a:pPr>
            <a:r>
              <a:rPr lang="en-US" sz="2400" dirty="0"/>
              <a:t>Some people are risk takers. Others avoid risk.</a:t>
            </a:r>
            <a:endParaRPr sz="2400" dirty="0"/>
          </a:p>
        </p:txBody>
      </p:sp>
    </p:spTree>
    <p:extLst>
      <p:ext uri="{BB962C8B-B14F-4D97-AF65-F5344CB8AC3E}">
        <p14:creationId xmlns:p14="http://schemas.microsoft.com/office/powerpoint/2010/main" val="167095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61801b9fa5_0_155"/>
          <p:cNvSpPr txBox="1">
            <a:spLocks noGrp="1"/>
          </p:cNvSpPr>
          <p:nvPr>
            <p:ph type="title"/>
          </p:nvPr>
        </p:nvSpPr>
        <p:spPr>
          <a:xfrm>
            <a:off x="426200" y="430125"/>
            <a:ext cx="11352300" cy="6069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4400"/>
              <a:buNone/>
            </a:pPr>
            <a:r>
              <a:rPr lang="en-US" b="1" dirty="0">
                <a:effectLst>
                  <a:outerShdw blurRad="50800" dist="38100" dir="2700000" algn="tl" rotWithShape="0">
                    <a:prstClr val="black">
                      <a:alpha val="40000"/>
                    </a:prstClr>
                  </a:outerShdw>
                </a:effectLst>
              </a:rPr>
              <a:t>Who is </a:t>
            </a:r>
            <a:r>
              <a:rPr lang="en-US" b="1" dirty="0" err="1">
                <a:effectLst>
                  <a:outerShdw blurRad="50800" dist="38100" dir="2700000" algn="tl" rotWithShape="0">
                    <a:prstClr val="black">
                      <a:alpha val="40000"/>
                    </a:prstClr>
                  </a:outerShdw>
                </a:effectLst>
              </a:rPr>
              <a:t>TalentClick</a:t>
            </a:r>
            <a:r>
              <a:rPr lang="en-US" b="1" dirty="0">
                <a:effectLst>
                  <a:outerShdw blurRad="50800" dist="38100" dir="2700000" algn="tl" rotWithShape="0">
                    <a:prstClr val="black">
                      <a:alpha val="40000"/>
                    </a:prstClr>
                  </a:outerShdw>
                </a:effectLst>
              </a:rPr>
              <a:t>?</a:t>
            </a:r>
            <a:endParaRPr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326431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61801b9fa5_0_212"/>
          <p:cNvSpPr txBox="1">
            <a:spLocks noGrp="1"/>
          </p:cNvSpPr>
          <p:nvPr>
            <p:ph type="title"/>
          </p:nvPr>
        </p:nvSpPr>
        <p:spPr>
          <a:xfrm>
            <a:off x="304800" y="136525"/>
            <a:ext cx="66639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What is Your </a:t>
            </a:r>
            <a:r>
              <a:rPr lang="en-US" b="1" dirty="0"/>
              <a:t>Reaction </a:t>
            </a:r>
            <a:r>
              <a:rPr lang="en-US" dirty="0"/>
              <a:t>to This?</a:t>
            </a:r>
            <a:endParaRPr dirty="0"/>
          </a:p>
        </p:txBody>
      </p:sp>
      <p:sp>
        <p:nvSpPr>
          <p:cNvPr id="437" name="Google Shape;437;g61801b9fa5_0_212"/>
          <p:cNvSpPr txBox="1"/>
          <p:nvPr/>
        </p:nvSpPr>
        <p:spPr>
          <a:xfrm>
            <a:off x="538600" y="1667500"/>
            <a:ext cx="6009900" cy="43056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pic>
        <p:nvPicPr>
          <p:cNvPr id="438" name="Google Shape;438;g61801b9fa5_0_212" descr="stop_sign.png"/>
          <p:cNvPicPr preferRelativeResize="0"/>
          <p:nvPr/>
        </p:nvPicPr>
        <p:blipFill rotWithShape="1">
          <a:blip r:embed="rId3">
            <a:alphaModFix/>
          </a:blip>
          <a:srcRect/>
          <a:stretch/>
        </p:blipFill>
        <p:spPr>
          <a:xfrm>
            <a:off x="6689498" y="1049995"/>
            <a:ext cx="4758005" cy="4758005"/>
          </a:xfrm>
          <a:prstGeom prst="rect">
            <a:avLst/>
          </a:prstGeom>
          <a:noFill/>
          <a:ln>
            <a:noFill/>
          </a:ln>
        </p:spPr>
      </p:pic>
      <p:sp>
        <p:nvSpPr>
          <p:cNvPr id="5" name="Google Shape;443;g61801b9fa5_0_250">
            <a:extLst>
              <a:ext uri="{FF2B5EF4-FFF2-40B4-BE49-F238E27FC236}">
                <a16:creationId xmlns:a16="http://schemas.microsoft.com/office/drawing/2014/main" id="{E42926A1-E12A-6545-8CF7-4728FD461E45}"/>
              </a:ext>
            </a:extLst>
          </p:cNvPr>
          <p:cNvSpPr txBox="1">
            <a:spLocks noGrp="1"/>
          </p:cNvSpPr>
          <p:nvPr>
            <p:ph type="body" idx="1"/>
          </p:nvPr>
        </p:nvSpPr>
        <p:spPr>
          <a:xfrm>
            <a:off x="1211143" y="1813699"/>
            <a:ext cx="4851213" cy="3376801"/>
          </a:xfrm>
          <a:prstGeom prst="rect">
            <a:avLst/>
          </a:prstGeom>
          <a:noFill/>
          <a:ln>
            <a:noFill/>
          </a:ln>
        </p:spPr>
        <p:txBody>
          <a:bodyPr spcFirstLastPara="1" wrap="square" lIns="91425" tIns="45700" rIns="91425" bIns="45700" anchor="t" anchorCtr="0">
            <a:noAutofit/>
          </a:bodyPr>
          <a:lstStyle/>
          <a:p>
            <a:pPr marL="76200" indent="0">
              <a:lnSpc>
                <a:spcPct val="200000"/>
              </a:lnSpc>
              <a:spcBef>
                <a:spcPts val="0"/>
              </a:spcBef>
              <a:buSzPts val="2400"/>
              <a:buNone/>
            </a:pPr>
            <a:r>
              <a:rPr lang="en-US" sz="2400" dirty="0"/>
              <a:t>Some people are compliant with rules and authority. </a:t>
            </a:r>
          </a:p>
          <a:p>
            <a:pPr marL="76200" indent="0">
              <a:lnSpc>
                <a:spcPct val="200000"/>
              </a:lnSpc>
              <a:spcBef>
                <a:spcPts val="0"/>
              </a:spcBef>
              <a:buSzPts val="2400"/>
              <a:buNone/>
            </a:pPr>
            <a:r>
              <a:rPr lang="en-US" sz="2400" dirty="0"/>
              <a:t>Others are defiant and think rules apply to </a:t>
            </a:r>
            <a:r>
              <a:rPr lang="en-US" sz="2400" b="1" i="1" dirty="0"/>
              <a:t>other</a:t>
            </a:r>
            <a:r>
              <a:rPr lang="en-US" sz="2400" dirty="0"/>
              <a:t> people.</a:t>
            </a:r>
            <a:endParaRPr sz="2400" dirty="0"/>
          </a:p>
        </p:txBody>
      </p:sp>
    </p:spTree>
    <p:extLst>
      <p:ext uri="{BB962C8B-B14F-4D97-AF65-F5344CB8AC3E}">
        <p14:creationId xmlns:p14="http://schemas.microsoft.com/office/powerpoint/2010/main" val="54048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61801b9fa5_0_250"/>
          <p:cNvSpPr txBox="1">
            <a:spLocks noGrp="1"/>
          </p:cNvSpPr>
          <p:nvPr>
            <p:ph type="body" idx="1"/>
          </p:nvPr>
        </p:nvSpPr>
        <p:spPr>
          <a:xfrm>
            <a:off x="527750" y="1538175"/>
            <a:ext cx="6411900" cy="4081500"/>
          </a:xfrm>
          <a:prstGeom prst="rect">
            <a:avLst/>
          </a:prstGeom>
          <a:noFill/>
          <a:ln>
            <a:noFill/>
          </a:ln>
        </p:spPr>
        <p:txBody>
          <a:bodyPr spcFirstLastPara="1" wrap="square" lIns="91425" tIns="45700" rIns="91425" bIns="45700" anchor="t" anchorCtr="0">
            <a:noAutofit/>
          </a:bodyPr>
          <a:lstStyle/>
          <a:p>
            <a:pPr indent="-381000">
              <a:lnSpc>
                <a:spcPct val="200000"/>
              </a:lnSpc>
              <a:spcBef>
                <a:spcPts val="0"/>
              </a:spcBef>
              <a:buSzPts val="2400"/>
            </a:pPr>
            <a:r>
              <a:rPr lang="en-US" sz="2400" dirty="0"/>
              <a:t>‘Default settings’ or ‘</a:t>
            </a:r>
            <a:r>
              <a:rPr lang="en-US" sz="2400" b="1" dirty="0"/>
              <a:t>hard-wiring</a:t>
            </a:r>
            <a:r>
              <a:rPr lang="en-US" sz="2400" dirty="0"/>
              <a:t>’</a:t>
            </a:r>
          </a:p>
          <a:p>
            <a:pPr marL="457200" lvl="0" indent="-381000" algn="l" rtl="0">
              <a:lnSpc>
                <a:spcPct val="200000"/>
              </a:lnSpc>
              <a:spcBef>
                <a:spcPts val="0"/>
              </a:spcBef>
              <a:spcAft>
                <a:spcPts val="0"/>
              </a:spcAft>
              <a:buSzPts val="2400"/>
              <a:buChar char="●"/>
            </a:pPr>
            <a:r>
              <a:rPr lang="en-US" sz="2400" b="1" dirty="0"/>
              <a:t>Impulses </a:t>
            </a:r>
            <a:r>
              <a:rPr lang="en-US" sz="2400" dirty="0"/>
              <a:t>or knee-jerk reactions</a:t>
            </a:r>
            <a:endParaRPr sz="2400" dirty="0"/>
          </a:p>
          <a:p>
            <a:pPr marL="457200" lvl="0" indent="-381000" algn="l" rtl="0">
              <a:lnSpc>
                <a:spcPct val="200000"/>
              </a:lnSpc>
              <a:spcBef>
                <a:spcPts val="1000"/>
              </a:spcBef>
              <a:spcAft>
                <a:spcPts val="0"/>
              </a:spcAft>
              <a:buSzPts val="2400"/>
              <a:buChar char="●"/>
            </a:pPr>
            <a:r>
              <a:rPr lang="en-US" sz="2400" dirty="0"/>
              <a:t>How we act when </a:t>
            </a:r>
            <a:r>
              <a:rPr lang="en-US" sz="2400" b="1" dirty="0"/>
              <a:t>nobody is watching</a:t>
            </a:r>
            <a:endParaRPr sz="2400" b="1" dirty="0"/>
          </a:p>
          <a:p>
            <a:pPr marL="457200" lvl="0" indent="-381000" algn="l" rtl="0">
              <a:lnSpc>
                <a:spcPct val="200000"/>
              </a:lnSpc>
              <a:spcBef>
                <a:spcPts val="1000"/>
              </a:spcBef>
              <a:spcAft>
                <a:spcPts val="0"/>
              </a:spcAft>
              <a:buSzPts val="2400"/>
              <a:buChar char="●"/>
            </a:pPr>
            <a:r>
              <a:rPr lang="en-US" sz="2400" dirty="0"/>
              <a:t>Stable over time &amp; </a:t>
            </a:r>
            <a:r>
              <a:rPr lang="en-US" sz="2400" b="1" dirty="0"/>
              <a:t>resistant to change</a:t>
            </a:r>
            <a:endParaRPr sz="2400" b="1" dirty="0"/>
          </a:p>
          <a:p>
            <a:pPr marL="457200" lvl="0" indent="-381000" algn="l" rtl="0">
              <a:lnSpc>
                <a:spcPct val="200000"/>
              </a:lnSpc>
              <a:spcBef>
                <a:spcPts val="1000"/>
              </a:spcBef>
              <a:spcAft>
                <a:spcPts val="1000"/>
              </a:spcAft>
              <a:buSzPts val="2400"/>
              <a:buChar char="●"/>
            </a:pPr>
            <a:r>
              <a:rPr lang="en-US" sz="2400" dirty="0"/>
              <a:t>Drives on-the-job </a:t>
            </a:r>
            <a:r>
              <a:rPr lang="en-US" sz="2400" b="1" dirty="0"/>
              <a:t>behavior </a:t>
            </a:r>
            <a:endParaRPr sz="2400" b="1" dirty="0"/>
          </a:p>
        </p:txBody>
      </p:sp>
      <p:sp>
        <p:nvSpPr>
          <p:cNvPr id="444" name="Google Shape;444;g61801b9fa5_0_250"/>
          <p:cNvSpPr txBox="1">
            <a:spLocks noGrp="1"/>
          </p:cNvSpPr>
          <p:nvPr>
            <p:ph type="title"/>
          </p:nvPr>
        </p:nvSpPr>
        <p:spPr>
          <a:xfrm>
            <a:off x="457200" y="-37450"/>
            <a:ext cx="67395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What is </a:t>
            </a:r>
            <a:r>
              <a:rPr lang="en-US" b="1" dirty="0"/>
              <a:t>Personality</a:t>
            </a:r>
            <a:r>
              <a:rPr lang="en-US" dirty="0"/>
              <a:t>?</a:t>
            </a:r>
            <a:endParaRPr dirty="0"/>
          </a:p>
        </p:txBody>
      </p:sp>
      <p:pic>
        <p:nvPicPr>
          <p:cNvPr id="445" name="Google Shape;445;g61801b9fa5_0_2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25547" y="13500"/>
            <a:ext cx="1574385" cy="1491739"/>
          </a:xfrm>
          <a:prstGeom prst="rect">
            <a:avLst/>
          </a:prstGeom>
          <a:noFill/>
          <a:ln>
            <a:noFill/>
          </a:ln>
        </p:spPr>
      </p:pic>
      <p:pic>
        <p:nvPicPr>
          <p:cNvPr id="446" name="Google Shape;446;g61801b9fa5_0_25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882750" y="15125"/>
            <a:ext cx="1589124" cy="1491725"/>
          </a:xfrm>
          <a:prstGeom prst="rect">
            <a:avLst/>
          </a:prstGeom>
          <a:noFill/>
          <a:ln>
            <a:noFill/>
          </a:ln>
        </p:spPr>
      </p:pic>
      <p:pic>
        <p:nvPicPr>
          <p:cNvPr id="447" name="Google Shape;447;g61801b9fa5_0_250"/>
          <p:cNvPicPr preferRelativeResize="0"/>
          <p:nvPr/>
        </p:nvPicPr>
        <p:blipFill rotWithShape="1">
          <a:blip r:embed="rId5" cstate="screen">
            <a:alphaModFix/>
            <a:extLst>
              <a:ext uri="{28A0092B-C50C-407E-A947-70E740481C1C}">
                <a14:useLocalDpi xmlns:a14="http://schemas.microsoft.com/office/drawing/2010/main"/>
              </a:ext>
            </a:extLst>
          </a:blip>
          <a:srcRect l="-935" r="-3057"/>
          <a:stretch/>
        </p:blipFill>
        <p:spPr>
          <a:xfrm>
            <a:off x="10554725" y="-16775"/>
            <a:ext cx="1637275" cy="1551425"/>
          </a:xfrm>
          <a:prstGeom prst="rect">
            <a:avLst/>
          </a:prstGeom>
          <a:noFill/>
          <a:ln>
            <a:noFill/>
          </a:ln>
        </p:spPr>
      </p:pic>
      <p:pic>
        <p:nvPicPr>
          <p:cNvPr id="448" name="Google Shape;448;g61801b9fa5_0_25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556275" y="1596975"/>
            <a:ext cx="1574374" cy="1551425"/>
          </a:xfrm>
          <a:prstGeom prst="rect">
            <a:avLst/>
          </a:prstGeom>
          <a:noFill/>
          <a:ln>
            <a:noFill/>
          </a:ln>
        </p:spPr>
      </p:pic>
      <p:pic>
        <p:nvPicPr>
          <p:cNvPr id="449" name="Google Shape;449;g61801b9fa5_0_25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209225" y="1594950"/>
            <a:ext cx="1574374" cy="1555475"/>
          </a:xfrm>
          <a:prstGeom prst="rect">
            <a:avLst/>
          </a:prstGeom>
          <a:noFill/>
          <a:ln>
            <a:noFill/>
          </a:ln>
        </p:spPr>
      </p:pic>
      <p:pic>
        <p:nvPicPr>
          <p:cNvPr id="450" name="Google Shape;450;g61801b9fa5_0_250"/>
          <p:cNvPicPr preferRelativeResize="0"/>
          <p:nvPr/>
        </p:nvPicPr>
        <p:blipFill rotWithShape="1">
          <a:blip r:embed="rId8" cstate="screen">
            <a:alphaModFix/>
            <a:extLst>
              <a:ext uri="{28A0092B-C50C-407E-A947-70E740481C1C}">
                <a14:useLocalDpi xmlns:a14="http://schemas.microsoft.com/office/drawing/2010/main"/>
              </a:ext>
            </a:extLst>
          </a:blip>
          <a:srcRect t="-3272" b="-4012"/>
          <a:stretch/>
        </p:blipFill>
        <p:spPr>
          <a:xfrm>
            <a:off x="8882750" y="1577800"/>
            <a:ext cx="1574374" cy="1594975"/>
          </a:xfrm>
          <a:prstGeom prst="rect">
            <a:avLst/>
          </a:prstGeom>
          <a:noFill/>
          <a:ln>
            <a:noFill/>
          </a:ln>
        </p:spPr>
      </p:pic>
      <p:pic>
        <p:nvPicPr>
          <p:cNvPr id="451" name="Google Shape;451;g61801b9fa5_0_25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230625" y="4687925"/>
            <a:ext cx="1574374" cy="1574374"/>
          </a:xfrm>
          <a:prstGeom prst="rect">
            <a:avLst/>
          </a:prstGeom>
          <a:noFill/>
          <a:ln>
            <a:noFill/>
          </a:ln>
        </p:spPr>
      </p:pic>
      <p:pic>
        <p:nvPicPr>
          <p:cNvPr id="452" name="Google Shape;452;g61801b9fa5_0_25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560525" y="3194200"/>
            <a:ext cx="1574374" cy="1481575"/>
          </a:xfrm>
          <a:prstGeom prst="rect">
            <a:avLst/>
          </a:prstGeom>
          <a:noFill/>
          <a:ln>
            <a:noFill/>
          </a:ln>
        </p:spPr>
      </p:pic>
      <p:pic>
        <p:nvPicPr>
          <p:cNvPr id="453" name="Google Shape;453;g61801b9fa5_0_250"/>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895575" y="3189438"/>
            <a:ext cx="1574374" cy="1481575"/>
          </a:xfrm>
          <a:prstGeom prst="rect">
            <a:avLst/>
          </a:prstGeom>
          <a:noFill/>
          <a:ln>
            <a:noFill/>
          </a:ln>
        </p:spPr>
      </p:pic>
      <p:pic>
        <p:nvPicPr>
          <p:cNvPr id="454" name="Google Shape;454;g61801b9fa5_0_25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259975" y="3216488"/>
            <a:ext cx="1545024" cy="1481575"/>
          </a:xfrm>
          <a:prstGeom prst="rect">
            <a:avLst/>
          </a:prstGeom>
          <a:noFill/>
          <a:ln>
            <a:noFill/>
          </a:ln>
        </p:spPr>
      </p:pic>
      <p:pic>
        <p:nvPicPr>
          <p:cNvPr id="455" name="Google Shape;455;g61801b9fa5_0_25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8880825" y="4747350"/>
            <a:ext cx="1589124" cy="1594975"/>
          </a:xfrm>
          <a:prstGeom prst="rect">
            <a:avLst/>
          </a:prstGeom>
          <a:noFill/>
          <a:ln>
            <a:noFill/>
          </a:ln>
        </p:spPr>
      </p:pic>
      <p:pic>
        <p:nvPicPr>
          <p:cNvPr id="456" name="Google Shape;456;g61801b9fa5_0_25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0493275" y="4721575"/>
            <a:ext cx="1698725" cy="1594975"/>
          </a:xfrm>
          <a:prstGeom prst="rect">
            <a:avLst/>
          </a:prstGeom>
          <a:noFill/>
          <a:ln>
            <a:noFill/>
          </a:ln>
        </p:spPr>
      </p:pic>
      <p:sp>
        <p:nvSpPr>
          <p:cNvPr id="457" name="Google Shape;457;g61801b9fa5_0_250"/>
          <p:cNvSpPr/>
          <p:nvPr/>
        </p:nvSpPr>
        <p:spPr>
          <a:xfrm>
            <a:off x="7219950" y="1504950"/>
            <a:ext cx="5020800" cy="11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61801b9fa5_0_250"/>
          <p:cNvSpPr/>
          <p:nvPr/>
        </p:nvSpPr>
        <p:spPr>
          <a:xfrm>
            <a:off x="7219950" y="3105150"/>
            <a:ext cx="5020800" cy="11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61801b9fa5_0_250"/>
          <p:cNvSpPr/>
          <p:nvPr/>
        </p:nvSpPr>
        <p:spPr>
          <a:xfrm>
            <a:off x="7219950" y="4629150"/>
            <a:ext cx="5020800" cy="11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61801b9fa5_0_250"/>
          <p:cNvSpPr/>
          <p:nvPr/>
        </p:nvSpPr>
        <p:spPr>
          <a:xfrm>
            <a:off x="7219950" y="6229350"/>
            <a:ext cx="5020800" cy="11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61801b9fa5_0_250"/>
          <p:cNvSpPr/>
          <p:nvPr/>
        </p:nvSpPr>
        <p:spPr>
          <a:xfrm>
            <a:off x="7219950" y="-19050"/>
            <a:ext cx="5020800" cy="11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61801b9fa5_0_250"/>
          <p:cNvSpPr/>
          <p:nvPr/>
        </p:nvSpPr>
        <p:spPr>
          <a:xfrm rot="-5400000">
            <a:off x="4054125" y="3099025"/>
            <a:ext cx="6351900" cy="115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61801b9fa5_0_250"/>
          <p:cNvSpPr/>
          <p:nvPr/>
        </p:nvSpPr>
        <p:spPr>
          <a:xfrm rot="-5400000">
            <a:off x="5668725" y="3113425"/>
            <a:ext cx="6323100" cy="115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g61801b9fa5_0_250"/>
          <p:cNvSpPr/>
          <p:nvPr/>
        </p:nvSpPr>
        <p:spPr>
          <a:xfrm rot="-5400000">
            <a:off x="7340325" y="3108625"/>
            <a:ext cx="6332700" cy="115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g61801b9fa5_0_250"/>
          <p:cNvSpPr/>
          <p:nvPr/>
        </p:nvSpPr>
        <p:spPr>
          <a:xfrm rot="-5400000">
            <a:off x="9006075" y="3097975"/>
            <a:ext cx="6354000" cy="115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3150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73f2691964_0_261"/>
          <p:cNvSpPr txBox="1">
            <a:spLocks noGrp="1"/>
          </p:cNvSpPr>
          <p:nvPr>
            <p:ph type="title" idx="4294967295"/>
          </p:nvPr>
        </p:nvSpPr>
        <p:spPr>
          <a:xfrm>
            <a:off x="350454" y="-57150"/>
            <a:ext cx="11159606" cy="1353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CA" dirty="0">
                <a:solidFill>
                  <a:srgbClr val="333333"/>
                </a:solidFill>
                <a:latin typeface="Verdana"/>
                <a:ea typeface="Verdana"/>
                <a:cs typeface="Verdana"/>
                <a:sym typeface="Verdana"/>
              </a:rPr>
              <a:t>How Do We </a:t>
            </a:r>
            <a:r>
              <a:rPr lang="en-CA" b="1" dirty="0">
                <a:solidFill>
                  <a:srgbClr val="333333"/>
                </a:solidFill>
                <a:latin typeface="Verdana"/>
                <a:ea typeface="Verdana"/>
                <a:cs typeface="Verdana"/>
                <a:sym typeface="Verdana"/>
              </a:rPr>
              <a:t>Measure</a:t>
            </a:r>
            <a:r>
              <a:rPr lang="en-CA" dirty="0">
                <a:solidFill>
                  <a:srgbClr val="333333"/>
                </a:solidFill>
                <a:latin typeface="Verdana"/>
                <a:ea typeface="Verdana"/>
                <a:cs typeface="Verdana"/>
                <a:sym typeface="Verdana"/>
              </a:rPr>
              <a:t> Behavioral Risk?</a:t>
            </a:r>
            <a:endParaRPr dirty="0">
              <a:solidFill>
                <a:srgbClr val="333333"/>
              </a:solidFill>
              <a:latin typeface="Verdana"/>
              <a:ea typeface="Verdana"/>
              <a:cs typeface="Verdana"/>
              <a:sym typeface="Verdana"/>
            </a:endParaRPr>
          </a:p>
        </p:txBody>
      </p:sp>
      <p:sp>
        <p:nvSpPr>
          <p:cNvPr id="303" name="Google Shape;303;g73f2691964_0_261"/>
          <p:cNvSpPr txBox="1"/>
          <p:nvPr/>
        </p:nvSpPr>
        <p:spPr>
          <a:xfrm>
            <a:off x="681940" y="3461675"/>
            <a:ext cx="2785126"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CA" sz="1800" b="1" i="0" u="none" strike="noStrike" cap="none" dirty="0">
                <a:solidFill>
                  <a:srgbClr val="007E54"/>
                </a:solidFill>
                <a:latin typeface="Open Sans"/>
                <a:ea typeface="Open Sans"/>
                <a:cs typeface="Open Sans"/>
                <a:sym typeface="Open Sans"/>
              </a:rPr>
              <a:t>Invites Applicants</a:t>
            </a:r>
            <a:endParaRPr sz="1800" b="1" i="0" u="none" strike="noStrike" cap="none" dirty="0">
              <a:solidFill>
                <a:srgbClr val="007E54"/>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r>
              <a:rPr lang="en-CA" sz="1800" b="0" i="0" u="none" strike="noStrike" cap="none" dirty="0">
                <a:solidFill>
                  <a:schemeClr val="dk1"/>
                </a:solidFill>
                <a:latin typeface="Open Sans"/>
                <a:ea typeface="Open Sans"/>
                <a:cs typeface="Open Sans"/>
                <a:sym typeface="Open Sans"/>
              </a:rPr>
              <a:t>•</a:t>
            </a:r>
            <a:r>
              <a:rPr lang="en-CA" sz="1800" b="0" i="0" u="none" strike="noStrike" cap="none" dirty="0">
                <a:solidFill>
                  <a:srgbClr val="343434"/>
                </a:solidFill>
                <a:latin typeface="Open Sans"/>
                <a:ea typeface="Open Sans"/>
                <a:cs typeface="Open Sans"/>
                <a:sym typeface="Open Sans"/>
              </a:rPr>
              <a:t>auto-send or manually email link</a:t>
            </a:r>
            <a:endParaRPr sz="1800" b="0" i="0" u="none" strike="noStrike" cap="none" dirty="0">
              <a:solidFill>
                <a:srgbClr val="343434"/>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r>
              <a:rPr lang="en-CA" sz="1800" b="0" i="0" u="none" strike="noStrike" cap="none" dirty="0">
                <a:solidFill>
                  <a:schemeClr val="dk1"/>
                </a:solidFill>
                <a:latin typeface="Open Sans"/>
                <a:ea typeface="Open Sans"/>
                <a:cs typeface="Open Sans"/>
                <a:sym typeface="Open Sans"/>
              </a:rPr>
              <a:t>•</a:t>
            </a:r>
            <a:r>
              <a:rPr lang="en-CA" sz="1800" b="0" i="0" u="none" strike="noStrike" cap="none" dirty="0">
                <a:solidFill>
                  <a:srgbClr val="343434"/>
                </a:solidFill>
                <a:latin typeface="Open Sans"/>
                <a:ea typeface="Open Sans"/>
                <a:cs typeface="Open Sans"/>
                <a:sym typeface="Open Sans"/>
              </a:rPr>
              <a:t>post link on Job Portals, your ‘Careers</a:t>
            </a:r>
            <a:r>
              <a:rPr lang="en-CA" sz="1800" b="0" i="0" u="none" strike="noStrike" cap="none" dirty="0">
                <a:solidFill>
                  <a:srgbClr val="343434"/>
                </a:solidFill>
                <a:latin typeface="Arial"/>
                <a:ea typeface="Arial"/>
                <a:cs typeface="Arial"/>
                <a:sym typeface="Arial"/>
              </a:rPr>
              <a:t>’ page</a:t>
            </a:r>
            <a:endParaRPr sz="1800" b="0" i="0" u="none" strike="noStrike" cap="none" dirty="0">
              <a:solidFill>
                <a:srgbClr val="343434"/>
              </a:solidFill>
              <a:latin typeface="Arial"/>
              <a:ea typeface="Arial"/>
              <a:cs typeface="Arial"/>
              <a:sym typeface="Arial"/>
            </a:endParaRPr>
          </a:p>
        </p:txBody>
      </p:sp>
      <p:sp>
        <p:nvSpPr>
          <p:cNvPr id="305" name="Google Shape;305;g73f2691964_0_261"/>
          <p:cNvSpPr txBox="1"/>
          <p:nvPr/>
        </p:nvSpPr>
        <p:spPr>
          <a:xfrm>
            <a:off x="8567894" y="3448975"/>
            <a:ext cx="2942166"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7E54"/>
                </a:solidFill>
                <a:latin typeface="Open Sans"/>
                <a:ea typeface="Open Sans"/>
                <a:cs typeface="Open Sans"/>
                <a:sym typeface="Open Sans"/>
              </a:rPr>
              <a:t>Get Results!</a:t>
            </a:r>
            <a:endParaRPr sz="1800" b="1" i="0" u="none" strike="noStrike" cap="none" dirty="0">
              <a:solidFill>
                <a:srgbClr val="007E54"/>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r>
              <a:rPr lang="en-CA" sz="1600" dirty="0">
                <a:solidFill>
                  <a:schemeClr val="dk1"/>
                </a:solidFill>
                <a:latin typeface="Open Sans"/>
                <a:ea typeface="Open Sans"/>
                <a:cs typeface="Open Sans"/>
                <a:sym typeface="Open Sans"/>
              </a:rPr>
              <a:t>1. </a:t>
            </a:r>
            <a:r>
              <a:rPr lang="en-CA" sz="1800" dirty="0">
                <a:solidFill>
                  <a:srgbClr val="343434"/>
                </a:solidFill>
                <a:latin typeface="Open Sans"/>
                <a:ea typeface="Open Sans"/>
                <a:cs typeface="Open Sans"/>
                <a:sym typeface="Open Sans"/>
              </a:rPr>
              <a:t>R</a:t>
            </a:r>
            <a:r>
              <a:rPr lang="en-CA" sz="1800" b="0" i="0" u="none" strike="noStrike" cap="none" dirty="0">
                <a:solidFill>
                  <a:srgbClr val="343434"/>
                </a:solidFill>
                <a:latin typeface="Open Sans"/>
                <a:ea typeface="Open Sans"/>
                <a:cs typeface="Open Sans"/>
                <a:sym typeface="Open Sans"/>
              </a:rPr>
              <a:t>eports automatically stored in your account on our</a:t>
            </a:r>
            <a:r>
              <a:rPr lang="en-CA" sz="1800" dirty="0">
                <a:solidFill>
                  <a:srgbClr val="343434"/>
                </a:solidFill>
                <a:latin typeface="Open Sans"/>
                <a:ea typeface="Open Sans"/>
                <a:cs typeface="Open Sans"/>
                <a:sym typeface="Open Sans"/>
              </a:rPr>
              <a:t> cloud-based platform</a:t>
            </a:r>
          </a:p>
          <a:p>
            <a:pPr lvl="0">
              <a:lnSpc>
                <a:spcPct val="115000"/>
              </a:lnSpc>
              <a:buSzPts val="1600"/>
            </a:pPr>
            <a:r>
              <a:rPr lang="en-CA" sz="1800" dirty="0">
                <a:solidFill>
                  <a:schemeClr val="dk1"/>
                </a:solidFill>
                <a:latin typeface="Open Sans"/>
                <a:ea typeface="Open Sans"/>
                <a:cs typeface="Open Sans"/>
                <a:sym typeface="Open Sans"/>
              </a:rPr>
              <a:t>2. </a:t>
            </a:r>
            <a:r>
              <a:rPr lang="en-CA" sz="1800" dirty="0">
                <a:solidFill>
                  <a:srgbClr val="343434"/>
                </a:solidFill>
                <a:latin typeface="Open Sans"/>
                <a:ea typeface="Open Sans"/>
                <a:cs typeface="Open Sans"/>
                <a:sym typeface="Open Sans"/>
              </a:rPr>
              <a:t>Emailed </a:t>
            </a:r>
            <a:r>
              <a:rPr lang="en-CA" sz="1800" b="0" i="0" u="none" strike="noStrike" cap="none" dirty="0">
                <a:solidFill>
                  <a:srgbClr val="343434"/>
                </a:solidFill>
                <a:latin typeface="Open Sans"/>
                <a:ea typeface="Open Sans"/>
                <a:cs typeface="Open Sans"/>
                <a:sym typeface="Open Sans"/>
              </a:rPr>
              <a:t>as PDFs</a:t>
            </a:r>
          </a:p>
          <a:p>
            <a:pPr lvl="0">
              <a:lnSpc>
                <a:spcPct val="115000"/>
              </a:lnSpc>
              <a:buSzPts val="1600"/>
            </a:pPr>
            <a:r>
              <a:rPr lang="en-CA" sz="1800" dirty="0">
                <a:solidFill>
                  <a:schemeClr val="dk1"/>
                </a:solidFill>
                <a:latin typeface="Open Sans"/>
                <a:ea typeface="Open Sans"/>
                <a:cs typeface="Open Sans"/>
                <a:sym typeface="Open Sans"/>
              </a:rPr>
              <a:t>3. Integrate with your ATS</a:t>
            </a:r>
            <a:endParaRPr lang="en-CA" sz="1800" b="0" i="0" u="none" strike="noStrike" cap="none" dirty="0">
              <a:solidFill>
                <a:srgbClr val="343434"/>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dirty="0">
              <a:solidFill>
                <a:srgbClr val="343434"/>
              </a:solidFill>
              <a:latin typeface="Open Sans"/>
              <a:ea typeface="Open Sans"/>
              <a:cs typeface="Open Sans"/>
              <a:sym typeface="Open Sans"/>
            </a:endParaRPr>
          </a:p>
        </p:txBody>
      </p:sp>
      <p:grpSp>
        <p:nvGrpSpPr>
          <p:cNvPr id="8" name="Group 7">
            <a:extLst>
              <a:ext uri="{FF2B5EF4-FFF2-40B4-BE49-F238E27FC236}">
                <a16:creationId xmlns:a16="http://schemas.microsoft.com/office/drawing/2014/main" id="{B5E18E35-2A91-8F43-ACF4-2CA1CDB0D2F6}"/>
              </a:ext>
            </a:extLst>
          </p:cNvPr>
          <p:cNvGrpSpPr/>
          <p:nvPr/>
        </p:nvGrpSpPr>
        <p:grpSpPr>
          <a:xfrm>
            <a:off x="8599665" y="5447508"/>
            <a:ext cx="3343566" cy="546891"/>
            <a:chOff x="8599665" y="5447508"/>
            <a:chExt cx="3343566" cy="546891"/>
          </a:xfrm>
        </p:grpSpPr>
        <p:pic>
          <p:nvPicPr>
            <p:cNvPr id="18" name="Picture 17">
              <a:extLst>
                <a:ext uri="{FF2B5EF4-FFF2-40B4-BE49-F238E27FC236}">
                  <a16:creationId xmlns:a16="http://schemas.microsoft.com/office/drawing/2014/main" id="{9C5B538F-DC6B-F642-A6CF-AC05472356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9665" y="5447508"/>
              <a:ext cx="1001535" cy="546891"/>
            </a:xfrm>
            <a:prstGeom prst="rect">
              <a:avLst/>
            </a:prstGeom>
          </p:spPr>
        </p:pic>
        <p:pic>
          <p:nvPicPr>
            <p:cNvPr id="6" name="Picture 5">
              <a:extLst>
                <a:ext uri="{FF2B5EF4-FFF2-40B4-BE49-F238E27FC236}">
                  <a16:creationId xmlns:a16="http://schemas.microsoft.com/office/drawing/2014/main" id="{C82966B0-5CE5-5E43-84C9-7ED1CB1E9B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25000" y="5597961"/>
              <a:ext cx="1233018" cy="396438"/>
            </a:xfrm>
            <a:prstGeom prst="rect">
              <a:avLst/>
            </a:prstGeom>
          </p:spPr>
        </p:pic>
        <p:pic>
          <p:nvPicPr>
            <p:cNvPr id="7" name="Picture 6">
              <a:extLst>
                <a:ext uri="{FF2B5EF4-FFF2-40B4-BE49-F238E27FC236}">
                  <a16:creationId xmlns:a16="http://schemas.microsoft.com/office/drawing/2014/main" id="{67E46711-B9C5-7B4C-993D-9D4091214E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06581" y="5518273"/>
              <a:ext cx="1136650" cy="440806"/>
            </a:xfrm>
            <a:prstGeom prst="rect">
              <a:avLst/>
            </a:prstGeom>
          </p:spPr>
        </p:pic>
      </p:grpSp>
      <p:pic>
        <p:nvPicPr>
          <p:cNvPr id="10" name="Picture 9">
            <a:extLst>
              <a:ext uri="{FF2B5EF4-FFF2-40B4-BE49-F238E27FC236}">
                <a16:creationId xmlns:a16="http://schemas.microsoft.com/office/drawing/2014/main" id="{18193C64-4326-1E4B-9FB0-3F8ECF3EE4BB}"/>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753504" y="1166848"/>
            <a:ext cx="1322366" cy="2229477"/>
          </a:xfrm>
          <a:prstGeom prst="rect">
            <a:avLst/>
          </a:prstGeom>
          <a:noFill/>
          <a:ln>
            <a:solidFill>
              <a:schemeClr val="bg1">
                <a:lumMod val="75000"/>
              </a:schemeClr>
            </a:solidFill>
          </a:ln>
        </p:spPr>
      </p:pic>
      <p:pic>
        <p:nvPicPr>
          <p:cNvPr id="17" name="Picture 16">
            <a:extLst>
              <a:ext uri="{FF2B5EF4-FFF2-40B4-BE49-F238E27FC236}">
                <a16:creationId xmlns:a16="http://schemas.microsoft.com/office/drawing/2014/main" id="{1B0749E9-A165-F742-BDCA-E4DC3FA78AAF}"/>
              </a:ext>
            </a:extLst>
          </p:cNvPr>
          <p:cNvPicPr>
            <a:picLocks noChangeAspect="1"/>
          </p:cNvPicPr>
          <p:nvPr/>
        </p:nvPicPr>
        <p:blipFill>
          <a:blip r:embed="rId7" cstate="screen">
            <a:alphaModFix/>
            <a:extLst>
              <a:ext uri="{28A0092B-C50C-407E-A947-70E740481C1C}">
                <a14:useLocalDpi xmlns:a14="http://schemas.microsoft.com/office/drawing/2010/main"/>
              </a:ext>
            </a:extLst>
          </a:blip>
          <a:stretch>
            <a:fillRect/>
          </a:stretch>
        </p:blipFill>
        <p:spPr>
          <a:xfrm>
            <a:off x="2100551" y="1161746"/>
            <a:ext cx="1548686" cy="2239392"/>
          </a:xfrm>
          <a:prstGeom prst="rect">
            <a:avLst/>
          </a:prstGeom>
          <a:noFill/>
          <a:ln>
            <a:solidFill>
              <a:schemeClr val="bg1">
                <a:lumMod val="75000"/>
              </a:schemeClr>
            </a:solidFill>
          </a:ln>
        </p:spPr>
      </p:pic>
      <p:grpSp>
        <p:nvGrpSpPr>
          <p:cNvPr id="20" name="Group 19">
            <a:extLst>
              <a:ext uri="{FF2B5EF4-FFF2-40B4-BE49-F238E27FC236}">
                <a16:creationId xmlns:a16="http://schemas.microsoft.com/office/drawing/2014/main" id="{D2893ACB-9F6B-7347-8E07-6362C3B393E1}"/>
              </a:ext>
            </a:extLst>
          </p:cNvPr>
          <p:cNvGrpSpPr/>
          <p:nvPr/>
        </p:nvGrpSpPr>
        <p:grpSpPr>
          <a:xfrm>
            <a:off x="3985474" y="1170125"/>
            <a:ext cx="3419206" cy="5278850"/>
            <a:chOff x="3985474" y="1170125"/>
            <a:chExt cx="3419206" cy="5278850"/>
          </a:xfrm>
        </p:grpSpPr>
        <p:grpSp>
          <p:nvGrpSpPr>
            <p:cNvPr id="4" name="Group 3">
              <a:extLst>
                <a:ext uri="{FF2B5EF4-FFF2-40B4-BE49-F238E27FC236}">
                  <a16:creationId xmlns:a16="http://schemas.microsoft.com/office/drawing/2014/main" id="{B7FE9F60-83E4-DC47-A7D1-DF712CD57CE3}"/>
                </a:ext>
              </a:extLst>
            </p:cNvPr>
            <p:cNvGrpSpPr/>
            <p:nvPr/>
          </p:nvGrpSpPr>
          <p:grpSpPr>
            <a:xfrm>
              <a:off x="4630268" y="1170125"/>
              <a:ext cx="2774412" cy="5278850"/>
              <a:chOff x="3243213" y="1702600"/>
              <a:chExt cx="2774412" cy="5278850"/>
            </a:xfrm>
          </p:grpSpPr>
          <p:pic>
            <p:nvPicPr>
              <p:cNvPr id="299" name="Google Shape;299;g73f2691964_0_261"/>
              <p:cNvPicPr preferRelativeResize="0"/>
              <p:nvPr/>
            </p:nvPicPr>
            <p:blipFill rotWithShape="1">
              <a:blip r:embed="rId8">
                <a:alphaModFix/>
              </a:blip>
              <a:srcRect/>
              <a:stretch/>
            </p:blipFill>
            <p:spPr>
              <a:xfrm>
                <a:off x="3243213" y="1702600"/>
                <a:ext cx="2774261" cy="2269850"/>
              </a:xfrm>
              <a:prstGeom prst="rect">
                <a:avLst/>
              </a:prstGeom>
              <a:noFill/>
              <a:ln>
                <a:noFill/>
              </a:ln>
            </p:spPr>
          </p:pic>
          <p:sp>
            <p:nvSpPr>
              <p:cNvPr id="304" name="Google Shape;304;g73f2691964_0_261"/>
              <p:cNvSpPr txBox="1"/>
              <p:nvPr/>
            </p:nvSpPr>
            <p:spPr>
              <a:xfrm>
                <a:off x="3243225" y="3981450"/>
                <a:ext cx="27744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CA" sz="1800" b="1" i="0" u="none" strike="noStrike" cap="none" dirty="0">
                    <a:solidFill>
                      <a:srgbClr val="007E54"/>
                    </a:solidFill>
                    <a:latin typeface="Open Sans"/>
                    <a:ea typeface="Open Sans"/>
                    <a:cs typeface="Open Sans"/>
                    <a:sym typeface="Open Sans"/>
                  </a:rPr>
                  <a:t>Participants Complete Assessment</a:t>
                </a:r>
                <a:endParaRPr sz="1800" b="1" i="0" u="none" strike="noStrike" cap="none" dirty="0">
                  <a:solidFill>
                    <a:srgbClr val="007E54"/>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r>
                  <a:rPr lang="en-CA" sz="1600" b="0" i="0" u="none" strike="noStrike" cap="none" dirty="0">
                    <a:solidFill>
                      <a:schemeClr val="dk1"/>
                    </a:solidFill>
                    <a:latin typeface="Open Sans"/>
                    <a:ea typeface="Open Sans"/>
                    <a:cs typeface="Open Sans"/>
                    <a:sym typeface="Open Sans"/>
                  </a:rPr>
                  <a:t>•</a:t>
                </a:r>
                <a:r>
                  <a:rPr lang="en-CA" sz="1800" b="0" i="0" u="none" strike="noStrike" cap="none" dirty="0">
                    <a:solidFill>
                      <a:srgbClr val="343434"/>
                    </a:solidFill>
                    <a:latin typeface="Open Sans"/>
                    <a:ea typeface="Open Sans"/>
                    <a:cs typeface="Open Sans"/>
                    <a:sym typeface="Open Sans"/>
                  </a:rPr>
                  <a:t>10-15 minutes online</a:t>
                </a:r>
                <a:endParaRPr sz="1800" b="0" i="0" u="none" strike="noStrike" cap="none" dirty="0">
                  <a:solidFill>
                    <a:srgbClr val="343434"/>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r>
                  <a:rPr lang="en-CA" sz="1800" b="0" i="0" u="none" strike="noStrike" cap="none" dirty="0">
                    <a:solidFill>
                      <a:schemeClr val="dk1"/>
                    </a:solidFill>
                    <a:latin typeface="Open Sans"/>
                    <a:ea typeface="Open Sans"/>
                    <a:cs typeface="Open Sans"/>
                    <a:sym typeface="Open Sans"/>
                  </a:rPr>
                  <a:t>•</a:t>
                </a:r>
                <a:r>
                  <a:rPr lang="en-CA" sz="1800" b="0" i="0" u="none" strike="noStrike" cap="none" dirty="0">
                    <a:solidFill>
                      <a:srgbClr val="343434"/>
                    </a:solidFill>
                    <a:latin typeface="Open Sans"/>
                    <a:ea typeface="Open Sans"/>
                    <a:cs typeface="Open Sans"/>
                    <a:sym typeface="Open Sans"/>
                  </a:rPr>
                  <a:t>20 languages</a:t>
                </a:r>
                <a:endParaRPr sz="1800" b="0" i="0" u="none" strike="noStrike" cap="none" dirty="0">
                  <a:solidFill>
                    <a:srgbClr val="343434"/>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r>
                  <a:rPr lang="en-CA" sz="1800" b="0" i="0" u="none" strike="noStrike" cap="none" dirty="0">
                    <a:solidFill>
                      <a:schemeClr val="dk1"/>
                    </a:solidFill>
                    <a:latin typeface="Open Sans"/>
                    <a:ea typeface="Open Sans"/>
                    <a:cs typeface="Open Sans"/>
                    <a:sym typeface="Open Sans"/>
                  </a:rPr>
                  <a:t>•</a:t>
                </a:r>
                <a:r>
                  <a:rPr lang="en-CA" sz="1800" b="0" i="0" u="none" strike="noStrike" cap="none" dirty="0">
                    <a:solidFill>
                      <a:srgbClr val="343434"/>
                    </a:solidFill>
                    <a:latin typeface="Open Sans"/>
                    <a:ea typeface="Open Sans"/>
                    <a:cs typeface="Open Sans"/>
                    <a:sym typeface="Open Sans"/>
                  </a:rPr>
                  <a:t>basic reading level</a:t>
                </a:r>
                <a:endParaRPr sz="1800" b="0" i="0" u="none" strike="noStrike" cap="none" dirty="0">
                  <a:solidFill>
                    <a:srgbClr val="343434"/>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r>
                  <a:rPr lang="en-CA" sz="1800" b="0" i="0" u="none" strike="noStrike" cap="none" dirty="0">
                    <a:solidFill>
                      <a:schemeClr val="dk1"/>
                    </a:solidFill>
                    <a:latin typeface="Open Sans"/>
                    <a:ea typeface="Open Sans"/>
                    <a:cs typeface="Open Sans"/>
                    <a:sym typeface="Open Sans"/>
                  </a:rPr>
                  <a:t>•</a:t>
                </a:r>
                <a:r>
                  <a:rPr lang="en-CA" sz="1800" b="0" i="0" u="none" strike="noStrike" cap="none" dirty="0">
                    <a:solidFill>
                      <a:srgbClr val="343434"/>
                    </a:solidFill>
                    <a:latin typeface="Open Sans"/>
                    <a:ea typeface="Open Sans"/>
                    <a:cs typeface="Open Sans"/>
                    <a:sym typeface="Open Sans"/>
                  </a:rPr>
                  <a:t>non-invasive</a:t>
                </a:r>
                <a:endParaRPr sz="1800" b="0" i="0" u="none" strike="noStrike" cap="none" dirty="0">
                  <a:solidFill>
                    <a:srgbClr val="343434"/>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600"/>
                  <a:buFont typeface="Arial"/>
                  <a:buNone/>
                </a:pPr>
                <a:r>
                  <a:rPr lang="en-CA" sz="1800" b="0" i="0" u="none" strike="noStrike" cap="none" dirty="0">
                    <a:solidFill>
                      <a:schemeClr val="dk1"/>
                    </a:solidFill>
                    <a:latin typeface="Open Sans"/>
                    <a:ea typeface="Open Sans"/>
                    <a:cs typeface="Open Sans"/>
                    <a:sym typeface="Open Sans"/>
                  </a:rPr>
                  <a:t>•</a:t>
                </a:r>
                <a:r>
                  <a:rPr lang="en-CA" sz="1800" b="0" i="0" u="none" strike="noStrike" cap="none" dirty="0">
                    <a:solidFill>
                      <a:srgbClr val="343434"/>
                    </a:solidFill>
                    <a:latin typeface="Open Sans"/>
                    <a:ea typeface="Open Sans"/>
                    <a:cs typeface="Open Sans"/>
                    <a:sym typeface="Open Sans"/>
                  </a:rPr>
                  <a:t>no adverse impact</a:t>
                </a:r>
                <a:endParaRPr sz="1800" b="0" i="0" u="none" strike="noStrike" cap="none" dirty="0">
                  <a:solidFill>
                    <a:srgbClr val="343434"/>
                  </a:solidFill>
                  <a:latin typeface="Open Sans"/>
                  <a:ea typeface="Open Sans"/>
                  <a:cs typeface="Open Sans"/>
                  <a:sym typeface="Open Sans"/>
                </a:endParaRPr>
              </a:p>
            </p:txBody>
          </p:sp>
        </p:grpSp>
        <p:sp>
          <p:nvSpPr>
            <p:cNvPr id="19" name="Right Arrow 18">
              <a:extLst>
                <a:ext uri="{FF2B5EF4-FFF2-40B4-BE49-F238E27FC236}">
                  <a16:creationId xmlns:a16="http://schemas.microsoft.com/office/drawing/2014/main" id="{F8F444C2-2172-4140-8522-2804B92E9A1C}"/>
                </a:ext>
              </a:extLst>
            </p:cNvPr>
            <p:cNvSpPr/>
            <p:nvPr/>
          </p:nvSpPr>
          <p:spPr>
            <a:xfrm>
              <a:off x="3985474" y="1986815"/>
              <a:ext cx="354330" cy="596365"/>
            </a:xfrm>
            <a:prstGeom prst="rightArrow">
              <a:avLst/>
            </a:prstGeom>
            <a:solidFill>
              <a:schemeClr val="bg1">
                <a:lumMod val="75000"/>
              </a:schemeClr>
            </a:solidFill>
            <a:ln>
              <a:solidFill>
                <a:srgbClr val="1279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A98B0474-6BC7-154C-BEEB-E5A15371F1C5}"/>
              </a:ext>
            </a:extLst>
          </p:cNvPr>
          <p:cNvGrpSpPr/>
          <p:nvPr/>
        </p:nvGrpSpPr>
        <p:grpSpPr>
          <a:xfrm>
            <a:off x="7921204" y="1128737"/>
            <a:ext cx="3920342" cy="2267587"/>
            <a:chOff x="7921204" y="1128737"/>
            <a:chExt cx="3920342" cy="2267587"/>
          </a:xfrm>
        </p:grpSpPr>
        <p:sp>
          <p:nvSpPr>
            <p:cNvPr id="29" name="Right Arrow 28">
              <a:extLst>
                <a:ext uri="{FF2B5EF4-FFF2-40B4-BE49-F238E27FC236}">
                  <a16:creationId xmlns:a16="http://schemas.microsoft.com/office/drawing/2014/main" id="{6D7AC2D9-1BB2-F64C-93BA-E9B548F78E7D}"/>
                </a:ext>
              </a:extLst>
            </p:cNvPr>
            <p:cNvSpPr/>
            <p:nvPr/>
          </p:nvSpPr>
          <p:spPr>
            <a:xfrm>
              <a:off x="7921204" y="2006865"/>
              <a:ext cx="354330" cy="596365"/>
            </a:xfrm>
            <a:prstGeom prst="rightArrow">
              <a:avLst/>
            </a:prstGeom>
            <a:solidFill>
              <a:schemeClr val="bg1">
                <a:lumMod val="75000"/>
              </a:schemeClr>
            </a:solidFill>
            <a:ln>
              <a:solidFill>
                <a:srgbClr val="1279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7007D630-1808-7C42-92D2-525319F097E8}"/>
                </a:ext>
              </a:extLst>
            </p:cNvPr>
            <p:cNvPicPr>
              <a:picLocks noChangeAspect="1"/>
            </p:cNvPicPr>
            <p:nvPr/>
          </p:nvPicPr>
          <p:blipFill>
            <a:blip r:embed="rId9" cstate="screen">
              <a:alphaModFix/>
              <a:extLst>
                <a:ext uri="{28A0092B-C50C-407E-A947-70E740481C1C}">
                  <a14:useLocalDpi xmlns:a14="http://schemas.microsoft.com/office/drawing/2010/main"/>
                </a:ext>
              </a:extLst>
            </a:blip>
            <a:stretch>
              <a:fillRect/>
            </a:stretch>
          </p:blipFill>
          <p:spPr>
            <a:xfrm>
              <a:off x="8567894" y="1128737"/>
              <a:ext cx="3273652" cy="2267587"/>
            </a:xfrm>
            <a:prstGeom prst="rect">
              <a:avLst/>
            </a:prstGeom>
            <a:noFill/>
            <a:ln>
              <a:solidFill>
                <a:schemeClr val="bg1">
                  <a:lumMod val="75000"/>
                </a:schemeClr>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13" name="Picture 12">
            <a:extLst>
              <a:ext uri="{FF2B5EF4-FFF2-40B4-BE49-F238E27FC236}">
                <a16:creationId xmlns:a16="http://schemas.microsoft.com/office/drawing/2014/main" id="{A77334C7-BFFD-054C-BF4F-3C2C92E710E4}"/>
              </a:ext>
            </a:extLst>
          </p:cNvPr>
          <p:cNvPicPr>
            <a:picLocks noChangeAspect="1"/>
          </p:cNvPicPr>
          <p:nvPr/>
        </p:nvPicPr>
        <p:blipFill>
          <a:blip r:embed="rId3"/>
          <a:stretch>
            <a:fillRect/>
          </a:stretch>
        </p:blipFill>
        <p:spPr>
          <a:xfrm>
            <a:off x="6476873" y="1217409"/>
            <a:ext cx="2446075" cy="3326016"/>
          </a:xfrm>
          <a:prstGeom prst="rect">
            <a:avLst/>
          </a:prstGeom>
          <a:ln>
            <a:solidFill>
              <a:schemeClr val="tx1"/>
            </a:solidFill>
          </a:ln>
          <a:effectLst>
            <a:outerShdw blurRad="50800" dist="203200" dir="2700000" algn="ctr" rotWithShape="0">
              <a:srgbClr val="000000">
                <a:alpha val="40000"/>
              </a:srgbClr>
            </a:outerShdw>
          </a:effectLst>
        </p:spPr>
      </p:pic>
      <p:sp>
        <p:nvSpPr>
          <p:cNvPr id="311" name="Google Shape;311;g73f2691964_0_343"/>
          <p:cNvSpPr txBox="1">
            <a:spLocks noGrp="1"/>
          </p:cNvSpPr>
          <p:nvPr>
            <p:ph type="title"/>
          </p:nvPr>
        </p:nvSpPr>
        <p:spPr>
          <a:xfrm>
            <a:off x="38100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CA" dirty="0" err="1"/>
              <a:t>TalentClick</a:t>
            </a:r>
            <a:r>
              <a:rPr lang="en-CA" dirty="0"/>
              <a:t> </a:t>
            </a:r>
            <a:r>
              <a:rPr lang="en-CA" b="1" dirty="0"/>
              <a:t>Reports</a:t>
            </a:r>
            <a:endParaRPr b="1" dirty="0"/>
          </a:p>
        </p:txBody>
      </p:sp>
      <p:grpSp>
        <p:nvGrpSpPr>
          <p:cNvPr id="3" name="Group 2">
            <a:extLst>
              <a:ext uri="{FF2B5EF4-FFF2-40B4-BE49-F238E27FC236}">
                <a16:creationId xmlns:a16="http://schemas.microsoft.com/office/drawing/2014/main" id="{DB65EB2F-F7C5-134C-A207-76BA73F63F52}"/>
              </a:ext>
            </a:extLst>
          </p:cNvPr>
          <p:cNvGrpSpPr/>
          <p:nvPr/>
        </p:nvGrpSpPr>
        <p:grpSpPr>
          <a:xfrm>
            <a:off x="1780929" y="1219200"/>
            <a:ext cx="7831023" cy="4978400"/>
            <a:chOff x="467882" y="744836"/>
            <a:chExt cx="11554141" cy="7800353"/>
          </a:xfrm>
        </p:grpSpPr>
        <p:pic>
          <p:nvPicPr>
            <p:cNvPr id="4" name="Picture 3">
              <a:extLst>
                <a:ext uri="{FF2B5EF4-FFF2-40B4-BE49-F238E27FC236}">
                  <a16:creationId xmlns:a16="http://schemas.microsoft.com/office/drawing/2014/main" id="{BACD68D7-F5FE-4442-8E88-9B7E54220D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882" y="744836"/>
              <a:ext cx="3544099" cy="4649692"/>
            </a:xfrm>
            <a:prstGeom prst="rect">
              <a:avLst/>
            </a:prstGeom>
            <a:ln>
              <a:solidFill>
                <a:schemeClr val="tx1"/>
              </a:solidFill>
            </a:ln>
            <a:effectLst>
              <a:outerShdw blurRad="50800" dist="203200" dir="2700000" algn="tl" rotWithShape="0">
                <a:prstClr val="black">
                  <a:alpha val="40000"/>
                </a:prstClr>
              </a:outerShdw>
            </a:effectLst>
          </p:spPr>
        </p:pic>
        <p:grpSp>
          <p:nvGrpSpPr>
            <p:cNvPr id="5" name="Group 4">
              <a:extLst>
                <a:ext uri="{FF2B5EF4-FFF2-40B4-BE49-F238E27FC236}">
                  <a16:creationId xmlns:a16="http://schemas.microsoft.com/office/drawing/2014/main" id="{F117DD3A-1830-1544-A129-14F2567EE356}"/>
                </a:ext>
              </a:extLst>
            </p:cNvPr>
            <p:cNvGrpSpPr/>
            <p:nvPr/>
          </p:nvGrpSpPr>
          <p:grpSpPr>
            <a:xfrm>
              <a:off x="944658" y="4162631"/>
              <a:ext cx="3721683" cy="3500715"/>
              <a:chOff x="4655006" y="1100493"/>
              <a:chExt cx="5906938" cy="5432715"/>
            </a:xfrm>
          </p:grpSpPr>
          <p:pic>
            <p:nvPicPr>
              <p:cNvPr id="10" name="Picture 9">
                <a:extLst>
                  <a:ext uri="{FF2B5EF4-FFF2-40B4-BE49-F238E27FC236}">
                    <a16:creationId xmlns:a16="http://schemas.microsoft.com/office/drawing/2014/main" id="{8DD30942-53EE-9A47-937A-781EAB26FE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5006" y="1100493"/>
                <a:ext cx="5906938" cy="5432715"/>
              </a:xfrm>
              <a:prstGeom prst="rect">
                <a:avLst/>
              </a:prstGeom>
              <a:ln>
                <a:solidFill>
                  <a:schemeClr val="tx1"/>
                </a:solidFill>
              </a:ln>
              <a:effectLst>
                <a:outerShdw blurRad="50800" dist="203200" dir="2700000" algn="tl" rotWithShape="0">
                  <a:prstClr val="black">
                    <a:alpha val="40000"/>
                  </a:prstClr>
                </a:outerShdw>
              </a:effectLst>
            </p:spPr>
          </p:pic>
          <p:pic>
            <p:nvPicPr>
              <p:cNvPr id="11" name="Picture 10">
                <a:extLst>
                  <a:ext uri="{FF2B5EF4-FFF2-40B4-BE49-F238E27FC236}">
                    <a16:creationId xmlns:a16="http://schemas.microsoft.com/office/drawing/2014/main" id="{A852A9BE-BA31-F44F-B3B6-F85A7F4276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1864" y="1297656"/>
                <a:ext cx="410121" cy="410121"/>
              </a:xfrm>
              <a:prstGeom prst="rect">
                <a:avLst/>
              </a:prstGeom>
            </p:spPr>
          </p:pic>
        </p:grpSp>
        <p:pic>
          <p:nvPicPr>
            <p:cNvPr id="7" name="Picture 6">
              <a:extLst>
                <a:ext uri="{FF2B5EF4-FFF2-40B4-BE49-F238E27FC236}">
                  <a16:creationId xmlns:a16="http://schemas.microsoft.com/office/drawing/2014/main" id="{64AFA0BA-2B06-A54F-AA92-C73DAB2C9B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8442" y="3728686"/>
              <a:ext cx="3573581" cy="3943760"/>
            </a:xfrm>
            <a:prstGeom prst="rect">
              <a:avLst/>
            </a:prstGeom>
            <a:ln>
              <a:solidFill>
                <a:schemeClr val="tx1"/>
              </a:solidFill>
            </a:ln>
            <a:effectLst>
              <a:outerShdw blurRad="50800" dist="203200" dir="2700000" algn="tl" rotWithShape="0">
                <a:prstClr val="black">
                  <a:alpha val="40000"/>
                </a:prstClr>
              </a:outerShdw>
            </a:effectLst>
          </p:spPr>
        </p:pic>
        <p:pic>
          <p:nvPicPr>
            <p:cNvPr id="8" name="Picture 7">
              <a:extLst>
                <a:ext uri="{FF2B5EF4-FFF2-40B4-BE49-F238E27FC236}">
                  <a16:creationId xmlns:a16="http://schemas.microsoft.com/office/drawing/2014/main" id="{AA67BBFB-DC89-8042-B592-6216A04993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17791" y="1324408"/>
              <a:ext cx="3586416" cy="3980528"/>
            </a:xfrm>
            <a:prstGeom prst="rect">
              <a:avLst/>
            </a:prstGeom>
            <a:ln>
              <a:solidFill>
                <a:schemeClr val="tx1"/>
              </a:solidFill>
            </a:ln>
            <a:effectLst>
              <a:outerShdw blurRad="50800" dist="203200" dir="2700000" algn="tl" rotWithShape="0">
                <a:prstClr val="black">
                  <a:alpha val="40000"/>
                </a:prstClr>
              </a:outerShdw>
            </a:effectLst>
          </p:spPr>
        </p:pic>
        <p:pic>
          <p:nvPicPr>
            <p:cNvPr id="9" name="Picture 8">
              <a:extLst>
                <a:ext uri="{FF2B5EF4-FFF2-40B4-BE49-F238E27FC236}">
                  <a16:creationId xmlns:a16="http://schemas.microsoft.com/office/drawing/2014/main" id="{D17E6E70-7952-B444-BD9E-DFFAD99F541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88275" y="4361483"/>
              <a:ext cx="3596966" cy="4183706"/>
            </a:xfrm>
            <a:prstGeom prst="rect">
              <a:avLst/>
            </a:prstGeom>
            <a:ln>
              <a:solidFill>
                <a:schemeClr val="tx1"/>
              </a:solidFill>
            </a:ln>
            <a:effectLst>
              <a:outerShdw blurRad="50800" dist="203200" dir="2700000" algn="tl" rotWithShape="0">
                <a:prstClr val="black">
                  <a:alpha val="40000"/>
                </a:prstClr>
              </a:outerShdw>
            </a:effectLst>
          </p:spPr>
        </p:pic>
      </p:grpSp>
      <p:sp>
        <p:nvSpPr>
          <p:cNvPr id="12" name="Google Shape;352;p12">
            <a:extLst>
              <a:ext uri="{FF2B5EF4-FFF2-40B4-BE49-F238E27FC236}">
                <a16:creationId xmlns:a16="http://schemas.microsoft.com/office/drawing/2014/main" id="{47D3D6ED-BBF7-4645-B1F5-CD0E33F5AABE}"/>
              </a:ext>
            </a:extLst>
          </p:cNvPr>
          <p:cNvSpPr txBox="1">
            <a:spLocks noGrp="1"/>
          </p:cNvSpPr>
          <p:nvPr>
            <p:ph type="title" idx="2"/>
          </p:nvPr>
        </p:nvSpPr>
        <p:spPr>
          <a:xfrm>
            <a:off x="9718827" y="1325699"/>
            <a:ext cx="2166257" cy="1121919"/>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000" dirty="0"/>
              <a:t> </a:t>
            </a:r>
            <a:br>
              <a:rPr lang="en-US" dirty="0"/>
            </a:br>
            <a:r>
              <a:rPr lang="en-US" sz="2000" dirty="0"/>
              <a:t>Short</a:t>
            </a:r>
            <a:r>
              <a:rPr lang="en-US" sz="2000" b="0" dirty="0"/>
              <a:t> reports. Highly </a:t>
            </a:r>
            <a:r>
              <a:rPr lang="en-US" sz="2000" dirty="0"/>
              <a:t>visual</a:t>
            </a:r>
            <a:r>
              <a:rPr lang="en-US" sz="2000" b="0" dirty="0"/>
              <a:t>. </a:t>
            </a:r>
            <a:br>
              <a:rPr lang="en-US" sz="2000" b="0" dirty="0"/>
            </a:br>
            <a:r>
              <a:rPr lang="en-US" sz="2000" dirty="0"/>
              <a:t>Easy-to-interpret</a:t>
            </a:r>
            <a:r>
              <a:rPr lang="en-US" sz="2000" b="0" dirty="0"/>
              <a:t> results in </a:t>
            </a:r>
            <a:r>
              <a:rPr lang="en-US" sz="2000" dirty="0"/>
              <a:t>plain language</a:t>
            </a:r>
            <a:r>
              <a:rPr lang="en-US" sz="2000" b="0" dirty="0"/>
              <a:t>. </a:t>
            </a:r>
            <a:br>
              <a:rPr lang="en-US" sz="2000" b="0" dirty="0"/>
            </a:br>
            <a:br>
              <a:rPr lang="en-US" sz="2000" b="0" dirty="0"/>
            </a:br>
            <a:r>
              <a:rPr lang="en-US" sz="2000" dirty="0"/>
              <a:t>No certification </a:t>
            </a:r>
            <a:r>
              <a:rPr lang="en-US" sz="2000" b="0" dirty="0"/>
              <a:t>required!</a:t>
            </a:r>
            <a:endParaRPr b="0" dirty="0"/>
          </a:p>
        </p:txBody>
      </p:sp>
    </p:spTree>
    <p:extLst>
      <p:ext uri="{BB962C8B-B14F-4D97-AF65-F5344CB8AC3E}">
        <p14:creationId xmlns:p14="http://schemas.microsoft.com/office/powerpoint/2010/main" val="1857351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61801b9fa5_0_155"/>
          <p:cNvSpPr txBox="1">
            <a:spLocks noGrp="1"/>
          </p:cNvSpPr>
          <p:nvPr>
            <p:ph type="title"/>
          </p:nvPr>
        </p:nvSpPr>
        <p:spPr>
          <a:xfrm>
            <a:off x="426200" y="430125"/>
            <a:ext cx="11352300" cy="6069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4400"/>
              <a:buNone/>
            </a:pPr>
            <a:r>
              <a:rPr lang="en-US" b="1" dirty="0">
                <a:effectLst>
                  <a:outerShdw blurRad="50800" dist="38100" dir="2700000" algn="tl" rotWithShape="0">
                    <a:prstClr val="black">
                      <a:alpha val="40000"/>
                    </a:prstClr>
                  </a:outerShdw>
                </a:effectLst>
              </a:rPr>
              <a:t>Pre-Hire</a:t>
            </a:r>
            <a:br>
              <a:rPr lang="en-US" dirty="0">
                <a:effectLst>
                  <a:outerShdw blurRad="50800" dist="38100" dir="2700000" algn="tl" rotWithShape="0">
                    <a:prstClr val="black">
                      <a:alpha val="40000"/>
                    </a:prstClr>
                  </a:outerShdw>
                </a:effectLst>
              </a:rPr>
            </a:br>
            <a:r>
              <a:rPr lang="en-US" sz="3200" dirty="0">
                <a:effectLst>
                  <a:outerShdw blurRad="50800" dist="38100" dir="2700000" algn="tl" rotWithShape="0">
                    <a:prstClr val="black">
                      <a:alpha val="40000"/>
                    </a:prstClr>
                  </a:outerShdw>
                </a:effectLst>
              </a:rPr>
              <a:t>Applicant Screening &amp; Selection</a:t>
            </a:r>
            <a:endParaRPr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46300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0" y="6351115"/>
            <a:ext cx="12192000" cy="506886"/>
          </a:xfrm>
          <a:prstGeom prst="rect">
            <a:avLst/>
          </a:prstGeom>
          <a:solidFill>
            <a:srgbClr val="008154"/>
          </a:solidFill>
        </p:spPr>
        <p:txBody>
          <a:bodyPr vert="horz" wrap="square" lIns="648000" tIns="86400" rIns="648000" bIns="86400"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CA" sz="216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www.talentclick.com</a:t>
            </a:r>
            <a:endParaRPr lang="en-CA" sz="168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p:cNvSpPr txBox="1">
            <a:spLocks/>
          </p:cNvSpPr>
          <p:nvPr/>
        </p:nvSpPr>
        <p:spPr>
          <a:xfrm>
            <a:off x="8103349" y="1804907"/>
            <a:ext cx="3934985" cy="4091278"/>
          </a:xfrm>
          <a:prstGeom prst="rect">
            <a:avLst/>
          </a:prstGeom>
        </p:spPr>
        <p:txBody>
          <a:bodyPr vert="horz" lIns="540000" tIns="180000" rIns="540000" bIns="28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CA" sz="2400" dirty="0">
                <a:solidFill>
                  <a:srgbClr val="343434"/>
                </a:solidFill>
                <a:latin typeface="Open Sans" panose="020B0606030504020204" pitchFamily="34" charset="0"/>
                <a:ea typeface="Open Sans" panose="020B0606030504020204" pitchFamily="34" charset="0"/>
                <a:cs typeface="Open Sans" panose="020B0606030504020204" pitchFamily="34" charset="0"/>
              </a:rPr>
              <a:t>Key Features:</a:t>
            </a:r>
          </a:p>
          <a:p>
            <a:r>
              <a:rPr lang="en-CA" sz="2400" dirty="0">
                <a:solidFill>
                  <a:srgbClr val="343434"/>
                </a:solidFill>
                <a:latin typeface="Open Sans" panose="020B0606030504020204" pitchFamily="34" charset="0"/>
                <a:ea typeface="Open Sans" panose="020B0606030504020204" pitchFamily="34" charset="0"/>
                <a:cs typeface="Open Sans" panose="020B0606030504020204" pitchFamily="34" charset="0"/>
              </a:rPr>
              <a:t>Safety Snapshot</a:t>
            </a:r>
          </a:p>
          <a:p>
            <a:r>
              <a:rPr lang="en-CA" sz="2400" dirty="0">
                <a:solidFill>
                  <a:srgbClr val="343434"/>
                </a:solidFill>
                <a:latin typeface="Open Sans" panose="020B0606030504020204" pitchFamily="34" charset="0"/>
                <a:ea typeface="Open Sans" panose="020B0606030504020204" pitchFamily="34" charset="0"/>
                <a:cs typeface="Open Sans" panose="020B0606030504020204" pitchFamily="34" charset="0"/>
              </a:rPr>
              <a:t>Coaching Tips</a:t>
            </a:r>
          </a:p>
          <a:p>
            <a:r>
              <a:rPr lang="en-CA" sz="2400" dirty="0" err="1">
                <a:solidFill>
                  <a:srgbClr val="343434"/>
                </a:solidFill>
                <a:latin typeface="Open Sans" panose="020B0606030504020204" pitchFamily="34" charset="0"/>
                <a:ea typeface="Open Sans" panose="020B0606030504020204" pitchFamily="34" charset="0"/>
                <a:cs typeface="Open Sans" panose="020B0606030504020204" pitchFamily="34" charset="0"/>
              </a:rPr>
              <a:t>SafeSELF</a:t>
            </a:r>
            <a:r>
              <a:rPr lang="en-CA" sz="2400" dirty="0">
                <a:solidFill>
                  <a:srgbClr val="343434"/>
                </a:solidFill>
                <a:latin typeface="Open Sans" panose="020B0606030504020204" pitchFamily="34" charset="0"/>
                <a:ea typeface="Open Sans" panose="020B0606030504020204" pitchFamily="34" charset="0"/>
                <a:cs typeface="Open Sans" panose="020B0606030504020204" pitchFamily="34" charset="0"/>
              </a:rPr>
              <a:t> Action Plan</a:t>
            </a:r>
            <a:endParaRPr lang="en-CA" sz="1600" dirty="0">
              <a:solidFill>
                <a:srgbClr val="34343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06B26042-A0F8-224D-973E-A6F7D6AECF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45807" y="6003028"/>
            <a:ext cx="694155" cy="694155"/>
          </a:xfrm>
          <a:prstGeom prst="rect">
            <a:avLst/>
          </a:prstGeom>
        </p:spPr>
      </p:pic>
      <p:grpSp>
        <p:nvGrpSpPr>
          <p:cNvPr id="13" name="Group 12">
            <a:extLst>
              <a:ext uri="{FF2B5EF4-FFF2-40B4-BE49-F238E27FC236}">
                <a16:creationId xmlns:a16="http://schemas.microsoft.com/office/drawing/2014/main" id="{4E231A0F-920D-4242-ACAA-64CAD3FBB8B3}"/>
              </a:ext>
            </a:extLst>
          </p:cNvPr>
          <p:cNvGrpSpPr/>
          <p:nvPr/>
        </p:nvGrpSpPr>
        <p:grpSpPr>
          <a:xfrm>
            <a:off x="2427111" y="982133"/>
            <a:ext cx="5539018" cy="5115915"/>
            <a:chOff x="2216258" y="728176"/>
            <a:chExt cx="5844475" cy="5448896"/>
          </a:xfrm>
        </p:grpSpPr>
        <p:pic>
          <p:nvPicPr>
            <p:cNvPr id="5" name="Picture 4">
              <a:extLst>
                <a:ext uri="{FF2B5EF4-FFF2-40B4-BE49-F238E27FC236}">
                  <a16:creationId xmlns:a16="http://schemas.microsoft.com/office/drawing/2014/main" id="{E39DC319-DC7D-E04A-8482-1100F8D91C65}"/>
                </a:ext>
              </a:extLst>
            </p:cNvPr>
            <p:cNvPicPr>
              <a:picLocks noChangeAspect="1"/>
            </p:cNvPicPr>
            <p:nvPr/>
          </p:nvPicPr>
          <p:blipFill>
            <a:blip r:embed="rId4"/>
            <a:stretch>
              <a:fillRect/>
            </a:stretch>
          </p:blipFill>
          <p:spPr>
            <a:xfrm>
              <a:off x="2262753" y="728176"/>
              <a:ext cx="5797980" cy="726188"/>
            </a:xfrm>
            <a:prstGeom prst="rect">
              <a:avLst/>
            </a:prstGeom>
          </p:spPr>
        </p:pic>
        <p:pic>
          <p:nvPicPr>
            <p:cNvPr id="11" name="Picture 10">
              <a:extLst>
                <a:ext uri="{FF2B5EF4-FFF2-40B4-BE49-F238E27FC236}">
                  <a16:creationId xmlns:a16="http://schemas.microsoft.com/office/drawing/2014/main" id="{5471E7CE-5EDD-6349-8390-F3C8B6784093}"/>
                </a:ext>
              </a:extLst>
            </p:cNvPr>
            <p:cNvPicPr>
              <a:picLocks noChangeAspect="1"/>
            </p:cNvPicPr>
            <p:nvPr/>
          </p:nvPicPr>
          <p:blipFill>
            <a:blip r:embed="rId5"/>
            <a:stretch>
              <a:fillRect/>
            </a:stretch>
          </p:blipFill>
          <p:spPr>
            <a:xfrm>
              <a:off x="2216258" y="1370396"/>
              <a:ext cx="5763400" cy="4806676"/>
            </a:xfrm>
            <a:prstGeom prst="rect">
              <a:avLst/>
            </a:prstGeom>
          </p:spPr>
        </p:pic>
      </p:grpSp>
      <p:sp>
        <p:nvSpPr>
          <p:cNvPr id="14" name="Google Shape;291;g73f2691964_0_253">
            <a:extLst>
              <a:ext uri="{FF2B5EF4-FFF2-40B4-BE49-F238E27FC236}">
                <a16:creationId xmlns:a16="http://schemas.microsoft.com/office/drawing/2014/main" id="{962AAC02-7005-E24F-A307-2E62A9D70F4C}"/>
              </a:ext>
            </a:extLst>
          </p:cNvPr>
          <p:cNvSpPr txBox="1">
            <a:spLocks noGrp="1"/>
          </p:cNvSpPr>
          <p:nvPr>
            <p:ph type="title"/>
          </p:nvPr>
        </p:nvSpPr>
        <p:spPr>
          <a:xfrm>
            <a:off x="323126" y="-180744"/>
            <a:ext cx="11628112"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CA" sz="4000" b="1" dirty="0">
                <a:latin typeface="Verdana" panose="020B0604030504040204" pitchFamily="34" charset="0"/>
                <a:ea typeface="Verdana" panose="020B0604030504040204" pitchFamily="34" charset="0"/>
                <a:cs typeface="Verdana" panose="020B0604030504040204" pitchFamily="34" charset="0"/>
              </a:rPr>
              <a:t>Safety Quotient (SQ) </a:t>
            </a:r>
            <a:r>
              <a:rPr lang="en-CA" sz="4000" dirty="0">
                <a:latin typeface="Verdana" panose="020B0604030504040204" pitchFamily="34" charset="0"/>
                <a:ea typeface="Verdana" panose="020B0604030504040204" pitchFamily="34" charset="0"/>
                <a:cs typeface="Verdana" panose="020B0604030504040204" pitchFamily="34" charset="0"/>
              </a:rPr>
              <a:t>Report</a:t>
            </a:r>
            <a:endParaRPr sz="4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8283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6267cf409f_0_1128"/>
          <p:cNvSpPr txBox="1"/>
          <p:nvPr/>
        </p:nvSpPr>
        <p:spPr>
          <a:xfrm>
            <a:off x="385524" y="103663"/>
            <a:ext cx="6197700" cy="642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E54"/>
              </a:buClr>
              <a:buSzPts val="2400"/>
              <a:buFont typeface="Verdana"/>
              <a:buNone/>
            </a:pPr>
            <a:r>
              <a:rPr lang="en-US" sz="3000" b="1" i="0" u="none" strike="noStrike" cap="none">
                <a:solidFill>
                  <a:srgbClr val="007E54"/>
                </a:solidFill>
                <a:latin typeface="Open Sans"/>
                <a:ea typeface="Open Sans"/>
                <a:cs typeface="Open Sans"/>
                <a:sym typeface="Open Sans"/>
              </a:rPr>
              <a:t>RESISTANT</a:t>
            </a:r>
            <a:endParaRPr sz="1400" b="0" i="0" u="none" strike="noStrike" cap="none">
              <a:solidFill>
                <a:srgbClr val="000000"/>
              </a:solidFill>
              <a:latin typeface="Arial"/>
              <a:ea typeface="Arial"/>
              <a:cs typeface="Arial"/>
              <a:sym typeface="Arial"/>
            </a:endParaRPr>
          </a:p>
        </p:txBody>
      </p:sp>
      <p:sp>
        <p:nvSpPr>
          <p:cNvPr id="518" name="Google Shape;518;g6267cf409f_0_1128"/>
          <p:cNvSpPr txBox="1"/>
          <p:nvPr/>
        </p:nvSpPr>
        <p:spPr>
          <a:xfrm>
            <a:off x="6079649" y="51831"/>
            <a:ext cx="6096000" cy="746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E54"/>
              </a:buClr>
              <a:buSzPts val="2400"/>
              <a:buFont typeface="Open Sans"/>
              <a:buNone/>
            </a:pPr>
            <a:r>
              <a:rPr lang="en-US" sz="3000" b="1" i="0" u="none" strike="noStrike" cap="none">
                <a:solidFill>
                  <a:srgbClr val="007E54"/>
                </a:solidFill>
                <a:latin typeface="Open Sans"/>
                <a:ea typeface="Open Sans"/>
                <a:cs typeface="Open Sans"/>
                <a:sym typeface="Open Sans"/>
              </a:rPr>
              <a:t>ACCOMMODATING</a:t>
            </a:r>
            <a:endParaRPr sz="1400" b="0" i="0" u="none" strike="noStrike" cap="none">
              <a:solidFill>
                <a:srgbClr val="000000"/>
              </a:solidFill>
              <a:latin typeface="Arial"/>
              <a:ea typeface="Arial"/>
              <a:cs typeface="Arial"/>
              <a:sym typeface="Arial"/>
            </a:endParaRPr>
          </a:p>
        </p:txBody>
      </p:sp>
      <p:sp>
        <p:nvSpPr>
          <p:cNvPr id="519" name="Google Shape;519;g6267cf409f_0_1128"/>
          <p:cNvSpPr txBox="1"/>
          <p:nvPr/>
        </p:nvSpPr>
        <p:spPr>
          <a:xfrm>
            <a:off x="1050100" y="1055150"/>
            <a:ext cx="5105700" cy="21171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15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Open Sans"/>
                <a:ea typeface="Open Sans"/>
                <a:cs typeface="Open Sans"/>
                <a:sym typeface="Open Sans"/>
              </a:rPr>
              <a:t>Questions </a:t>
            </a:r>
            <a:r>
              <a:rPr lang="en-US" sz="2000" b="0" i="0" u="none" strike="noStrike" cap="none" dirty="0">
                <a:solidFill>
                  <a:srgbClr val="000000"/>
                </a:solidFill>
                <a:latin typeface="Open Sans"/>
                <a:ea typeface="Open Sans"/>
                <a:cs typeface="Open Sans"/>
                <a:sym typeface="Open Sans"/>
              </a:rPr>
              <a:t>the </a:t>
            </a:r>
            <a:r>
              <a:rPr lang="en-US" sz="2000" b="1" i="0" u="none" strike="noStrike" cap="none" dirty="0">
                <a:solidFill>
                  <a:srgbClr val="000000"/>
                </a:solidFill>
                <a:latin typeface="Open Sans"/>
                <a:ea typeface="Open Sans"/>
                <a:cs typeface="Open Sans"/>
                <a:sym typeface="Open Sans"/>
              </a:rPr>
              <a:t>reason </a:t>
            </a:r>
            <a:r>
              <a:rPr lang="en-US" sz="2000" b="0" i="0" u="none" strike="noStrike" cap="none" dirty="0">
                <a:solidFill>
                  <a:srgbClr val="000000"/>
                </a:solidFill>
                <a:latin typeface="Open Sans"/>
                <a:ea typeface="Open Sans"/>
                <a:cs typeface="Open Sans"/>
                <a:sym typeface="Open Sans"/>
              </a:rPr>
              <a:t>or purpose behind rules &amp; change</a:t>
            </a:r>
            <a:endParaRPr sz="2000" b="0" i="0" u="none" strike="noStrike" cap="none" dirty="0">
              <a:solidFill>
                <a:srgbClr val="000000"/>
              </a:solidFill>
              <a:latin typeface="Open Sans"/>
              <a:ea typeface="Open Sans"/>
              <a:cs typeface="Open Sans"/>
              <a:sym typeface="Open Sans"/>
            </a:endParaRPr>
          </a:p>
          <a:p>
            <a:pPr marL="457200" marR="0" lvl="0" indent="-419100" algn="l" rtl="0">
              <a:lnSpc>
                <a:spcPct val="115000"/>
              </a:lnSpc>
              <a:spcBef>
                <a:spcPts val="1000"/>
              </a:spcBef>
              <a:spcAft>
                <a:spcPts val="1000"/>
              </a:spcAft>
              <a:buClr>
                <a:srgbClr val="000000"/>
              </a:buClr>
              <a:buSzPts val="2000"/>
              <a:buFont typeface="Open Sans"/>
              <a:buChar char="•"/>
            </a:pPr>
            <a:r>
              <a:rPr lang="en-US" sz="2000" b="0" i="0" u="none" strike="noStrike" cap="none" dirty="0">
                <a:solidFill>
                  <a:srgbClr val="000000"/>
                </a:solidFill>
                <a:latin typeface="Open Sans"/>
                <a:ea typeface="Open Sans"/>
                <a:cs typeface="Open Sans"/>
                <a:sym typeface="Open Sans"/>
              </a:rPr>
              <a:t>Readily points out </a:t>
            </a:r>
            <a:r>
              <a:rPr lang="en-US" sz="2000" b="1" i="0" u="none" strike="noStrike" cap="none" dirty="0">
                <a:solidFill>
                  <a:srgbClr val="000000"/>
                </a:solidFill>
                <a:latin typeface="Open Sans"/>
                <a:ea typeface="Open Sans"/>
                <a:cs typeface="Open Sans"/>
                <a:sym typeface="Open Sans"/>
              </a:rPr>
              <a:t>areas for improvement</a:t>
            </a:r>
            <a:endParaRPr sz="2000" b="1" i="0" u="none" strike="noStrike" cap="none" dirty="0">
              <a:solidFill>
                <a:srgbClr val="000000"/>
              </a:solidFill>
              <a:latin typeface="Open Sans"/>
              <a:ea typeface="Open Sans"/>
              <a:cs typeface="Open Sans"/>
              <a:sym typeface="Open Sans"/>
            </a:endParaRPr>
          </a:p>
        </p:txBody>
      </p:sp>
      <p:sp>
        <p:nvSpPr>
          <p:cNvPr id="520" name="Google Shape;520;g6267cf409f_0_1128"/>
          <p:cNvSpPr txBox="1"/>
          <p:nvPr/>
        </p:nvSpPr>
        <p:spPr>
          <a:xfrm>
            <a:off x="6284700" y="1057575"/>
            <a:ext cx="5432700" cy="23166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15000"/>
              </a:lnSpc>
              <a:spcBef>
                <a:spcPts val="0"/>
              </a:spcBef>
              <a:spcAft>
                <a:spcPts val="0"/>
              </a:spcAft>
              <a:buClr>
                <a:srgbClr val="000000"/>
              </a:buClr>
              <a:buSzPts val="2000"/>
              <a:buFont typeface="Arial"/>
              <a:buChar char="•"/>
            </a:pPr>
            <a:r>
              <a:rPr lang="en-US" sz="2000" b="0" i="0" u="none" strike="noStrike" cap="none">
                <a:solidFill>
                  <a:srgbClr val="000000"/>
                </a:solidFill>
                <a:latin typeface="Open Sans"/>
                <a:ea typeface="Open Sans"/>
                <a:cs typeface="Open Sans"/>
                <a:sym typeface="Open Sans"/>
              </a:rPr>
              <a:t>Naturally </a:t>
            </a:r>
            <a:r>
              <a:rPr lang="en-US" sz="2000" b="1" i="0" u="none" strike="noStrike" cap="none">
                <a:solidFill>
                  <a:srgbClr val="000000"/>
                </a:solidFill>
                <a:latin typeface="Open Sans"/>
                <a:ea typeface="Open Sans"/>
                <a:cs typeface="Open Sans"/>
                <a:sym typeface="Open Sans"/>
              </a:rPr>
              <a:t>compliant </a:t>
            </a:r>
            <a:endParaRPr sz="2000" b="1" i="0" u="none" strike="noStrike" cap="none">
              <a:solidFill>
                <a:srgbClr val="000000"/>
              </a:solidFill>
              <a:latin typeface="Open Sans"/>
              <a:ea typeface="Open Sans"/>
              <a:cs typeface="Open Sans"/>
              <a:sym typeface="Open Sans"/>
            </a:endParaRPr>
          </a:p>
          <a:p>
            <a:pPr marL="457200" marR="0" lvl="0" indent="-419100" algn="l" rtl="0">
              <a:lnSpc>
                <a:spcPct val="115000"/>
              </a:lnSpc>
              <a:spcBef>
                <a:spcPts val="1000"/>
              </a:spcBef>
              <a:spcAft>
                <a:spcPts val="0"/>
              </a:spcAft>
              <a:buClr>
                <a:srgbClr val="000000"/>
              </a:buClr>
              <a:buSzPts val="2000"/>
              <a:buFont typeface="Open Sans"/>
              <a:buChar char="•"/>
            </a:pPr>
            <a:r>
              <a:rPr lang="en-US" sz="2000" b="0" i="0" u="none" strike="noStrike" cap="none">
                <a:solidFill>
                  <a:srgbClr val="000000"/>
                </a:solidFill>
                <a:latin typeface="Open Sans"/>
                <a:ea typeface="Open Sans"/>
                <a:cs typeface="Open Sans"/>
                <a:sym typeface="Open Sans"/>
              </a:rPr>
              <a:t>Receptive to coaching &amp; </a:t>
            </a:r>
            <a:r>
              <a:rPr lang="en-US" sz="2000" b="1" i="0" u="none" strike="noStrike" cap="none">
                <a:solidFill>
                  <a:srgbClr val="000000"/>
                </a:solidFill>
                <a:latin typeface="Open Sans"/>
                <a:ea typeface="Open Sans"/>
                <a:cs typeface="Open Sans"/>
                <a:sym typeface="Open Sans"/>
              </a:rPr>
              <a:t>re-training </a:t>
            </a:r>
            <a:endParaRPr sz="2000" b="1" i="0" u="none" strike="noStrike" cap="none">
              <a:solidFill>
                <a:srgbClr val="000000"/>
              </a:solidFill>
              <a:latin typeface="Open Sans"/>
              <a:ea typeface="Open Sans"/>
              <a:cs typeface="Open Sans"/>
              <a:sym typeface="Open Sans"/>
            </a:endParaRPr>
          </a:p>
          <a:p>
            <a:pPr marL="457200" marR="0" lvl="0" indent="-419100" algn="l" rtl="0">
              <a:lnSpc>
                <a:spcPct val="115000"/>
              </a:lnSpc>
              <a:spcBef>
                <a:spcPts val="1000"/>
              </a:spcBef>
              <a:spcAft>
                <a:spcPts val="1000"/>
              </a:spcAft>
              <a:buClr>
                <a:srgbClr val="000000"/>
              </a:buClr>
              <a:buSzPts val="2000"/>
              <a:buFont typeface="Open Sans"/>
              <a:buChar char="•"/>
            </a:pPr>
            <a:r>
              <a:rPr lang="en-US" sz="2000" b="0" i="0" u="none" strike="noStrike" cap="none">
                <a:solidFill>
                  <a:srgbClr val="000000"/>
                </a:solidFill>
                <a:latin typeface="Open Sans"/>
                <a:ea typeface="Open Sans"/>
                <a:cs typeface="Open Sans"/>
                <a:sym typeface="Open Sans"/>
              </a:rPr>
              <a:t>Adaptable to </a:t>
            </a:r>
            <a:r>
              <a:rPr lang="en-US" sz="2000" b="1" i="0" u="none" strike="noStrike" cap="none">
                <a:solidFill>
                  <a:srgbClr val="000000"/>
                </a:solidFill>
                <a:latin typeface="Open Sans"/>
                <a:ea typeface="Open Sans"/>
                <a:cs typeface="Open Sans"/>
                <a:sym typeface="Open Sans"/>
              </a:rPr>
              <a:t>change </a:t>
            </a:r>
            <a:endParaRPr sz="2000" b="1" i="0" u="none" strike="noStrike" cap="none">
              <a:solidFill>
                <a:srgbClr val="000000"/>
              </a:solidFill>
              <a:latin typeface="Open Sans"/>
              <a:ea typeface="Open Sans"/>
              <a:cs typeface="Open Sans"/>
              <a:sym typeface="Open Sans"/>
            </a:endParaRPr>
          </a:p>
        </p:txBody>
      </p:sp>
      <p:sp>
        <p:nvSpPr>
          <p:cNvPr id="521" name="Google Shape;521;g6267cf409f_0_1128"/>
          <p:cNvSpPr/>
          <p:nvPr/>
        </p:nvSpPr>
        <p:spPr>
          <a:xfrm>
            <a:off x="6161800" y="855125"/>
            <a:ext cx="69900" cy="541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g6267cf409f_0_1128"/>
          <p:cNvSpPr txBox="1"/>
          <p:nvPr/>
        </p:nvSpPr>
        <p:spPr>
          <a:xfrm>
            <a:off x="1052400" y="3785625"/>
            <a:ext cx="5105700" cy="21171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15000"/>
              </a:lnSpc>
              <a:spcBef>
                <a:spcPts val="0"/>
              </a:spcBef>
              <a:spcAft>
                <a:spcPts val="0"/>
              </a:spcAft>
              <a:buClr>
                <a:srgbClr val="000000"/>
              </a:buClr>
              <a:buSzPts val="2000"/>
              <a:buFont typeface="Arial"/>
              <a:buChar char="•"/>
            </a:pPr>
            <a:r>
              <a:rPr lang="en-US" sz="2000" b="0" i="0" u="none" strike="noStrike" cap="none">
                <a:solidFill>
                  <a:srgbClr val="000000"/>
                </a:solidFill>
                <a:latin typeface="Open Sans"/>
                <a:ea typeface="Open Sans"/>
                <a:cs typeface="Open Sans"/>
                <a:sym typeface="Open Sans"/>
              </a:rPr>
              <a:t>May </a:t>
            </a:r>
            <a:r>
              <a:rPr lang="en-US" sz="2000" b="1" i="0" u="none" strike="noStrike" cap="none">
                <a:solidFill>
                  <a:srgbClr val="000000"/>
                </a:solidFill>
                <a:latin typeface="Open Sans"/>
                <a:ea typeface="Open Sans"/>
                <a:cs typeface="Open Sans"/>
                <a:sym typeface="Open Sans"/>
              </a:rPr>
              <a:t>defy </a:t>
            </a:r>
            <a:r>
              <a:rPr lang="en-US" sz="2000" b="0" i="0" u="none" strike="noStrike" cap="none">
                <a:solidFill>
                  <a:srgbClr val="000000"/>
                </a:solidFill>
                <a:latin typeface="Open Sans"/>
                <a:ea typeface="Open Sans"/>
                <a:cs typeface="Open Sans"/>
                <a:sym typeface="Open Sans"/>
              </a:rPr>
              <a:t>safety rules &amp; SOPs</a:t>
            </a:r>
            <a:endParaRPr sz="2000" b="0" i="0" u="none" strike="noStrike" cap="none">
              <a:solidFill>
                <a:srgbClr val="000000"/>
              </a:solidFill>
              <a:latin typeface="Open Sans"/>
              <a:ea typeface="Open Sans"/>
              <a:cs typeface="Open Sans"/>
              <a:sym typeface="Open Sans"/>
            </a:endParaRPr>
          </a:p>
          <a:p>
            <a:pPr marL="457200" marR="0" lvl="0" indent="-419100" algn="l" rtl="0">
              <a:lnSpc>
                <a:spcPct val="115000"/>
              </a:lnSpc>
              <a:spcBef>
                <a:spcPts val="1000"/>
              </a:spcBef>
              <a:spcAft>
                <a:spcPts val="0"/>
              </a:spcAft>
              <a:buClr>
                <a:srgbClr val="000000"/>
              </a:buClr>
              <a:buSzPts val="2000"/>
              <a:buFont typeface="Open Sans"/>
              <a:buChar char="•"/>
            </a:pPr>
            <a:r>
              <a:rPr lang="en-US" sz="2000" b="0" i="0" u="none" strike="noStrike" cap="none">
                <a:solidFill>
                  <a:srgbClr val="000000"/>
                </a:solidFill>
                <a:latin typeface="Open Sans"/>
                <a:ea typeface="Open Sans"/>
                <a:cs typeface="Open Sans"/>
                <a:sym typeface="Open Sans"/>
              </a:rPr>
              <a:t>May be </a:t>
            </a:r>
            <a:r>
              <a:rPr lang="en-US" sz="2000" b="1" i="0" u="none" strike="noStrike" cap="none">
                <a:solidFill>
                  <a:srgbClr val="000000"/>
                </a:solidFill>
                <a:latin typeface="Open Sans"/>
                <a:ea typeface="Open Sans"/>
                <a:cs typeface="Open Sans"/>
                <a:sym typeface="Open Sans"/>
              </a:rPr>
              <a:t>resistant </a:t>
            </a:r>
            <a:r>
              <a:rPr lang="en-US" sz="2000" b="0" i="0" u="none" strike="noStrike" cap="none">
                <a:solidFill>
                  <a:srgbClr val="000000"/>
                </a:solidFill>
                <a:latin typeface="Open Sans"/>
                <a:ea typeface="Open Sans"/>
                <a:cs typeface="Open Sans"/>
                <a:sym typeface="Open Sans"/>
              </a:rPr>
              <a:t>to coaching &amp; behaviour change </a:t>
            </a:r>
            <a:endParaRPr sz="2000" b="0" i="0" u="none" strike="noStrike" cap="none">
              <a:solidFill>
                <a:srgbClr val="000000"/>
              </a:solidFill>
              <a:latin typeface="Open Sans"/>
              <a:ea typeface="Open Sans"/>
              <a:cs typeface="Open Sans"/>
              <a:sym typeface="Open Sans"/>
            </a:endParaRPr>
          </a:p>
          <a:p>
            <a:pPr marL="457200" marR="0" lvl="0" indent="-419100" algn="l" rtl="0">
              <a:lnSpc>
                <a:spcPct val="115000"/>
              </a:lnSpc>
              <a:spcBef>
                <a:spcPts val="1000"/>
              </a:spcBef>
              <a:spcAft>
                <a:spcPts val="1000"/>
              </a:spcAft>
              <a:buClr>
                <a:srgbClr val="000000"/>
              </a:buClr>
              <a:buSzPts val="2000"/>
              <a:buFont typeface="Open Sans"/>
              <a:buChar char="•"/>
            </a:pPr>
            <a:r>
              <a:rPr lang="en-US" sz="2000" b="0" i="0" u="none" strike="noStrike" cap="none">
                <a:solidFill>
                  <a:srgbClr val="000000"/>
                </a:solidFill>
                <a:latin typeface="Open Sans"/>
                <a:ea typeface="Open Sans"/>
                <a:cs typeface="Open Sans"/>
                <a:sym typeface="Open Sans"/>
              </a:rPr>
              <a:t>May be </a:t>
            </a:r>
            <a:r>
              <a:rPr lang="en-US" sz="2000" b="1" i="0" u="none" strike="noStrike" cap="none">
                <a:solidFill>
                  <a:srgbClr val="000000"/>
                </a:solidFill>
                <a:latin typeface="Open Sans"/>
                <a:ea typeface="Open Sans"/>
                <a:cs typeface="Open Sans"/>
                <a:sym typeface="Open Sans"/>
              </a:rPr>
              <a:t>slower </a:t>
            </a:r>
            <a:r>
              <a:rPr lang="en-US" sz="2000" b="0" i="0" u="none" strike="noStrike" cap="none">
                <a:solidFill>
                  <a:srgbClr val="000000"/>
                </a:solidFill>
                <a:latin typeface="Open Sans"/>
                <a:ea typeface="Open Sans"/>
                <a:cs typeface="Open Sans"/>
                <a:sym typeface="Open Sans"/>
              </a:rPr>
              <a:t>to adapt to change </a:t>
            </a:r>
            <a:endParaRPr sz="2000" b="0" i="0" u="none" strike="noStrike" cap="none">
              <a:solidFill>
                <a:srgbClr val="000000"/>
              </a:solidFill>
              <a:latin typeface="Open Sans"/>
              <a:ea typeface="Open Sans"/>
              <a:cs typeface="Open Sans"/>
              <a:sym typeface="Open Sans"/>
            </a:endParaRPr>
          </a:p>
        </p:txBody>
      </p:sp>
      <p:sp>
        <p:nvSpPr>
          <p:cNvPr id="523" name="Google Shape;523;g6267cf409f_0_1128"/>
          <p:cNvSpPr/>
          <p:nvPr/>
        </p:nvSpPr>
        <p:spPr>
          <a:xfrm rot="-5400000">
            <a:off x="6000250" y="-2183775"/>
            <a:ext cx="77100" cy="11349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g6267cf409f_0_1128"/>
          <p:cNvSpPr/>
          <p:nvPr/>
        </p:nvSpPr>
        <p:spPr>
          <a:xfrm>
            <a:off x="980200" y="855125"/>
            <a:ext cx="69900" cy="541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g6267cf409f_0_1128"/>
          <p:cNvSpPr txBox="1"/>
          <p:nvPr/>
        </p:nvSpPr>
        <p:spPr>
          <a:xfrm>
            <a:off x="6284700" y="3672250"/>
            <a:ext cx="4830300" cy="28962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15000"/>
              </a:lnSpc>
              <a:spcBef>
                <a:spcPts val="0"/>
              </a:spcBef>
              <a:spcAft>
                <a:spcPts val="0"/>
              </a:spcAft>
              <a:buClr>
                <a:srgbClr val="000000"/>
              </a:buClr>
              <a:buSzPts val="2000"/>
              <a:buFont typeface="Open Sans"/>
              <a:buChar char="•"/>
            </a:pPr>
            <a:r>
              <a:rPr lang="en-US" sz="2000" b="0" i="0" u="none" strike="noStrike" cap="none">
                <a:solidFill>
                  <a:srgbClr val="000000"/>
                </a:solidFill>
                <a:latin typeface="Open Sans"/>
                <a:ea typeface="Open Sans"/>
                <a:cs typeface="Open Sans"/>
                <a:sym typeface="Open Sans"/>
              </a:rPr>
              <a:t>May ‘</a:t>
            </a:r>
            <a:r>
              <a:rPr lang="en-US" sz="2000" b="1" i="0" u="none" strike="noStrike" cap="none">
                <a:solidFill>
                  <a:srgbClr val="000000"/>
                </a:solidFill>
                <a:latin typeface="Open Sans"/>
                <a:ea typeface="Open Sans"/>
                <a:cs typeface="Open Sans"/>
                <a:sym typeface="Open Sans"/>
              </a:rPr>
              <a:t>blindly ‘ follow</a:t>
            </a:r>
            <a:r>
              <a:rPr lang="en-US" sz="2000" b="0" i="0" u="none" strike="noStrike" cap="none">
                <a:solidFill>
                  <a:srgbClr val="000000"/>
                </a:solidFill>
                <a:latin typeface="Open Sans"/>
                <a:ea typeface="Open Sans"/>
                <a:cs typeface="Open Sans"/>
                <a:sym typeface="Open Sans"/>
              </a:rPr>
              <a:t> rules when they are not appropriate</a:t>
            </a:r>
            <a:endParaRPr sz="2000" b="0" i="0" u="none" strike="noStrike" cap="none">
              <a:solidFill>
                <a:srgbClr val="000000"/>
              </a:solidFill>
              <a:latin typeface="Open Sans"/>
              <a:ea typeface="Open Sans"/>
              <a:cs typeface="Open Sans"/>
              <a:sym typeface="Open Sans"/>
            </a:endParaRPr>
          </a:p>
          <a:p>
            <a:pPr marL="457200" marR="0" lvl="0" indent="-419100" algn="l" rtl="0">
              <a:lnSpc>
                <a:spcPct val="115000"/>
              </a:lnSpc>
              <a:spcBef>
                <a:spcPts val="1000"/>
              </a:spcBef>
              <a:spcAft>
                <a:spcPts val="1000"/>
              </a:spcAft>
              <a:buClr>
                <a:srgbClr val="000000"/>
              </a:buClr>
              <a:buSzPts val="2000"/>
              <a:buFont typeface="Open Sans"/>
              <a:buChar char="•"/>
            </a:pPr>
            <a:r>
              <a:rPr lang="en-US" sz="2000" b="0" i="0" u="none" strike="noStrike" cap="none">
                <a:solidFill>
                  <a:srgbClr val="000000"/>
                </a:solidFill>
                <a:latin typeface="Open Sans"/>
                <a:ea typeface="Open Sans"/>
                <a:cs typeface="Open Sans"/>
                <a:sym typeface="Open Sans"/>
              </a:rPr>
              <a:t>May</a:t>
            </a:r>
            <a:r>
              <a:rPr lang="en-US" sz="2000" b="1" i="0" u="none" strike="noStrike" cap="none">
                <a:solidFill>
                  <a:srgbClr val="000000"/>
                </a:solidFill>
                <a:latin typeface="Open Sans"/>
                <a:ea typeface="Open Sans"/>
                <a:cs typeface="Open Sans"/>
                <a:sym typeface="Open Sans"/>
              </a:rPr>
              <a:t> fail to notice </a:t>
            </a:r>
            <a:r>
              <a:rPr lang="en-US" sz="2000" b="0" i="0" u="none" strike="noStrike" cap="none">
                <a:solidFill>
                  <a:srgbClr val="000000"/>
                </a:solidFill>
                <a:latin typeface="Open Sans"/>
                <a:ea typeface="Open Sans"/>
                <a:cs typeface="Open Sans"/>
                <a:sym typeface="Open Sans"/>
              </a:rPr>
              <a:t>or point out areas for improvement </a:t>
            </a:r>
            <a:endParaRPr sz="2000" b="0" i="0" u="none" strike="noStrike" cap="none">
              <a:solidFill>
                <a:srgbClr val="000000"/>
              </a:solidFill>
              <a:latin typeface="Open Sans"/>
              <a:ea typeface="Open Sans"/>
              <a:cs typeface="Open Sans"/>
              <a:sym typeface="Open Sans"/>
            </a:endParaRPr>
          </a:p>
        </p:txBody>
      </p:sp>
      <p:sp>
        <p:nvSpPr>
          <p:cNvPr id="526" name="Google Shape;526;g6267cf409f_0_1128"/>
          <p:cNvSpPr txBox="1"/>
          <p:nvPr/>
        </p:nvSpPr>
        <p:spPr>
          <a:xfrm rot="-5400000">
            <a:off x="-743375" y="1810775"/>
            <a:ext cx="2706600" cy="642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E54"/>
              </a:buClr>
              <a:buSzPts val="2400"/>
              <a:buFont typeface="Verdana"/>
              <a:buNone/>
            </a:pPr>
            <a:r>
              <a:rPr lang="en-US" sz="3000" b="1" i="0" u="none" strike="noStrike" cap="none">
                <a:solidFill>
                  <a:srgbClr val="007E54"/>
                </a:solidFill>
                <a:latin typeface="Open Sans"/>
                <a:ea typeface="Open Sans"/>
                <a:cs typeface="Open Sans"/>
                <a:sym typeface="Open Sans"/>
              </a:rPr>
              <a:t>Strengths</a:t>
            </a:r>
            <a:endParaRPr sz="1400" b="0" i="0" u="none" strike="noStrike" cap="none">
              <a:solidFill>
                <a:srgbClr val="000000"/>
              </a:solidFill>
              <a:latin typeface="Arial"/>
              <a:ea typeface="Arial"/>
              <a:cs typeface="Arial"/>
              <a:sym typeface="Arial"/>
            </a:endParaRPr>
          </a:p>
        </p:txBody>
      </p:sp>
      <p:sp>
        <p:nvSpPr>
          <p:cNvPr id="527" name="Google Shape;527;g6267cf409f_0_1128"/>
          <p:cNvSpPr txBox="1"/>
          <p:nvPr/>
        </p:nvSpPr>
        <p:spPr>
          <a:xfrm rot="-5400000">
            <a:off x="-744050" y="4598925"/>
            <a:ext cx="2706600" cy="642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E54"/>
              </a:buClr>
              <a:buSzPts val="2400"/>
              <a:buFont typeface="Verdana"/>
              <a:buNone/>
            </a:pPr>
            <a:r>
              <a:rPr lang="en-US" sz="3000" b="1" i="0" u="none" strike="noStrike" cap="none">
                <a:solidFill>
                  <a:srgbClr val="007E54"/>
                </a:solidFill>
                <a:latin typeface="Open Sans"/>
                <a:ea typeface="Open Sans"/>
                <a:cs typeface="Open Sans"/>
                <a:sym typeface="Open Sans"/>
              </a:rPr>
              <a:t>Risks</a:t>
            </a:r>
            <a:endParaRPr sz="1400" b="0" i="0" u="none" strike="noStrike" cap="none">
              <a:solidFill>
                <a:srgbClr val="000000"/>
              </a:solidFill>
              <a:latin typeface="Arial"/>
              <a:ea typeface="Arial"/>
              <a:cs typeface="Arial"/>
              <a:sym typeface="Arial"/>
            </a:endParaRPr>
          </a:p>
        </p:txBody>
      </p:sp>
      <p:pic>
        <p:nvPicPr>
          <p:cNvPr id="528" name="Google Shape;528;g6267cf409f_0_11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324125" y="5548566"/>
            <a:ext cx="815092" cy="743384"/>
          </a:xfrm>
          <a:prstGeom prst="rect">
            <a:avLst/>
          </a:prstGeom>
          <a:noFill/>
          <a:ln>
            <a:noFill/>
          </a:ln>
        </p:spPr>
      </p:pic>
    </p:spTree>
    <p:extLst>
      <p:ext uri="{BB962C8B-B14F-4D97-AF65-F5344CB8AC3E}">
        <p14:creationId xmlns:p14="http://schemas.microsoft.com/office/powerpoint/2010/main" val="418045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9"/>
                                        </p:tgtEl>
                                        <p:attrNameLst>
                                          <p:attrName>style.visibility</p:attrName>
                                        </p:attrNameLst>
                                      </p:cBhvr>
                                      <p:to>
                                        <p:strVal val="visible"/>
                                      </p:to>
                                    </p:set>
                                    <p:animEffect transition="in" filter="fade">
                                      <p:cBhvr>
                                        <p:cTn id="7" dur="1900"/>
                                        <p:tgtEl>
                                          <p:spTgt spid="5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
                                        </p:tgtEl>
                                        <p:attrNameLst>
                                          <p:attrName>style.visibility</p:attrName>
                                        </p:attrNameLst>
                                      </p:cBhvr>
                                      <p:to>
                                        <p:strVal val="visible"/>
                                      </p:to>
                                    </p:set>
                                    <p:animEffect transition="in" filter="fade">
                                      <p:cBhvr>
                                        <p:cTn id="12" dur="1000"/>
                                        <p:tgtEl>
                                          <p:spTgt spid="5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0"/>
                                        </p:tgtEl>
                                        <p:attrNameLst>
                                          <p:attrName>style.visibility</p:attrName>
                                        </p:attrNameLst>
                                      </p:cBhvr>
                                      <p:to>
                                        <p:strVal val="visible"/>
                                      </p:to>
                                    </p:set>
                                    <p:animEffect transition="in" filter="fade">
                                      <p:cBhvr>
                                        <p:cTn id="17" dur="1000"/>
                                        <p:tgtEl>
                                          <p:spTgt spid="5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5"/>
                                        </p:tgtEl>
                                        <p:attrNameLst>
                                          <p:attrName>style.visibility</p:attrName>
                                        </p:attrNameLst>
                                      </p:cBhvr>
                                      <p:to>
                                        <p:strVal val="visible"/>
                                      </p:to>
                                    </p:set>
                                    <p:animEffect transition="in" filter="fade">
                                      <p:cBhvr>
                                        <p:cTn id="22" dur="10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73f2691964_0_253"/>
          <p:cNvSpPr txBox="1">
            <a:spLocks noGrp="1"/>
          </p:cNvSpPr>
          <p:nvPr>
            <p:ph type="title"/>
          </p:nvPr>
        </p:nvSpPr>
        <p:spPr>
          <a:xfrm>
            <a:off x="323126" y="-101721"/>
            <a:ext cx="11628112"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CA" sz="4000" dirty="0"/>
              <a:t>Personalized </a:t>
            </a:r>
            <a:r>
              <a:rPr lang="en-CA" sz="4000" b="1" dirty="0"/>
              <a:t>Interview Questions</a:t>
            </a:r>
            <a:endParaRPr sz="4000" b="1" dirty="0"/>
          </a:p>
        </p:txBody>
      </p:sp>
      <p:sp>
        <p:nvSpPr>
          <p:cNvPr id="5" name="Google Shape;352;p12">
            <a:extLst>
              <a:ext uri="{FF2B5EF4-FFF2-40B4-BE49-F238E27FC236}">
                <a16:creationId xmlns:a16="http://schemas.microsoft.com/office/drawing/2014/main" id="{3E260EAB-DCAB-544B-8EA3-07049D13C5C9}"/>
              </a:ext>
            </a:extLst>
          </p:cNvPr>
          <p:cNvSpPr txBox="1">
            <a:spLocks/>
          </p:cNvSpPr>
          <p:nvPr/>
        </p:nvSpPr>
        <p:spPr>
          <a:xfrm>
            <a:off x="9016300" y="1243352"/>
            <a:ext cx="2704368" cy="2351314"/>
          </a:xfrm>
          <a:prstGeom prst="rect">
            <a:avLst/>
          </a:prstGeom>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solidFill>
                  <a:srgbClr val="007E54"/>
                </a:solidFill>
                <a:latin typeface="Open Sans"/>
                <a:ea typeface="Open Sans"/>
                <a:cs typeface="Open Sans"/>
                <a:sym typeface="Open Sans"/>
              </a:rPr>
              <a:t>Interview questions are </a:t>
            </a:r>
            <a:r>
              <a:rPr lang="en-US" sz="1800" b="1" i="1" dirty="0">
                <a:solidFill>
                  <a:srgbClr val="007E54"/>
                </a:solidFill>
                <a:latin typeface="Open Sans"/>
                <a:ea typeface="Open Sans"/>
                <a:cs typeface="Open Sans"/>
                <a:sym typeface="Open Sans"/>
              </a:rPr>
              <a:t>personalized</a:t>
            </a:r>
            <a:r>
              <a:rPr lang="en-US" sz="1800" dirty="0">
                <a:solidFill>
                  <a:srgbClr val="007E54"/>
                </a:solidFill>
                <a:latin typeface="Open Sans"/>
                <a:ea typeface="Open Sans"/>
                <a:cs typeface="Open Sans"/>
                <a:sym typeface="Open Sans"/>
              </a:rPr>
              <a:t> to each individual’s results. </a:t>
            </a:r>
          </a:p>
          <a:p>
            <a:pPr algn="ctr"/>
            <a:r>
              <a:rPr lang="en-US" sz="1800" dirty="0">
                <a:solidFill>
                  <a:srgbClr val="007E54"/>
                </a:solidFill>
                <a:latin typeface="Open Sans"/>
                <a:ea typeface="Open Sans"/>
                <a:cs typeface="Open Sans"/>
                <a:sym typeface="Open Sans"/>
              </a:rPr>
              <a:t>This leads to more insightful interviews!</a:t>
            </a:r>
          </a:p>
        </p:txBody>
      </p:sp>
      <p:pic>
        <p:nvPicPr>
          <p:cNvPr id="6" name="Picture 5">
            <a:extLst>
              <a:ext uri="{FF2B5EF4-FFF2-40B4-BE49-F238E27FC236}">
                <a16:creationId xmlns:a16="http://schemas.microsoft.com/office/drawing/2014/main" id="{AF350FCC-102B-1C41-9D51-A7DFF885E2D8}"/>
              </a:ext>
            </a:extLst>
          </p:cNvPr>
          <p:cNvPicPr>
            <a:picLocks noChangeAspect="1"/>
          </p:cNvPicPr>
          <p:nvPr/>
        </p:nvPicPr>
        <p:blipFill>
          <a:blip r:embed="rId3"/>
          <a:stretch>
            <a:fillRect/>
          </a:stretch>
        </p:blipFill>
        <p:spPr>
          <a:xfrm>
            <a:off x="1592128" y="1044672"/>
            <a:ext cx="7193603" cy="4805443"/>
          </a:xfrm>
          <a:prstGeom prst="rect">
            <a:avLst/>
          </a:prstGeom>
        </p:spPr>
      </p:pic>
      <p:sp>
        <p:nvSpPr>
          <p:cNvPr id="7" name="Oval 6">
            <a:extLst>
              <a:ext uri="{FF2B5EF4-FFF2-40B4-BE49-F238E27FC236}">
                <a16:creationId xmlns:a16="http://schemas.microsoft.com/office/drawing/2014/main" id="{F390FA37-66E2-0348-94C1-A3B6B98F611B}"/>
              </a:ext>
            </a:extLst>
          </p:cNvPr>
          <p:cNvSpPr/>
          <p:nvPr/>
        </p:nvSpPr>
        <p:spPr>
          <a:xfrm>
            <a:off x="4835471" y="3447393"/>
            <a:ext cx="4448013" cy="263565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796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61801b9fa5_0_155"/>
          <p:cNvSpPr txBox="1">
            <a:spLocks noGrp="1"/>
          </p:cNvSpPr>
          <p:nvPr>
            <p:ph type="title"/>
          </p:nvPr>
        </p:nvSpPr>
        <p:spPr>
          <a:xfrm>
            <a:off x="426200" y="430125"/>
            <a:ext cx="11352300" cy="6069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4400"/>
              <a:buNone/>
            </a:pPr>
            <a:r>
              <a:rPr lang="en-US" b="1" dirty="0">
                <a:effectLst>
                  <a:outerShdw blurRad="50800" dist="38100" dir="2700000" algn="tl" rotWithShape="0">
                    <a:prstClr val="black">
                      <a:alpha val="40000"/>
                    </a:prstClr>
                  </a:outerShdw>
                </a:effectLst>
              </a:rPr>
              <a:t>Post-Hire</a:t>
            </a:r>
            <a:br>
              <a:rPr lang="en-US" dirty="0">
                <a:effectLst>
                  <a:outerShdw blurRad="50800" dist="38100" dir="2700000" algn="tl" rotWithShape="0">
                    <a:prstClr val="black">
                      <a:alpha val="40000"/>
                    </a:prstClr>
                  </a:outerShdw>
                </a:effectLst>
              </a:rPr>
            </a:br>
            <a:r>
              <a:rPr lang="en-US" sz="3200" dirty="0">
                <a:effectLst>
                  <a:outerShdw blurRad="50800" dist="38100" dir="2700000" algn="tl" rotWithShape="0">
                    <a:prstClr val="black">
                      <a:alpha val="40000"/>
                    </a:prstClr>
                  </a:outerShdw>
                </a:effectLst>
              </a:rPr>
              <a:t>Employee Training &amp; Coaching</a:t>
            </a:r>
            <a:endParaRPr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7509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73f2691964_0_253"/>
          <p:cNvSpPr txBox="1">
            <a:spLocks noGrp="1"/>
          </p:cNvSpPr>
          <p:nvPr>
            <p:ph type="title"/>
          </p:nvPr>
        </p:nvSpPr>
        <p:spPr>
          <a:xfrm>
            <a:off x="323126" y="-101721"/>
            <a:ext cx="11628112"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CA" sz="4000" dirty="0"/>
              <a:t>1. Management Advice</a:t>
            </a:r>
            <a:endParaRPr sz="4000" b="1" dirty="0"/>
          </a:p>
        </p:txBody>
      </p:sp>
      <p:sp>
        <p:nvSpPr>
          <p:cNvPr id="5" name="Google Shape;352;p12">
            <a:extLst>
              <a:ext uri="{FF2B5EF4-FFF2-40B4-BE49-F238E27FC236}">
                <a16:creationId xmlns:a16="http://schemas.microsoft.com/office/drawing/2014/main" id="{3E260EAB-DCAB-544B-8EA3-07049D13C5C9}"/>
              </a:ext>
            </a:extLst>
          </p:cNvPr>
          <p:cNvSpPr txBox="1">
            <a:spLocks/>
          </p:cNvSpPr>
          <p:nvPr/>
        </p:nvSpPr>
        <p:spPr>
          <a:xfrm>
            <a:off x="9016300" y="1243352"/>
            <a:ext cx="2704368" cy="2351314"/>
          </a:xfrm>
          <a:prstGeom prst="rect">
            <a:avLst/>
          </a:prstGeom>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solidFill>
                  <a:srgbClr val="007E54"/>
                </a:solidFill>
                <a:latin typeface="Open Sans"/>
                <a:ea typeface="Open Sans"/>
                <a:cs typeface="Open Sans"/>
                <a:sym typeface="Open Sans"/>
              </a:rPr>
              <a:t>Coaching tips are </a:t>
            </a:r>
            <a:r>
              <a:rPr lang="en-US" sz="1800" b="1" i="1" dirty="0">
                <a:solidFill>
                  <a:srgbClr val="007E54"/>
                </a:solidFill>
                <a:latin typeface="Open Sans"/>
                <a:ea typeface="Open Sans"/>
                <a:cs typeface="Open Sans"/>
                <a:sym typeface="Open Sans"/>
              </a:rPr>
              <a:t>personalized</a:t>
            </a:r>
            <a:r>
              <a:rPr lang="en-US" sz="1800" dirty="0">
                <a:solidFill>
                  <a:srgbClr val="007E54"/>
                </a:solidFill>
                <a:latin typeface="Open Sans"/>
                <a:ea typeface="Open Sans"/>
                <a:cs typeface="Open Sans"/>
                <a:sym typeface="Open Sans"/>
              </a:rPr>
              <a:t> to each individual’s results. </a:t>
            </a:r>
          </a:p>
        </p:txBody>
      </p:sp>
      <p:pic>
        <p:nvPicPr>
          <p:cNvPr id="6" name="Picture 5">
            <a:extLst>
              <a:ext uri="{FF2B5EF4-FFF2-40B4-BE49-F238E27FC236}">
                <a16:creationId xmlns:a16="http://schemas.microsoft.com/office/drawing/2014/main" id="{AF350FCC-102B-1C41-9D51-A7DFF885E2D8}"/>
              </a:ext>
            </a:extLst>
          </p:cNvPr>
          <p:cNvPicPr>
            <a:picLocks noChangeAspect="1"/>
          </p:cNvPicPr>
          <p:nvPr/>
        </p:nvPicPr>
        <p:blipFill>
          <a:blip r:embed="rId3"/>
          <a:stretch>
            <a:fillRect/>
          </a:stretch>
        </p:blipFill>
        <p:spPr>
          <a:xfrm>
            <a:off x="1592128" y="1044672"/>
            <a:ext cx="7193603" cy="4805443"/>
          </a:xfrm>
          <a:prstGeom prst="rect">
            <a:avLst/>
          </a:prstGeom>
        </p:spPr>
      </p:pic>
      <p:sp>
        <p:nvSpPr>
          <p:cNvPr id="7" name="Oval 6">
            <a:extLst>
              <a:ext uri="{FF2B5EF4-FFF2-40B4-BE49-F238E27FC236}">
                <a16:creationId xmlns:a16="http://schemas.microsoft.com/office/drawing/2014/main" id="{237F7E52-129A-BC48-B944-EEED5B02B544}"/>
              </a:ext>
            </a:extLst>
          </p:cNvPr>
          <p:cNvSpPr/>
          <p:nvPr/>
        </p:nvSpPr>
        <p:spPr>
          <a:xfrm>
            <a:off x="1361559" y="4504267"/>
            <a:ext cx="3947284" cy="165946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0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3" name="Picture 2">
            <a:extLst>
              <a:ext uri="{FF2B5EF4-FFF2-40B4-BE49-F238E27FC236}">
                <a16:creationId xmlns:a16="http://schemas.microsoft.com/office/drawing/2014/main" id="{9770B545-BED2-524E-B7B6-A0E26052590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6000"/>
                    </a14:imgEffect>
                  </a14:imgLayer>
                </a14:imgProps>
              </a:ext>
            </a:extLst>
          </a:blip>
          <a:stretch>
            <a:fillRect/>
          </a:stretch>
        </p:blipFill>
        <p:spPr>
          <a:xfrm>
            <a:off x="1331976" y="406400"/>
            <a:ext cx="9678924" cy="5965593"/>
          </a:xfrm>
          <a:prstGeom prst="rect">
            <a:avLst/>
          </a:prstGeom>
        </p:spPr>
      </p:pic>
      <p:sp>
        <p:nvSpPr>
          <p:cNvPr id="251" name="Google Shape;251;p3"/>
          <p:cNvSpPr txBox="1">
            <a:spLocks noGrp="1"/>
          </p:cNvSpPr>
          <p:nvPr>
            <p:ph type="title"/>
          </p:nvPr>
        </p:nvSpPr>
        <p:spPr>
          <a:xfrm>
            <a:off x="344424" y="-13970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CA" b="1" dirty="0"/>
              <a:t>Who</a:t>
            </a:r>
            <a:r>
              <a:rPr lang="en-CA" dirty="0"/>
              <a:t> is </a:t>
            </a:r>
            <a:r>
              <a:rPr lang="en-CA" dirty="0" err="1"/>
              <a:t>TalentClick</a:t>
            </a:r>
            <a:r>
              <a:rPr lang="en-CA" dirty="0"/>
              <a:t>?</a:t>
            </a:r>
            <a:endParaRPr dirty="0"/>
          </a:p>
        </p:txBody>
      </p:sp>
      <p:sp>
        <p:nvSpPr>
          <p:cNvPr id="252" name="Google Shape;252;p3"/>
          <p:cNvSpPr txBox="1">
            <a:spLocks noGrp="1"/>
          </p:cNvSpPr>
          <p:nvPr>
            <p:ph type="title" idx="2"/>
          </p:nvPr>
        </p:nvSpPr>
        <p:spPr>
          <a:xfrm>
            <a:off x="1" y="2288362"/>
            <a:ext cx="12723648" cy="2234976"/>
          </a:xfrm>
          <a:prstGeom prst="rect">
            <a:avLst/>
          </a:prstGeom>
          <a:solidFill>
            <a:schemeClr val="bg1">
              <a:lumMod val="85000"/>
              <a:alpha val="74000"/>
            </a:schemeClr>
          </a:solidFill>
        </p:spPr>
        <p:txBody>
          <a:bodyPr spcFirstLastPara="1" wrap="square" lIns="91425" tIns="45700" rIns="91425" bIns="45700" anchor="ctr" anchorCtr="0">
            <a:noAutofit/>
          </a:bodyPr>
          <a:lstStyle/>
          <a:p>
            <a:pPr marL="0" lvl="0" indent="0" algn="ctr" rtl="0">
              <a:spcBef>
                <a:spcPts val="0"/>
              </a:spcBef>
              <a:spcAft>
                <a:spcPts val="0"/>
              </a:spcAft>
              <a:buNone/>
            </a:pPr>
            <a:br>
              <a:rPr lang="en-CA" sz="2800" dirty="0"/>
            </a:br>
            <a:r>
              <a:rPr lang="en-CA" sz="2800" dirty="0"/>
              <a:t>A Global leader in Psychometrics,</a:t>
            </a:r>
            <a:br>
              <a:rPr lang="en-CA" sz="2800" dirty="0"/>
            </a:br>
            <a:r>
              <a:rPr lang="en-CA" sz="2800" dirty="0"/>
              <a:t>used by thousands of business leaders</a:t>
            </a:r>
            <a:br>
              <a:rPr lang="en-CA" sz="2800" dirty="0"/>
            </a:br>
            <a:r>
              <a:rPr lang="en-CA" sz="2800" dirty="0"/>
              <a:t>in more than 100 countries worldwide,</a:t>
            </a:r>
            <a:br>
              <a:rPr lang="en-CA" sz="2800" dirty="0"/>
            </a:br>
            <a:r>
              <a:rPr lang="en-CA" sz="2800" dirty="0"/>
              <a:t>in 25 languages.</a:t>
            </a:r>
            <a:br>
              <a:rPr lang="en-CA" sz="2800" dirty="0"/>
            </a:br>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61801b9fa5_1_11"/>
          <p:cNvSpPr/>
          <p:nvPr/>
        </p:nvSpPr>
        <p:spPr>
          <a:xfrm rot="-5400000">
            <a:off x="3741450" y="3118200"/>
            <a:ext cx="6351900" cy="115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g61801b9fa5_1_11"/>
          <p:cNvSpPr txBox="1">
            <a:spLocks noGrp="1"/>
          </p:cNvSpPr>
          <p:nvPr>
            <p:ph type="title"/>
          </p:nvPr>
        </p:nvSpPr>
        <p:spPr>
          <a:xfrm>
            <a:off x="457200" y="212725"/>
            <a:ext cx="568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dirty="0"/>
              <a:t>2. </a:t>
            </a:r>
            <a:r>
              <a:rPr lang="en-US" b="1" dirty="0"/>
              <a:t>Coaching</a:t>
            </a:r>
            <a:endParaRPr b="1" dirty="0"/>
          </a:p>
          <a:p>
            <a:pPr marL="0" lvl="0" indent="0" algn="l" rtl="0">
              <a:lnSpc>
                <a:spcPct val="90000"/>
              </a:lnSpc>
              <a:spcBef>
                <a:spcPts val="0"/>
              </a:spcBef>
              <a:spcAft>
                <a:spcPts val="0"/>
              </a:spcAft>
              <a:buNone/>
            </a:pPr>
            <a:r>
              <a:rPr lang="en-US" dirty="0"/>
              <a:t>    Guide</a:t>
            </a:r>
            <a:endParaRPr dirty="0"/>
          </a:p>
        </p:txBody>
      </p:sp>
      <p:pic>
        <p:nvPicPr>
          <p:cNvPr id="708" name="Google Shape;708;g61801b9fa5_1_11"/>
          <p:cNvPicPr preferRelativeResize="0"/>
          <p:nvPr/>
        </p:nvPicPr>
        <p:blipFill rotWithShape="1">
          <a:blip r:embed="rId3" cstate="screen">
            <a:alphaModFix/>
            <a:extLst>
              <a:ext uri="{28A0092B-C50C-407E-A947-70E740481C1C}">
                <a14:useLocalDpi xmlns:a14="http://schemas.microsoft.com/office/drawing/2010/main"/>
              </a:ext>
            </a:extLst>
          </a:blip>
          <a:srcRect r="2515"/>
          <a:stretch/>
        </p:blipFill>
        <p:spPr>
          <a:xfrm>
            <a:off x="7275775" y="118250"/>
            <a:ext cx="4628226" cy="6185326"/>
          </a:xfrm>
          <a:prstGeom prst="rect">
            <a:avLst/>
          </a:prstGeom>
          <a:noFill/>
          <a:ln>
            <a:noFill/>
          </a:ln>
        </p:spPr>
      </p:pic>
      <p:pic>
        <p:nvPicPr>
          <p:cNvPr id="709" name="Google Shape;709;g61801b9fa5_1_1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10050" y="3221425"/>
            <a:ext cx="8182800" cy="1730029"/>
          </a:xfrm>
          <a:prstGeom prst="rect">
            <a:avLst/>
          </a:prstGeom>
          <a:noFill/>
          <a:ln w="28575" cap="flat" cmpd="sng">
            <a:solidFill>
              <a:srgbClr val="ED7D31"/>
            </a:solidFill>
            <a:prstDash val="solid"/>
            <a:round/>
            <a:headEnd type="none" w="sm" len="sm"/>
            <a:tailEnd type="none" w="sm" len="sm"/>
          </a:ln>
        </p:spPr>
      </p:pic>
    </p:spTree>
    <p:extLst>
      <p:ext uri="{BB962C8B-B14F-4D97-AF65-F5344CB8AC3E}">
        <p14:creationId xmlns:p14="http://schemas.microsoft.com/office/powerpoint/2010/main" val="1480398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61801b9fa5_0_298"/>
          <p:cNvSpPr txBox="1">
            <a:spLocks noGrp="1"/>
          </p:cNvSpPr>
          <p:nvPr>
            <p:ph type="title"/>
          </p:nvPr>
        </p:nvSpPr>
        <p:spPr>
          <a:xfrm>
            <a:off x="304800" y="136525"/>
            <a:ext cx="6421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dirty="0"/>
              <a:t>3. </a:t>
            </a:r>
            <a:r>
              <a:rPr lang="en-US" b="1" dirty="0"/>
              <a:t>Quick-Reference</a:t>
            </a:r>
            <a:r>
              <a:rPr lang="en-US" dirty="0"/>
              <a:t> </a:t>
            </a:r>
            <a:endParaRPr dirty="0"/>
          </a:p>
          <a:p>
            <a:pPr marL="0" lvl="0" indent="0" algn="l" rtl="0">
              <a:lnSpc>
                <a:spcPct val="90000"/>
              </a:lnSpc>
              <a:spcBef>
                <a:spcPts val="0"/>
              </a:spcBef>
              <a:spcAft>
                <a:spcPts val="0"/>
              </a:spcAft>
              <a:buNone/>
            </a:pPr>
            <a:r>
              <a:rPr lang="en-US" dirty="0"/>
              <a:t>    Sheet</a:t>
            </a:r>
            <a:endParaRPr dirty="0"/>
          </a:p>
        </p:txBody>
      </p:sp>
      <p:sp>
        <p:nvSpPr>
          <p:cNvPr id="683" name="Google Shape;683;g61801b9fa5_0_298"/>
          <p:cNvSpPr txBox="1"/>
          <p:nvPr/>
        </p:nvSpPr>
        <p:spPr>
          <a:xfrm>
            <a:off x="538600" y="1667500"/>
            <a:ext cx="6009900" cy="4305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684" name="Google Shape;684;g61801b9fa5_0_298"/>
          <p:cNvSpPr/>
          <p:nvPr/>
        </p:nvSpPr>
        <p:spPr>
          <a:xfrm rot="-5400000">
            <a:off x="3596925" y="3099025"/>
            <a:ext cx="6351900" cy="115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5" name="Google Shape;685;g61801b9fa5_0_298"/>
          <p:cNvPicPr preferRelativeResize="0"/>
          <p:nvPr/>
        </p:nvPicPr>
        <p:blipFill rotWithShape="1">
          <a:blip r:embed="rId3" cstate="screen">
            <a:alphaModFix/>
            <a:extLst>
              <a:ext uri="{28A0092B-C50C-407E-A947-70E740481C1C}">
                <a14:useLocalDpi xmlns:a14="http://schemas.microsoft.com/office/drawing/2010/main"/>
              </a:ext>
            </a:extLst>
          </a:blip>
          <a:srcRect b="10921"/>
          <a:stretch/>
        </p:blipFill>
        <p:spPr>
          <a:xfrm>
            <a:off x="6901575" y="228600"/>
            <a:ext cx="5179675" cy="5973100"/>
          </a:xfrm>
          <a:prstGeom prst="rect">
            <a:avLst/>
          </a:prstGeom>
          <a:noFill/>
          <a:ln>
            <a:noFill/>
          </a:ln>
        </p:spPr>
      </p:pic>
    </p:spTree>
    <p:extLst>
      <p:ext uri="{BB962C8B-B14F-4D97-AF65-F5344CB8AC3E}">
        <p14:creationId xmlns:p14="http://schemas.microsoft.com/office/powerpoint/2010/main" val="720103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61801b9fa5_0_304"/>
          <p:cNvSpPr txBox="1">
            <a:spLocks noGrp="1"/>
          </p:cNvSpPr>
          <p:nvPr>
            <p:ph type="title"/>
          </p:nvPr>
        </p:nvSpPr>
        <p:spPr>
          <a:xfrm>
            <a:off x="381000" y="212725"/>
            <a:ext cx="5686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dirty="0"/>
              <a:t>4. </a:t>
            </a:r>
            <a:r>
              <a:rPr lang="en-US" b="1" dirty="0" err="1"/>
              <a:t>SafeSELF</a:t>
            </a:r>
            <a:r>
              <a:rPr lang="en-US" b="1" dirty="0"/>
              <a:t> </a:t>
            </a:r>
            <a:endParaRPr b="1" dirty="0"/>
          </a:p>
          <a:p>
            <a:pPr marL="0" lvl="0" indent="0" algn="l" rtl="0">
              <a:lnSpc>
                <a:spcPct val="90000"/>
              </a:lnSpc>
              <a:spcBef>
                <a:spcPts val="0"/>
              </a:spcBef>
              <a:spcAft>
                <a:spcPts val="0"/>
              </a:spcAft>
              <a:buNone/>
            </a:pPr>
            <a:r>
              <a:rPr lang="en-US" dirty="0"/>
              <a:t>    Action Plan</a:t>
            </a:r>
            <a:endParaRPr dirty="0"/>
          </a:p>
        </p:txBody>
      </p:sp>
      <p:sp>
        <p:nvSpPr>
          <p:cNvPr id="691" name="Google Shape;691;g61801b9fa5_0_304"/>
          <p:cNvSpPr txBox="1"/>
          <p:nvPr/>
        </p:nvSpPr>
        <p:spPr>
          <a:xfrm>
            <a:off x="538600" y="1667500"/>
            <a:ext cx="5686200" cy="43056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endParaRPr sz="2400" b="0" i="0" u="none" strike="noStrike" cap="none">
              <a:solidFill>
                <a:schemeClr val="dk1"/>
              </a:solidFill>
              <a:latin typeface="Open Sans"/>
              <a:ea typeface="Open Sans"/>
              <a:cs typeface="Open Sans"/>
              <a:sym typeface="Open Sans"/>
            </a:endParaRPr>
          </a:p>
        </p:txBody>
      </p:sp>
      <p:sp>
        <p:nvSpPr>
          <p:cNvPr id="692" name="Google Shape;692;g61801b9fa5_0_304"/>
          <p:cNvSpPr/>
          <p:nvPr/>
        </p:nvSpPr>
        <p:spPr>
          <a:xfrm rot="-5400000">
            <a:off x="3589050" y="3118200"/>
            <a:ext cx="6351900" cy="115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3" name="Google Shape;693;g61801b9fa5_0_304"/>
          <p:cNvPicPr preferRelativeResize="0"/>
          <p:nvPr/>
        </p:nvPicPr>
        <p:blipFill rotWithShape="1">
          <a:blip r:embed="rId3" cstate="screen">
            <a:alphaModFix/>
            <a:extLst>
              <a:ext uri="{28A0092B-C50C-407E-A947-70E740481C1C}">
                <a14:useLocalDpi xmlns:a14="http://schemas.microsoft.com/office/drawing/2010/main"/>
              </a:ext>
            </a:extLst>
          </a:blip>
          <a:srcRect l="2586" t="3356" r="3692" b="7373"/>
          <a:stretch/>
        </p:blipFill>
        <p:spPr>
          <a:xfrm>
            <a:off x="6929400" y="165975"/>
            <a:ext cx="5042225" cy="5986199"/>
          </a:xfrm>
          <a:prstGeom prst="rect">
            <a:avLst/>
          </a:prstGeom>
          <a:noFill/>
          <a:ln>
            <a:noFill/>
          </a:ln>
        </p:spPr>
      </p:pic>
    </p:spTree>
    <p:extLst>
      <p:ext uri="{BB962C8B-B14F-4D97-AF65-F5344CB8AC3E}">
        <p14:creationId xmlns:p14="http://schemas.microsoft.com/office/powerpoint/2010/main" val="2371214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98197" y="642290"/>
            <a:ext cx="8229600" cy="554877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grpSp>
        <p:nvGrpSpPr>
          <p:cNvPr id="4" name="Group 3">
            <a:extLst>
              <a:ext uri="{FF2B5EF4-FFF2-40B4-BE49-F238E27FC236}">
                <a16:creationId xmlns:a16="http://schemas.microsoft.com/office/drawing/2014/main" id="{11ADE3FF-33C6-B043-8A47-EB12DE9003F2}"/>
              </a:ext>
            </a:extLst>
          </p:cNvPr>
          <p:cNvGrpSpPr/>
          <p:nvPr/>
        </p:nvGrpSpPr>
        <p:grpSpPr>
          <a:xfrm>
            <a:off x="1833795" y="759815"/>
            <a:ext cx="9412012" cy="5339809"/>
            <a:chOff x="2999656" y="1311585"/>
            <a:chExt cx="7453482" cy="4279417"/>
          </a:xfrm>
        </p:grpSpPr>
        <p:sp>
          <p:nvSpPr>
            <p:cNvPr id="9" name="Rectangle 8"/>
            <p:cNvSpPr/>
            <p:nvPr/>
          </p:nvSpPr>
          <p:spPr>
            <a:xfrm>
              <a:off x="7731233" y="1832184"/>
              <a:ext cx="2657095" cy="3758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1" name="Rectangle 10"/>
            <p:cNvSpPr/>
            <p:nvPr/>
          </p:nvSpPr>
          <p:spPr>
            <a:xfrm>
              <a:off x="6841079" y="1311585"/>
              <a:ext cx="3612059" cy="844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9656" y="1603654"/>
              <a:ext cx="2994622" cy="3857734"/>
            </a:xfrm>
            <a:prstGeom prst="rect">
              <a:avLst/>
            </a:prstGeom>
            <a:ln>
              <a:solidFill>
                <a:schemeClr val="tx1"/>
              </a:solidFill>
            </a:ln>
            <a:effectLst>
              <a:outerShdw blurRad="50800" dist="203200" dir="2700000" algn="tl" rotWithShape="0">
                <a:prstClr val="black">
                  <a:alpha val="40000"/>
                </a:prst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94277" y="1603654"/>
              <a:ext cx="2912063" cy="3857734"/>
            </a:xfrm>
            <a:prstGeom prst="rect">
              <a:avLst/>
            </a:prstGeom>
            <a:ln>
              <a:solidFill>
                <a:schemeClr val="tx1"/>
              </a:solidFill>
            </a:ln>
            <a:effectLst>
              <a:outerShdw blurRad="50800" dist="203200" dir="2700000" algn="tl" rotWithShape="0">
                <a:prstClr val="black">
                  <a:alpha val="40000"/>
                </a:prst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54153" y="2870051"/>
              <a:ext cx="1868824" cy="1763749"/>
            </a:xfrm>
            <a:prstGeom prst="rect">
              <a:avLst/>
            </a:prstGeom>
          </p:spPr>
        </p:pic>
      </p:grpSp>
      <p:pic>
        <p:nvPicPr>
          <p:cNvPr id="17" name="Picture 16">
            <a:extLst>
              <a:ext uri="{FF2B5EF4-FFF2-40B4-BE49-F238E27FC236}">
                <a16:creationId xmlns:a16="http://schemas.microsoft.com/office/drawing/2014/main" id="{A7F0B6D8-E76C-024F-AA7F-CC768FDFACD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256824" y="5496252"/>
            <a:ext cx="694155" cy="694155"/>
          </a:xfrm>
          <a:prstGeom prst="rect">
            <a:avLst/>
          </a:prstGeom>
        </p:spPr>
      </p:pic>
      <p:sp>
        <p:nvSpPr>
          <p:cNvPr id="14" name="Google Shape;291;g73f2691964_0_253">
            <a:extLst>
              <a:ext uri="{FF2B5EF4-FFF2-40B4-BE49-F238E27FC236}">
                <a16:creationId xmlns:a16="http://schemas.microsoft.com/office/drawing/2014/main" id="{75229C98-E7D7-3B43-B318-55DA3F80A338}"/>
              </a:ext>
            </a:extLst>
          </p:cNvPr>
          <p:cNvSpPr txBox="1">
            <a:spLocks noGrp="1"/>
          </p:cNvSpPr>
          <p:nvPr>
            <p:ph type="title" idx="4294967295"/>
          </p:nvPr>
        </p:nvSpPr>
        <p:spPr>
          <a:xfrm>
            <a:off x="0" y="-176213"/>
            <a:ext cx="11563350" cy="132556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CA" sz="4000" dirty="0">
                <a:latin typeface="Verdana" panose="020B0604030504040204" pitchFamily="34" charset="0"/>
                <a:ea typeface="Verdana" panose="020B0604030504040204" pitchFamily="34" charset="0"/>
                <a:cs typeface="Verdana" panose="020B0604030504040204" pitchFamily="34" charset="0"/>
              </a:rPr>
              <a:t>Key Message About Behavioral Change</a:t>
            </a:r>
            <a:endParaRPr sz="40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0139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814" y="634070"/>
            <a:ext cx="7168185" cy="5835975"/>
          </a:xfrm>
          <a:prstGeom prst="rect">
            <a:avLst/>
          </a:prstGeom>
          <a:ln>
            <a:solidFill>
              <a:schemeClr val="tx1"/>
            </a:solidFill>
          </a:ln>
        </p:spPr>
      </p:pic>
      <p:sp>
        <p:nvSpPr>
          <p:cNvPr id="11" name="TextBox 57"/>
          <p:cNvSpPr txBox="1"/>
          <p:nvPr/>
        </p:nvSpPr>
        <p:spPr>
          <a:xfrm>
            <a:off x="7828449" y="961715"/>
            <a:ext cx="3531211" cy="83099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2400" b="1" i="1" baseline="0" dirty="0">
                <a:solidFill>
                  <a:sysClr val="windowText" lastClr="000000"/>
                </a:solidFill>
              </a:rPr>
              <a:t>More First Aid Incidents &amp; </a:t>
            </a:r>
            <a:r>
              <a:rPr lang="en-CA" sz="2400" b="1" i="0" baseline="0" dirty="0">
                <a:solidFill>
                  <a:sysClr val="windowText" lastClr="000000"/>
                </a:solidFill>
              </a:rPr>
              <a:t>Recordable injuries </a:t>
            </a:r>
            <a:endParaRPr lang="en-CA" sz="2400" b="1" i="0" dirty="0">
              <a:solidFill>
                <a:schemeClr val="bg1"/>
              </a:solidFill>
            </a:endParaRPr>
          </a:p>
        </p:txBody>
      </p:sp>
      <p:sp>
        <p:nvSpPr>
          <p:cNvPr id="13" name="TextBox 40"/>
          <p:cNvSpPr txBox="1"/>
          <p:nvPr/>
        </p:nvSpPr>
        <p:spPr>
          <a:xfrm>
            <a:off x="7833924" y="3237802"/>
            <a:ext cx="3525736" cy="83099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2400" b="1" i="1" baseline="0" dirty="0">
                <a:solidFill>
                  <a:sysClr val="windowText" lastClr="000000"/>
                </a:solidFill>
              </a:rPr>
              <a:t>More First Aid Incidents &amp; </a:t>
            </a:r>
            <a:r>
              <a:rPr lang="en-CA" sz="2400" b="1" i="0" baseline="0" dirty="0">
                <a:solidFill>
                  <a:sysClr val="windowText" lastClr="000000"/>
                </a:solidFill>
              </a:rPr>
              <a:t>Near Misses</a:t>
            </a:r>
            <a:endParaRPr lang="en-CA" sz="2400" b="1" i="0" dirty="0">
              <a:solidFill>
                <a:schemeClr val="bg1"/>
              </a:solidFill>
            </a:endParaRPr>
          </a:p>
        </p:txBody>
      </p:sp>
      <p:sp>
        <p:nvSpPr>
          <p:cNvPr id="14" name="TextBox 57"/>
          <p:cNvSpPr txBox="1"/>
          <p:nvPr/>
        </p:nvSpPr>
        <p:spPr>
          <a:xfrm>
            <a:off x="7828448" y="5130407"/>
            <a:ext cx="3531211" cy="83099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2400" b="1" i="1" baseline="0" dirty="0">
                <a:solidFill>
                  <a:sysClr val="windowText" lastClr="000000"/>
                </a:solidFill>
              </a:rPr>
              <a:t>More First Aid Incidents &amp; </a:t>
            </a:r>
            <a:r>
              <a:rPr lang="en-CA" sz="2400" b="1" i="0" baseline="0" dirty="0">
                <a:solidFill>
                  <a:sysClr val="windowText" lastClr="000000"/>
                </a:solidFill>
              </a:rPr>
              <a:t>Recordable injuries </a:t>
            </a:r>
            <a:endParaRPr lang="en-CA" sz="2400" b="1" i="0" dirty="0">
              <a:solidFill>
                <a:schemeClr val="bg1"/>
              </a:solidFill>
            </a:endParaRPr>
          </a:p>
        </p:txBody>
      </p:sp>
      <p:cxnSp>
        <p:nvCxnSpPr>
          <p:cNvPr id="5" name="Straight Connector 4"/>
          <p:cNvCxnSpPr/>
          <p:nvPr/>
        </p:nvCxnSpPr>
        <p:spPr>
          <a:xfrm flipV="1">
            <a:off x="7246510" y="1377214"/>
            <a:ext cx="669864" cy="2027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246509" y="3750836"/>
            <a:ext cx="669864" cy="2027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228925" y="5944036"/>
            <a:ext cx="669864" cy="2027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6314A5C-1C49-BD46-94D9-8A78B96ED9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359659" y="5562816"/>
            <a:ext cx="694155" cy="694155"/>
          </a:xfrm>
          <a:prstGeom prst="rect">
            <a:avLst/>
          </a:prstGeom>
        </p:spPr>
      </p:pic>
      <p:sp>
        <p:nvSpPr>
          <p:cNvPr id="12" name="Google Shape;393;g73f2691964_0_402">
            <a:extLst>
              <a:ext uri="{FF2B5EF4-FFF2-40B4-BE49-F238E27FC236}">
                <a16:creationId xmlns:a16="http://schemas.microsoft.com/office/drawing/2014/main" id="{8AD74281-45F7-D940-9F20-20CFE05FD4E3}"/>
              </a:ext>
            </a:extLst>
          </p:cNvPr>
          <p:cNvSpPr txBox="1">
            <a:spLocks/>
          </p:cNvSpPr>
          <p:nvPr/>
        </p:nvSpPr>
        <p:spPr>
          <a:xfrm>
            <a:off x="295729" y="18256"/>
            <a:ext cx="5157620" cy="61581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33333"/>
              </a:buClr>
              <a:buSzPts val="1800"/>
              <a:buFont typeface="Verdana"/>
              <a:buNone/>
              <a:defRPr sz="4400" b="0" i="0" u="none" strike="noStrike" cap="none">
                <a:solidFill>
                  <a:srgbClr val="333333"/>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CA" sz="4000" b="1" dirty="0">
                <a:latin typeface="Verdana" panose="020B0604030504040204" pitchFamily="34" charset="0"/>
                <a:ea typeface="Verdana" panose="020B0604030504040204" pitchFamily="34" charset="0"/>
                <a:cs typeface="Verdana" panose="020B0604030504040204" pitchFamily="34" charset="0"/>
              </a:rPr>
              <a:t>Group Report</a:t>
            </a:r>
            <a:endParaRPr lang="en-CA" sz="4000" b="1"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16334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73f2691964_0_402"/>
          <p:cNvSpPr txBox="1">
            <a:spLocks noGrp="1"/>
          </p:cNvSpPr>
          <p:nvPr>
            <p:ph type="title"/>
          </p:nvPr>
        </p:nvSpPr>
        <p:spPr>
          <a:xfrm>
            <a:off x="410029" y="-89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CA" dirty="0"/>
              <a:t>Customer Stories</a:t>
            </a:r>
            <a:endParaRPr dirty="0"/>
          </a:p>
        </p:txBody>
      </p:sp>
      <p:pic>
        <p:nvPicPr>
          <p:cNvPr id="394" name="Google Shape;394;g73f2691964_0_402"/>
          <p:cNvPicPr preferRelativeResize="0"/>
          <p:nvPr/>
        </p:nvPicPr>
        <p:blipFill>
          <a:blip r:embed="rId3">
            <a:alphaModFix/>
          </a:blip>
          <a:stretch>
            <a:fillRect/>
          </a:stretch>
        </p:blipFill>
        <p:spPr>
          <a:xfrm>
            <a:off x="256200" y="1062900"/>
            <a:ext cx="9392601" cy="5218100"/>
          </a:xfrm>
          <a:prstGeom prst="rect">
            <a:avLst/>
          </a:prstGeom>
          <a:noFill/>
          <a:ln>
            <a:noFill/>
          </a:ln>
        </p:spPr>
      </p:pic>
      <p:grpSp>
        <p:nvGrpSpPr>
          <p:cNvPr id="395" name="Google Shape;395;g73f2691964_0_402"/>
          <p:cNvGrpSpPr/>
          <p:nvPr/>
        </p:nvGrpSpPr>
        <p:grpSpPr>
          <a:xfrm>
            <a:off x="9734053" y="69469"/>
            <a:ext cx="2189554" cy="6173817"/>
            <a:chOff x="9669138" y="548640"/>
            <a:chExt cx="2013385" cy="5609302"/>
          </a:xfrm>
        </p:grpSpPr>
        <p:pic>
          <p:nvPicPr>
            <p:cNvPr id="397" name="Google Shape;397;g73f2691964_0_402"/>
            <p:cNvPicPr preferRelativeResize="0"/>
            <p:nvPr/>
          </p:nvPicPr>
          <p:blipFill rotWithShape="1">
            <a:blip r:embed="rId4">
              <a:alphaModFix/>
            </a:blip>
            <a:srcRect/>
            <a:stretch/>
          </p:blipFill>
          <p:spPr>
            <a:xfrm>
              <a:off x="10121475" y="548640"/>
              <a:ext cx="1561048" cy="5609302"/>
            </a:xfrm>
            <a:prstGeom prst="rect">
              <a:avLst/>
            </a:prstGeom>
            <a:noFill/>
            <a:ln>
              <a:noFill/>
            </a:ln>
          </p:spPr>
        </p:pic>
        <p:sp>
          <p:nvSpPr>
            <p:cNvPr id="398" name="Google Shape;398;g73f2691964_0_402"/>
            <p:cNvSpPr/>
            <p:nvPr/>
          </p:nvSpPr>
          <p:spPr>
            <a:xfrm>
              <a:off x="9669138" y="3621666"/>
              <a:ext cx="432000" cy="504000"/>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285202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10" name="Picture 9">
            <a:extLst>
              <a:ext uri="{FF2B5EF4-FFF2-40B4-BE49-F238E27FC236}">
                <a16:creationId xmlns:a16="http://schemas.microsoft.com/office/drawing/2014/main" id="{8E548017-1DCC-524A-A5D5-4B8FE98D67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0281" y="277339"/>
            <a:ext cx="4529384" cy="5874788"/>
          </a:xfrm>
          <a:prstGeom prst="rect">
            <a:avLst/>
          </a:prstGeom>
          <a:noFill/>
          <a:ln>
            <a:solidFill>
              <a:schemeClr val="bg1">
                <a:lumMod val="75000"/>
              </a:schemeClr>
            </a:solidFill>
          </a:ln>
          <a:effectLst>
            <a:outerShdw blurRad="50800" dist="38100" dir="2700000" sx="101000" sy="101000" algn="tl" rotWithShape="0">
              <a:prstClr val="black">
                <a:alpha val="40000"/>
              </a:prstClr>
            </a:outerShdw>
          </a:effectLst>
        </p:spPr>
      </p:pic>
      <p:sp>
        <p:nvSpPr>
          <p:cNvPr id="8" name="Google Shape;393;g73f2691964_0_402">
            <a:extLst>
              <a:ext uri="{FF2B5EF4-FFF2-40B4-BE49-F238E27FC236}">
                <a16:creationId xmlns:a16="http://schemas.microsoft.com/office/drawing/2014/main" id="{6FACB4F4-EB40-FC47-94BE-9FFF71C2349D}"/>
              </a:ext>
            </a:extLst>
          </p:cNvPr>
          <p:cNvSpPr txBox="1">
            <a:spLocks/>
          </p:cNvSpPr>
          <p:nvPr/>
        </p:nvSpPr>
        <p:spPr>
          <a:xfrm>
            <a:off x="295729" y="18256"/>
            <a:ext cx="3569262" cy="192366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33333"/>
              </a:buClr>
              <a:buSzPts val="1800"/>
              <a:buFont typeface="Verdana"/>
              <a:buNone/>
              <a:defRPr sz="4400" b="0" i="0" u="none" strike="noStrike" cap="none">
                <a:solidFill>
                  <a:srgbClr val="333333"/>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CA" sz="4000" dirty="0">
                <a:latin typeface="Verdana" panose="020B0604030504040204" pitchFamily="34" charset="0"/>
                <a:ea typeface="Verdana" panose="020B0604030504040204" pitchFamily="34" charset="0"/>
                <a:cs typeface="Verdana" panose="020B0604030504040204" pitchFamily="34" charset="0"/>
              </a:rPr>
              <a:t>Research Study</a:t>
            </a:r>
            <a:endParaRPr lang="en-CA" sz="4000" i="1" dirty="0">
              <a:latin typeface="Verdana" panose="020B0604030504040204" pitchFamily="34" charset="0"/>
              <a:ea typeface="Verdana" panose="020B0604030504040204" pitchFamily="34" charset="0"/>
              <a:cs typeface="Verdana" panose="020B0604030504040204" pitchFamily="34" charset="0"/>
            </a:endParaRPr>
          </a:p>
        </p:txBody>
      </p:sp>
      <p:sp>
        <p:nvSpPr>
          <p:cNvPr id="2" name="Oval 1">
            <a:extLst>
              <a:ext uri="{FF2B5EF4-FFF2-40B4-BE49-F238E27FC236}">
                <a16:creationId xmlns:a16="http://schemas.microsoft.com/office/drawing/2014/main" id="{636454C0-FD5F-8949-81AB-BEE0D3E0F075}"/>
              </a:ext>
            </a:extLst>
          </p:cNvPr>
          <p:cNvSpPr/>
          <p:nvPr/>
        </p:nvSpPr>
        <p:spPr>
          <a:xfrm>
            <a:off x="4013364" y="2677211"/>
            <a:ext cx="5684363" cy="3026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590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7" name="Google Shape;393;g73f2691964_0_402">
            <a:extLst>
              <a:ext uri="{FF2B5EF4-FFF2-40B4-BE49-F238E27FC236}">
                <a16:creationId xmlns:a16="http://schemas.microsoft.com/office/drawing/2014/main" id="{2B88C1C4-2112-B94A-8011-A62BAE7F1D10}"/>
              </a:ext>
            </a:extLst>
          </p:cNvPr>
          <p:cNvSpPr txBox="1">
            <a:spLocks/>
          </p:cNvSpPr>
          <p:nvPr/>
        </p:nvSpPr>
        <p:spPr>
          <a:xfrm>
            <a:off x="295729" y="18256"/>
            <a:ext cx="3569262" cy="192366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33333"/>
              </a:buClr>
              <a:buSzPts val="1800"/>
              <a:buFont typeface="Verdana"/>
              <a:buNone/>
              <a:defRPr sz="4400" b="0" i="0" u="none" strike="noStrike" cap="none">
                <a:solidFill>
                  <a:srgbClr val="333333"/>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CA" sz="4000" dirty="0">
                <a:latin typeface="Verdana" panose="020B0604030504040204" pitchFamily="34" charset="0"/>
                <a:ea typeface="Verdana" panose="020B0604030504040204" pitchFamily="34" charset="0"/>
                <a:cs typeface="Verdana" panose="020B0604030504040204" pitchFamily="34" charset="0"/>
              </a:rPr>
              <a:t>Research Study</a:t>
            </a:r>
            <a:endParaRPr lang="en-CA" sz="4000" i="1"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a:extLst>
              <a:ext uri="{FF2B5EF4-FFF2-40B4-BE49-F238E27FC236}">
                <a16:creationId xmlns:a16="http://schemas.microsoft.com/office/drawing/2014/main" id="{57AAB609-2D6D-A844-8A62-414FA1BD23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5637" y="269912"/>
            <a:ext cx="4581427" cy="5925263"/>
          </a:xfrm>
          <a:prstGeom prst="rect">
            <a:avLst/>
          </a:prstGeom>
          <a:noFill/>
          <a:ln>
            <a:solidFill>
              <a:schemeClr val="bg1">
                <a:lumMod val="75000"/>
              </a:schemeClr>
            </a:solidFill>
          </a:ln>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2985810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g73f2691964_0_49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25" y="0"/>
            <a:ext cx="12192000" cy="6857999"/>
          </a:xfrm>
          <a:prstGeom prst="rect">
            <a:avLst/>
          </a:prstGeom>
          <a:noFill/>
          <a:ln>
            <a:noFill/>
          </a:ln>
          <a:effectLst>
            <a:outerShdw blurRad="50800" dist="50800" dir="5400000" algn="ctr" rotWithShape="0">
              <a:srgbClr val="000000"/>
            </a:outerShdw>
          </a:effectLst>
        </p:spPr>
      </p:pic>
      <p:sp>
        <p:nvSpPr>
          <p:cNvPr id="428" name="Google Shape;428;g73f2691964_0_492"/>
          <p:cNvSpPr/>
          <p:nvPr/>
        </p:nvSpPr>
        <p:spPr>
          <a:xfrm>
            <a:off x="-172450" y="0"/>
            <a:ext cx="12557700" cy="6981000"/>
          </a:xfrm>
          <a:prstGeom prst="rect">
            <a:avLst/>
          </a:prstGeom>
          <a:solidFill>
            <a:srgbClr val="343434">
              <a:alpha val="674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29" name="Google Shape;429;g73f2691964_0_492"/>
          <p:cNvSpPr txBox="1"/>
          <p:nvPr/>
        </p:nvSpPr>
        <p:spPr>
          <a:xfrm>
            <a:off x="-9931" y="4479923"/>
            <a:ext cx="12201900" cy="1794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800"/>
              <a:buFont typeface="Arial"/>
              <a:buNone/>
            </a:pPr>
            <a:r>
              <a:rPr lang="en-CA" sz="2800" b="0" i="0" u="none" strike="noStrike" cap="none">
                <a:solidFill>
                  <a:srgbClr val="000000"/>
                </a:solidFill>
                <a:latin typeface="Open Sans"/>
                <a:ea typeface="Open Sans"/>
                <a:cs typeface="Open Sans"/>
                <a:sym typeface="Open Sans"/>
              </a:rPr>
              <a:t> </a:t>
            </a:r>
            <a:br>
              <a:rPr lang="en-CA" sz="2800" b="0" i="0" u="none" strike="noStrike" cap="none">
                <a:solidFill>
                  <a:srgbClr val="000000"/>
                </a:solidFill>
                <a:latin typeface="Verdana"/>
                <a:ea typeface="Verdana"/>
                <a:cs typeface="Verdana"/>
                <a:sym typeface="Verdana"/>
              </a:rPr>
            </a:br>
            <a:endParaRPr sz="2800" b="0" i="0" u="none" strike="noStrike" cap="none">
              <a:solidFill>
                <a:srgbClr val="000000"/>
              </a:solidFill>
              <a:latin typeface="Verdana"/>
              <a:ea typeface="Verdana"/>
              <a:cs typeface="Verdana"/>
              <a:sym typeface="Verdana"/>
            </a:endParaRPr>
          </a:p>
        </p:txBody>
      </p:sp>
      <p:sp>
        <p:nvSpPr>
          <p:cNvPr id="11" name="Google Shape;185;p1">
            <a:extLst>
              <a:ext uri="{FF2B5EF4-FFF2-40B4-BE49-F238E27FC236}">
                <a16:creationId xmlns:a16="http://schemas.microsoft.com/office/drawing/2014/main" id="{49592A29-9680-604C-9ED5-554D43F7689C}"/>
              </a:ext>
            </a:extLst>
          </p:cNvPr>
          <p:cNvSpPr txBox="1">
            <a:spLocks/>
          </p:cNvSpPr>
          <p:nvPr/>
        </p:nvSpPr>
        <p:spPr>
          <a:xfrm>
            <a:off x="47125" y="1216995"/>
            <a:ext cx="12202025" cy="2387700"/>
          </a:xfrm>
          <a:prstGeom prst="rect">
            <a:avLst/>
          </a:prstGeom>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sz="5400" b="1" dirty="0">
                <a:solidFill>
                  <a:srgbClr val="FFFFFF"/>
                </a:solidFill>
                <a:effectLst>
                  <a:outerShdw blurRad="50800" dist="38100" dir="2700000" algn="tl" rotWithShape="0">
                    <a:prstClr val="black">
                      <a:alpha val="40000"/>
                    </a:prstClr>
                  </a:outerShdw>
                </a:effectLst>
                <a:latin typeface="Verdana"/>
                <a:ea typeface="Verdana"/>
                <a:cs typeface="Verdana"/>
              </a:rPr>
              <a:t>Questions?</a:t>
            </a:r>
            <a:endParaRPr lang="en-CA" sz="6000" b="1" dirty="0">
              <a:solidFill>
                <a:srgbClr val="FFFFFF"/>
              </a:solidFill>
              <a:effectLst>
                <a:outerShdw blurRad="50800" dist="38100" dir="2700000" algn="tl" rotWithShape="0">
                  <a:prstClr val="black">
                    <a:alpha val="40000"/>
                  </a:prstClr>
                </a:outerShdw>
              </a:effectLst>
              <a:latin typeface="Verdana"/>
              <a:ea typeface="Verdana"/>
              <a:cs typeface="Verdana"/>
            </a:endParaRPr>
          </a:p>
        </p:txBody>
      </p:sp>
      <p:sp>
        <p:nvSpPr>
          <p:cNvPr id="6" name="Rectangle 5">
            <a:extLst>
              <a:ext uri="{FF2B5EF4-FFF2-40B4-BE49-F238E27FC236}">
                <a16:creationId xmlns:a16="http://schemas.microsoft.com/office/drawing/2014/main" id="{85959285-F038-E648-90EB-37E9B33D22C7}"/>
              </a:ext>
            </a:extLst>
          </p:cNvPr>
          <p:cNvSpPr/>
          <p:nvPr/>
        </p:nvSpPr>
        <p:spPr>
          <a:xfrm>
            <a:off x="-9931" y="5641005"/>
            <a:ext cx="12395181" cy="1215469"/>
          </a:xfrm>
          <a:prstGeom prst="rect">
            <a:avLst/>
          </a:prstGeom>
          <a:solidFill>
            <a:srgbClr val="127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Google Shape;432;g73f2691964_0_492"/>
          <p:cNvSpPr txBox="1"/>
          <p:nvPr/>
        </p:nvSpPr>
        <p:spPr>
          <a:xfrm>
            <a:off x="521367" y="5720779"/>
            <a:ext cx="6133526" cy="97588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CA" sz="1800" b="1" dirty="0">
                <a:solidFill>
                  <a:schemeClr val="bg1"/>
                </a:solidFill>
                <a:latin typeface="Open Sans"/>
                <a:ea typeface="Open Sans"/>
                <a:cs typeface="Open Sans"/>
                <a:sym typeface="Open Sans"/>
              </a:rPr>
              <a:t>Greg Ford</a:t>
            </a:r>
            <a:r>
              <a:rPr lang="en-CA" sz="1200" dirty="0">
                <a:solidFill>
                  <a:schemeClr val="bg1"/>
                </a:solidFill>
                <a:latin typeface="Open Sans"/>
                <a:ea typeface="Open Sans"/>
                <a:cs typeface="Open Sans"/>
                <a:sym typeface="Open Sans"/>
              </a:rPr>
              <a:t>, </a:t>
            </a:r>
            <a:r>
              <a:rPr lang="en-CA" sz="1200" dirty="0" err="1">
                <a:solidFill>
                  <a:schemeClr val="bg1"/>
                </a:solidFill>
                <a:latin typeface="Open Sans"/>
                <a:ea typeface="Open Sans"/>
                <a:cs typeface="Open Sans"/>
                <a:sym typeface="Open Sans"/>
              </a:rPr>
              <a:t>M.Ed</a:t>
            </a:r>
            <a:r>
              <a:rPr lang="en-CA" sz="1200" dirty="0">
                <a:solidFill>
                  <a:schemeClr val="bg1"/>
                </a:solidFill>
                <a:latin typeface="Open Sans"/>
                <a:ea typeface="Open Sans"/>
                <a:cs typeface="Open Sans"/>
                <a:sym typeface="Open Sans"/>
              </a:rPr>
              <a:t> Workplace Learning, BA Psych</a:t>
            </a:r>
          </a:p>
          <a:p>
            <a:pPr marL="0" marR="0" lvl="0" indent="0" algn="l" rtl="0">
              <a:lnSpc>
                <a:spcPct val="100000"/>
              </a:lnSpc>
              <a:spcBef>
                <a:spcPts val="0"/>
              </a:spcBef>
              <a:spcAft>
                <a:spcPts val="0"/>
              </a:spcAft>
              <a:buClr>
                <a:srgbClr val="000000"/>
              </a:buClr>
              <a:buSzPts val="2000"/>
              <a:buFont typeface="Arial"/>
              <a:buNone/>
            </a:pPr>
            <a:r>
              <a:rPr lang="en-CA" sz="1600" dirty="0">
                <a:solidFill>
                  <a:schemeClr val="bg1"/>
                </a:solidFill>
                <a:latin typeface="Open Sans"/>
                <a:ea typeface="Open Sans"/>
                <a:cs typeface="Open Sans"/>
                <a:sym typeface="Open Sans"/>
              </a:rPr>
              <a:t>Managing Partner</a:t>
            </a:r>
          </a:p>
          <a:p>
            <a:pPr>
              <a:buSzPts val="2000"/>
            </a:pPr>
            <a:r>
              <a:rPr lang="en-CA" sz="1600" dirty="0">
                <a:solidFill>
                  <a:schemeClr val="bg1"/>
                </a:solidFill>
                <a:latin typeface="Open Sans"/>
                <a:ea typeface="Open Sans"/>
                <a:cs typeface="Open Sans"/>
                <a:sym typeface="Open Sans"/>
              </a:rPr>
              <a:t>Phone:  1.877.723.3778    Email:  </a:t>
            </a:r>
            <a:r>
              <a:rPr lang="en-CA" sz="1600" dirty="0" err="1">
                <a:solidFill>
                  <a:schemeClr val="bg1"/>
                </a:solidFill>
                <a:latin typeface="Open Sans"/>
                <a:ea typeface="Open Sans"/>
                <a:cs typeface="Open Sans"/>
                <a:sym typeface="Open Sans"/>
              </a:rPr>
              <a:t>Info@TalentClick.com</a:t>
            </a:r>
            <a:endParaRPr lang="en-CA" sz="1600" dirty="0">
              <a:solidFill>
                <a:schemeClr val="bg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lang="en-CA" sz="1800" dirty="0">
              <a:solidFill>
                <a:schemeClr val="tx1">
                  <a:lumMod val="85000"/>
                  <a:lumOff val="15000"/>
                </a:schemeClr>
              </a:solidFill>
              <a:latin typeface="Open Sans"/>
              <a:ea typeface="Open Sans"/>
              <a:cs typeface="Open Sans"/>
              <a:sym typeface="Open Sans"/>
            </a:endParaRPr>
          </a:p>
        </p:txBody>
      </p:sp>
      <p:pic>
        <p:nvPicPr>
          <p:cNvPr id="8" name="Picture 7">
            <a:extLst>
              <a:ext uri="{FF2B5EF4-FFF2-40B4-BE49-F238E27FC236}">
                <a16:creationId xmlns:a16="http://schemas.microsoft.com/office/drawing/2014/main" id="{E4F5B9F6-B80A-8F4C-8E1F-166113B0A88E}"/>
              </a:ext>
            </a:extLst>
          </p:cNvPr>
          <p:cNvPicPr>
            <a:picLocks noChangeAspect="1"/>
          </p:cNvPicPr>
          <p:nvPr/>
        </p:nvPicPr>
        <p:blipFill>
          <a:blip r:embed="rId4"/>
          <a:stretch>
            <a:fillRect/>
          </a:stretch>
        </p:blipFill>
        <p:spPr>
          <a:xfrm>
            <a:off x="8134857" y="5894848"/>
            <a:ext cx="3388949" cy="710586"/>
          </a:xfrm>
          <a:prstGeom prst="rect">
            <a:avLst/>
          </a:prstGeom>
        </p:spPr>
      </p:pic>
    </p:spTree>
    <p:extLst>
      <p:ext uri="{BB962C8B-B14F-4D97-AF65-F5344CB8AC3E}">
        <p14:creationId xmlns:p14="http://schemas.microsoft.com/office/powerpoint/2010/main" val="1304554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51" name="Google Shape;251;p3"/>
          <p:cNvSpPr txBox="1">
            <a:spLocks noGrp="1"/>
          </p:cNvSpPr>
          <p:nvPr>
            <p:ph type="title"/>
          </p:nvPr>
        </p:nvSpPr>
        <p:spPr>
          <a:xfrm>
            <a:off x="255524" y="-17780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CA" dirty="0" err="1"/>
              <a:t>TalentClick</a:t>
            </a:r>
            <a:r>
              <a:rPr lang="en-CA" dirty="0"/>
              <a:t> </a:t>
            </a:r>
            <a:r>
              <a:rPr lang="en-CA" b="1" dirty="0"/>
              <a:t>Clients</a:t>
            </a:r>
            <a:endParaRPr b="1" dirty="0"/>
          </a:p>
        </p:txBody>
      </p:sp>
      <p:grpSp>
        <p:nvGrpSpPr>
          <p:cNvPr id="7" name="Group 6">
            <a:extLst>
              <a:ext uri="{FF2B5EF4-FFF2-40B4-BE49-F238E27FC236}">
                <a16:creationId xmlns:a16="http://schemas.microsoft.com/office/drawing/2014/main" id="{A2326F9E-003E-9642-B6B4-CF6EA9F672F4}"/>
              </a:ext>
            </a:extLst>
          </p:cNvPr>
          <p:cNvGrpSpPr/>
          <p:nvPr/>
        </p:nvGrpSpPr>
        <p:grpSpPr>
          <a:xfrm>
            <a:off x="174047" y="403452"/>
            <a:ext cx="11912949" cy="5963269"/>
            <a:chOff x="-196194" y="489"/>
            <a:chExt cx="12854582" cy="6788047"/>
          </a:xfrm>
        </p:grpSpPr>
        <p:pic>
          <p:nvPicPr>
            <p:cNvPr id="10" name="Picture 9">
              <a:extLst>
                <a:ext uri="{FF2B5EF4-FFF2-40B4-BE49-F238E27FC236}">
                  <a16:creationId xmlns:a16="http://schemas.microsoft.com/office/drawing/2014/main" id="{8A1E8C38-4355-0347-8E89-274E46C29BE3}"/>
                </a:ext>
              </a:extLst>
            </p:cNvPr>
            <p:cNvPicPr>
              <a:picLocks noChangeAspect="1"/>
            </p:cNvPicPr>
            <p:nvPr/>
          </p:nvPicPr>
          <p:blipFill>
            <a:blip r:embed="rId3"/>
            <a:stretch>
              <a:fillRect/>
            </a:stretch>
          </p:blipFill>
          <p:spPr>
            <a:xfrm>
              <a:off x="8562275" y="5281558"/>
              <a:ext cx="1506978" cy="1506978"/>
            </a:xfrm>
            <a:prstGeom prst="rect">
              <a:avLst/>
            </a:prstGeom>
          </p:spPr>
        </p:pic>
        <p:pic>
          <p:nvPicPr>
            <p:cNvPr id="8" name="Picture 7">
              <a:extLst>
                <a:ext uri="{FF2B5EF4-FFF2-40B4-BE49-F238E27FC236}">
                  <a16:creationId xmlns:a16="http://schemas.microsoft.com/office/drawing/2014/main" id="{10C0F876-91A2-2349-99EC-3655B034DF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68135" y="4837329"/>
              <a:ext cx="1834790" cy="1722002"/>
            </a:xfrm>
            <a:prstGeom prst="rect">
              <a:avLst/>
            </a:prstGeom>
          </p:spPr>
        </p:pic>
        <p:pic>
          <p:nvPicPr>
            <p:cNvPr id="9" name="Picture 8">
              <a:extLst>
                <a:ext uri="{FF2B5EF4-FFF2-40B4-BE49-F238E27FC236}">
                  <a16:creationId xmlns:a16="http://schemas.microsoft.com/office/drawing/2014/main" id="{D242C260-4790-0348-808C-FFA7A3C2E9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01439" y="522920"/>
              <a:ext cx="1656949" cy="1715461"/>
            </a:xfrm>
            <a:prstGeom prst="rect">
              <a:avLst/>
            </a:prstGeom>
          </p:spPr>
        </p:pic>
        <p:sp>
          <p:nvSpPr>
            <p:cNvPr id="11" name="AutoShape 10" descr="data:image/jpeg;base64,/9j/4AAQSkZJRgABAQAAAQABAAD/2wCEAAkGBxQREBUUEhQVFhQXGBwaGBgXGCUgHRkhHxwfIhweHh0gKCggHB8xIRcgIT0lJSkuLjA2GSAzOTMsNy8uLi8BCgoKDg0OGxAQGywcHCUsLCwsLCwtLCwsKywsLCwsLCwrLCwsLCwsLCw3LiwsLCwrLCsrLCw3KysrKysrKyssK//AABEIACcAowMBIgACEQEDEQH/xAAbAAABBQEBAAAAAAAAAAAAAAAAAwQFBgcBAv/EADsQAAEDAgMECAMGBQUAAAAAAAECAxEABAUSIQYTMUEWIlFkcYGT4QdhkTJCUqGywRQjJXKxJnOSorP/xAAYAQEBAQEBAAAAAAAAAAAAAAAAAQMCBP/EAB0RAQACAgMBAQAAAAAAAAAAAAABAhESAzFRQSH/2gAMAwEAAhEDEQA/AHGxmzr2IZ1G5cbQggSColRImB1gBAjt41f7PYy2YGZxbq44qddMfQECkNgmha4UlxWkpU6r9vyArIb2+cfUVOuLWSSesomJPAA6AfKvL+UiJmMy67bfd4ba31qtltYyAxmZVBQocwRz/wA1iG0eGXdhchp51wgqBQsLVlWJ4jXj2jlTzZ7HHbJ4ONGRwWgnRY7D+x5VsOKW1viOHhx9BS2Ub0EjrNwJkfMfQ1txcuzi1crAjgPCqj8TkKRYOPNuOtuNgZS2sp+8JkAweNW5s6Dwqq/FE/0q48E/qFaQT0jdl7FDmGtXNw/dZlJlSv4hY+8QNAfCrRgGGrtw4hTq3UFwqbLiipQSQOqSewz5RVN2T2RYucLt1wQ7AWFZ1QFJXI6sxy7K0Up0irKQztjF3sWxF23acWzZ2/2y2YW8ZiM3FKZB4awPnpJbSbOqtrdb9i88260krylxS0OBIlSVJUSJIHHjVf8AhoP4PE7y0e6rioUifvgEmR26KB+vZV92sxFNvZPuLIgNqA+ZIISPMmiR0a7DbSDEbRL0ZVg5XEjgFCOHyIIPnVN233jOK2jTdxcJafIzpDyo1WQY1keVSXwWwlbFgVuAjfLzJB/CEhIPnBPhFRnxMbz4vYJzFMwJSYI/mcQeRp9J6e9t7t7Cbi2ct7h5aHCQpl1ZWDEcCqSJmOPGK0bEm1uW7iWjkcW2oIMxlUU6GRroTWWYY2i2xctYqVvOTNtcOqJRE9WUnQH5xooH5GtemkrCh7XYMbTDXXUXF1vm0CFl9Z1kAmJjnXNisIN3hzTrlxdb1aTKhcLEGSAYmOVS/wASz/Srn+wfrTSXwuP9Jt/BX6jT4n1OYZaLTattvKzOBsJWoE6kCCQePnxrN8MS4raB20VcXJYQFKCN8r8KCBMzErNavNZbhJ/1Vcf7av8AzapCz8X/AGjuls2b7jQlxDSlIHHUDTxqjbGoav7EqTdO/wAflVnXvTmSrWOpOUoiNIjzq+47iaLW3W8sShABV4EgE+Uz5VRtq/h6ytCruxWWHUpLicioQqBOhH2PEafKkErvs+2tNoylwELDaQoHjMCZ+dFV/YraR64sGHXG1LUpJlQ0zQopB8wJrlMJmDy1UziWGZLVzKhTeQGNUQB1VDt0g1jWK4a5bOqaeTlUPoRyIPMGkdlMfuMPf3jSVlJgONlJhY+miuw/tW2pdscRYbuHUoUlOv8ANEFB5pUDH0Oh0NZcvFt06rZi2HWan3UtoBUVKA0ExJiT2VrnxGvBa4WUJ0z5GUgdhICv+oNcu9t8PtBlaBUR91hkx/ygJ/Os5272wViRZQhh1tttebrCSo6CTA00n604uLUtZu6OA8Kice2eZvU5Xy4UfgS4pKTrMkAgE+NSyOA8KjMSwbfrCt/cN6RDTmUeMRx1rRYiJ7ecB2fasklLBcCOSFOKUkazoFHTyqWqA6Md7vPW9qOjHe7z1vapmXWtfTrG9nbe7yl5HXRqhxJKVo/tWmCKYnYy3WpKn1PXGQylL7qlpB7cp6pPiDSnRjvd563tR0Y73eet7UzJrX1PBMcOFVm/2FtH3d67vluAyFF5cpgyMuvVg9lOOjHe7z1vajox3u89b2pmTWvruMbIWt222i4SpzdzlUVqz68QVTJHj2CpDCMLRbN7ttThSOG8cUuPkCokgfKo7ox3u89b2o6Md7vPW9qZk1r6c49s+1epCHy4Uc0JcUlJ1nUJInzowHZ5myTlYLgR+BTilJEmSQFEgeVNujHerz1vajox3u89b2pmTWvqcebzJKZIkRIMEeB5Gq01sFaJeL6d+HiSS4H15jPGTOtOejHerz1vajox3q89b2pmTWvqTxXDG7lhTLoJbWAFCeIBBj8qh1bF2+QtpVcJYPFhLyg3HNOWZCT+EEClejHe7z1vajox3q89b2pmTWvqZtbdDSEobSEoSAEpSIAA4ACu02tMP3aAneOqiestcqMmdT50UzKYg83Y7B9K6Wx2D6Vyiqg3Y7B9KN2OwfSiig9VD7Q3AbCFOKUliTvCkkHh1Ps9aJnhrw5TRRRCWL3aUoZWpaxbEdZQJzapG7kjrxxmNZyzpNJ7x5VogpWpKlOpyLMFW7LnVzcjKInnr20UUCjdw4WboulTakqIBSQcoDSNU/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lx4tGUpZHUkDU5+sk8lCBx0P50pi90EBovLWlkp6xSSCV6ZZy9aOPDnxoookpdi5SpIKTI4fQwf8UUUVVf/9k=">
              <a:hlinkClick r:id="rId6"/>
              <a:extLst>
                <a:ext uri="{FF2B5EF4-FFF2-40B4-BE49-F238E27FC236}">
                  <a16:creationId xmlns:a16="http://schemas.microsoft.com/office/drawing/2014/main" id="{8CB4DD94-27B4-3B4E-B570-CB5033846B0A}"/>
                </a:ext>
              </a:extLst>
            </p:cNvPr>
            <p:cNvSpPr>
              <a:spLocks noChangeAspect="1" noChangeArrowheads="1"/>
            </p:cNvSpPr>
            <p:nvPr/>
          </p:nvSpPr>
          <p:spPr bwMode="auto">
            <a:xfrm>
              <a:off x="3826957" y="1778404"/>
              <a:ext cx="953641" cy="227955"/>
            </a:xfrm>
            <a:prstGeom prst="rect">
              <a:avLst/>
            </a:prstGeom>
            <a:noFill/>
          </p:spPr>
          <p:txBody>
            <a:bodyPr vert="horz" wrap="square" lIns="46290" tIns="23144" rIns="46290" bIns="23144" numCol="1" anchor="t" anchorCtr="0" compatLnSpc="1">
              <a:prstTxWarp prst="textNoShape">
                <a:avLst/>
              </a:prstTxWarp>
            </a:bodyPr>
            <a:lstStyle/>
            <a:p>
              <a:endParaRPr lang="en-CA" sz="900" dirty="0">
                <a:solidFill>
                  <a:prstClr val="black"/>
                </a:solidFill>
              </a:endParaRPr>
            </a:p>
          </p:txBody>
        </p:sp>
        <p:sp>
          <p:nvSpPr>
            <p:cNvPr id="12" name="AutoShape 12" descr="data:image/jpeg;base64,/9j/4AAQSkZJRgABAQAAAQABAAD/2wCEAAkGBxQREBUUEhQVFhQXGBwaGBgXGCUgHRkhHxwfIhweHh0gKCggHB8xIRcgIT0lJSkuLjA2GSAzOTMsNy8uLi8BCgoKDg0OGxAQGywcHCUsLCwsLCwtLCwsKywsLCwsLCwrLCwsLCwsLCw3LiwsLCwrLCsrLCw3KysrKysrKyssK//AABEIACcAowMBIgACEQEDEQH/xAAbAAABBQEBAAAAAAAAAAAAAAAAAwQFBgcBAv/EADsQAAEDAgMECAMGBQUAAAAAAAECAxEABAUSIQYTMUEWIlFkcYGT4QdhkTJCUqGywRQjJXKxJnOSorP/xAAYAQEBAQEBAAAAAAAAAAAAAAAAAQMCBP/EAB0RAQACAgMBAQAAAAAAAAAAAAABAhESAzFRQSH/2gAMAwEAAhEDEQA/AHGxmzr2IZ1G5cbQggSColRImB1gBAjt41f7PYy2YGZxbq44qddMfQECkNgmha4UlxWkpU6r9vyArIb2+cfUVOuLWSSesomJPAA6AfKvL+UiJmMy67bfd4ba31qtltYyAxmZVBQocwRz/wA1iG0eGXdhchp51wgqBQsLVlWJ4jXj2jlTzZ7HHbJ4ONGRwWgnRY7D+x5VsOKW1viOHhx9BS2Ub0EjrNwJkfMfQ1txcuzi1crAjgPCqj8TkKRYOPNuOtuNgZS2sp+8JkAweNW5s6Dwqq/FE/0q48E/qFaQT0jdl7FDmGtXNw/dZlJlSv4hY+8QNAfCrRgGGrtw4hTq3UFwqbLiipQSQOqSewz5RVN2T2RYucLt1wQ7AWFZ1QFJXI6sxy7K0Up0irKQztjF3sWxF23acWzZ2/2y2YW8ZiM3FKZB4awPnpJbSbOqtrdb9i88260krylxS0OBIlSVJUSJIHHjVf8AhoP4PE7y0e6rioUifvgEmR26KB+vZV92sxFNvZPuLIgNqA+ZIISPMmiR0a7DbSDEbRL0ZVg5XEjgFCOHyIIPnVN233jOK2jTdxcJafIzpDyo1WQY1keVSXwWwlbFgVuAjfLzJB/CEhIPnBPhFRnxMbz4vYJzFMwJSYI/mcQeRp9J6e9t7t7Cbi2ct7h5aHCQpl1ZWDEcCqSJmOPGK0bEm1uW7iWjkcW2oIMxlUU6GRroTWWYY2i2xctYqVvOTNtcOqJRE9WUnQH5xooH5GtemkrCh7XYMbTDXXUXF1vm0CFl9Z1kAmJjnXNisIN3hzTrlxdb1aTKhcLEGSAYmOVS/wASz/Srn+wfrTSXwuP9Jt/BX6jT4n1OYZaLTattvKzOBsJWoE6kCCQePnxrN8MS4raB20VcXJYQFKCN8r8KCBMzErNavNZbhJ/1Vcf7av8AzapCz8X/AGjuls2b7jQlxDSlIHHUDTxqjbGoav7EqTdO/wAflVnXvTmSrWOpOUoiNIjzq+47iaLW3W8sShABV4EgE+Uz5VRtq/h6ytCruxWWHUpLicioQqBOhH2PEafKkErvs+2tNoylwELDaQoHjMCZ+dFV/YraR64sGHXG1LUpJlQ0zQopB8wJrlMJmDy1UziWGZLVzKhTeQGNUQB1VDt0g1jWK4a5bOqaeTlUPoRyIPMGkdlMfuMPf3jSVlJgONlJhY+miuw/tW2pdscRYbuHUoUlOv8ANEFB5pUDH0Oh0NZcvFt06rZi2HWan3UtoBUVKA0ExJiT2VrnxGvBa4WUJ0z5GUgdhICv+oNcu9t8PtBlaBUR91hkx/ygJ/Os5272wViRZQhh1tttebrCSo6CTA00n604uLUtZu6OA8Kice2eZvU5Xy4UfgS4pKTrMkAgE+NSyOA8KjMSwbfrCt/cN6RDTmUeMRx1rRYiJ7ecB2fasklLBcCOSFOKUkazoFHTyqWqA6Md7vPW9qOjHe7z1vapmXWtfTrG9nbe7yl5HXRqhxJKVo/tWmCKYnYy3WpKn1PXGQylL7qlpB7cp6pPiDSnRjvd563tR0Y73eet7UzJrX1PBMcOFVm/2FtH3d67vluAyFF5cpgyMuvVg9lOOjHe7z1vajox3u89b2pmTWvruMbIWt222i4SpzdzlUVqz68QVTJHj2CpDCMLRbN7ttThSOG8cUuPkCokgfKo7ox3u89b2o6Md7vPW9qZk1r6c49s+1epCHy4Uc0JcUlJ1nUJInzowHZ5myTlYLgR+BTilJEmSQFEgeVNujHerz1vajox3u89b2pmTWvqcebzJKZIkRIMEeB5Gq01sFaJeL6d+HiSS4H15jPGTOtOejHerz1vajox3q89b2pmTWvqTxXDG7lhTLoJbWAFCeIBBj8qh1bF2+QtpVcJYPFhLyg3HNOWZCT+EEClejHe7z1vajox3q89b2pmTWvqZtbdDSEobSEoSAEpSIAA4ACu02tMP3aAneOqiestcqMmdT50UzKYg83Y7B9K6Wx2D6Vyiqg3Y7B9KN2OwfSiig9VD7Q3AbCFOKUliTvCkkHh1Ps9aJnhrw5TRRRCWL3aUoZWpaxbEdZQJzapG7kjrxxmNZyzpNJ7x5VogpWpKlOpyLMFW7LnVzcjKInnr20UUCjdw4WboulTakqIBSQcoDSNU/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lx4tGUpZHUkDU5+sk8lCBx0P50pi90EBovLWlkp6xSSCV6ZZy9aOPDnxoookpdi5SpIKTI4fQwf8UUUVVf/9k=">
              <a:hlinkClick r:id="rId6"/>
              <a:extLst>
                <a:ext uri="{FF2B5EF4-FFF2-40B4-BE49-F238E27FC236}">
                  <a16:creationId xmlns:a16="http://schemas.microsoft.com/office/drawing/2014/main" id="{26453C3E-8A03-2D46-84E2-987C450F88A4}"/>
                </a:ext>
              </a:extLst>
            </p:cNvPr>
            <p:cNvSpPr>
              <a:spLocks noChangeAspect="1" noChangeArrowheads="1"/>
            </p:cNvSpPr>
            <p:nvPr/>
          </p:nvSpPr>
          <p:spPr bwMode="auto">
            <a:xfrm>
              <a:off x="3826957" y="1778404"/>
              <a:ext cx="953641" cy="227955"/>
            </a:xfrm>
            <a:prstGeom prst="rect">
              <a:avLst/>
            </a:prstGeom>
            <a:noFill/>
          </p:spPr>
          <p:txBody>
            <a:bodyPr vert="horz" wrap="square" lIns="46290" tIns="23144" rIns="46290" bIns="23144" numCol="1" anchor="t" anchorCtr="0" compatLnSpc="1">
              <a:prstTxWarp prst="textNoShape">
                <a:avLst/>
              </a:prstTxWarp>
            </a:bodyPr>
            <a:lstStyle/>
            <a:p>
              <a:endParaRPr lang="en-CA" sz="900" dirty="0">
                <a:solidFill>
                  <a:prstClr val="black"/>
                </a:solidFill>
              </a:endParaRPr>
            </a:p>
          </p:txBody>
        </p:sp>
        <p:sp>
          <p:nvSpPr>
            <p:cNvPr id="13" name="AutoShape 14" descr="data:image/jpeg;base64,/9j/4AAQSkZJRgABAQAAAQABAAD/2wCEAAkGBxQREBUUEhQVFhQXGBwaGBgXGCUgHRkhHxwfIhweHh0gKCggHB8xIRcgIT0lJSkuLjA2GSAzOTMsNy8uLi8BCgoKDg0OGxAQGywcHCUsLCwsLCwtLCwsKywsLCwsLCwrLCwsLCwsLCw3LiwsLCwrLCsrLCw3KysrKysrKyssK//AABEIACcAowMBIgACEQEDEQH/xAAbAAABBQEBAAAAAAAAAAAAAAAAAwQFBgcBAv/EADsQAAEDAgMECAMGBQUAAAAAAAECAxEABAUSIQYTMUEWIlFkcYGT4QdhkTJCUqGywRQjJXKxJnOSorP/xAAYAQEBAQEBAAAAAAAAAAAAAAAAAQMCBP/EAB0RAQACAgMBAQAAAAAAAAAAAAABAhESAzFRQSH/2gAMAwEAAhEDEQA/AHGxmzr2IZ1G5cbQggSColRImB1gBAjt41f7PYy2YGZxbq44qddMfQECkNgmha4UlxWkpU6r9vyArIb2+cfUVOuLWSSesomJPAA6AfKvL+UiJmMy67bfd4ba31qtltYyAxmZVBQocwRz/wA1iG0eGXdhchp51wgqBQsLVlWJ4jXj2jlTzZ7HHbJ4ONGRwWgnRY7D+x5VsOKW1viOHhx9BS2Ub0EjrNwJkfMfQ1txcuzi1crAjgPCqj8TkKRYOPNuOtuNgZS2sp+8JkAweNW5s6Dwqq/FE/0q48E/qFaQT0jdl7FDmGtXNw/dZlJlSv4hY+8QNAfCrRgGGrtw4hTq3UFwqbLiipQSQOqSewz5RVN2T2RYucLt1wQ7AWFZ1QFJXI6sxy7K0Up0irKQztjF3sWxF23acWzZ2/2y2YW8ZiM3FKZB4awPnpJbSbOqtrdb9i88260krylxS0OBIlSVJUSJIHHjVf8AhoP4PE7y0e6rioUifvgEmR26KB+vZV92sxFNvZPuLIgNqA+ZIISPMmiR0a7DbSDEbRL0ZVg5XEjgFCOHyIIPnVN233jOK2jTdxcJafIzpDyo1WQY1keVSXwWwlbFgVuAjfLzJB/CEhIPnBPhFRnxMbz4vYJzFMwJSYI/mcQeRp9J6e9t7t7Cbi2ct7h5aHCQpl1ZWDEcCqSJmOPGK0bEm1uW7iWjkcW2oIMxlUU6GRroTWWYY2i2xctYqVvOTNtcOqJRE9WUnQH5xooH5GtemkrCh7XYMbTDXXUXF1vm0CFl9Z1kAmJjnXNisIN3hzTrlxdb1aTKhcLEGSAYmOVS/wASz/Srn+wfrTSXwuP9Jt/BX6jT4n1OYZaLTattvKzOBsJWoE6kCCQePnxrN8MS4raB20VcXJYQFKCN8r8KCBMzErNavNZbhJ/1Vcf7av8AzapCz8X/AGjuls2b7jQlxDSlIHHUDTxqjbGoav7EqTdO/wAflVnXvTmSrWOpOUoiNIjzq+47iaLW3W8sShABV4EgE+Uz5VRtq/h6ytCruxWWHUpLicioQqBOhH2PEafKkErvs+2tNoylwELDaQoHjMCZ+dFV/YraR64sGHXG1LUpJlQ0zQopB8wJrlMJmDy1UziWGZLVzKhTeQGNUQB1VDt0g1jWK4a5bOqaeTlUPoRyIPMGkdlMfuMPf3jSVlJgONlJhY+miuw/tW2pdscRYbuHUoUlOv8ANEFB5pUDH0Oh0NZcvFt06rZi2HWan3UtoBUVKA0ExJiT2VrnxGvBa4WUJ0z5GUgdhICv+oNcu9t8PtBlaBUR91hkx/ygJ/Os5272wViRZQhh1tttebrCSo6CTA00n604uLUtZu6OA8Kice2eZvU5Xy4UfgS4pKTrMkAgE+NSyOA8KjMSwbfrCt/cN6RDTmUeMRx1rRYiJ7ecB2fasklLBcCOSFOKUkazoFHTyqWqA6Md7vPW9qOjHe7z1vapmXWtfTrG9nbe7yl5HXRqhxJKVo/tWmCKYnYy3WpKn1PXGQylL7qlpB7cp6pPiDSnRjvd563tR0Y73eet7UzJrX1PBMcOFVm/2FtH3d67vluAyFF5cpgyMuvVg9lOOjHe7z1vajox3u89b2pmTWvruMbIWt222i4SpzdzlUVqz68QVTJHj2CpDCMLRbN7ttThSOG8cUuPkCokgfKo7ox3u89b2o6Md7vPW9qZk1r6c49s+1epCHy4Uc0JcUlJ1nUJInzowHZ5myTlYLgR+BTilJEmSQFEgeVNujHerz1vajox3u89b2pmTWvqcebzJKZIkRIMEeB5Gq01sFaJeL6d+HiSS4H15jPGTOtOejHerz1vajox3q89b2pmTWvqTxXDG7lhTLoJbWAFCeIBBj8qh1bF2+QtpVcJYPFhLyg3HNOWZCT+EEClejHe7z1vajox3q89b2pmTWvqZtbdDSEobSEoSAEpSIAA4ACu02tMP3aAneOqiestcqMmdT50UzKYg83Y7B9K6Wx2D6Vyiqg3Y7B9KN2OwfSiig9VD7Q3AbCFOKUliTvCkkHh1Ps9aJnhrw5TRRRCWL3aUoZWpaxbEdZQJzapG7kjrxxmNZyzpNJ7x5VogpWpKlOpyLMFW7LnVzcjKInnr20UUCjdw4WboulTakqIBSQcoDSNU/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lx4tGUpZHUkDU5+sk8lCBx0P50pi90EBovLWlkp6xSSCV6ZZy9aOPDnxoookpdi5SpIKTI4fQwf8UUUVVf/9k=">
              <a:hlinkClick r:id="rId6"/>
              <a:extLst>
                <a:ext uri="{FF2B5EF4-FFF2-40B4-BE49-F238E27FC236}">
                  <a16:creationId xmlns:a16="http://schemas.microsoft.com/office/drawing/2014/main" id="{21E1FE4F-8952-0444-AC1B-DFABB9207499}"/>
                </a:ext>
              </a:extLst>
            </p:cNvPr>
            <p:cNvSpPr>
              <a:spLocks noChangeAspect="1" noChangeArrowheads="1"/>
            </p:cNvSpPr>
            <p:nvPr/>
          </p:nvSpPr>
          <p:spPr bwMode="auto">
            <a:xfrm>
              <a:off x="3826957" y="1778404"/>
              <a:ext cx="953641" cy="227955"/>
            </a:xfrm>
            <a:prstGeom prst="rect">
              <a:avLst/>
            </a:prstGeom>
            <a:noFill/>
          </p:spPr>
          <p:txBody>
            <a:bodyPr vert="horz" wrap="square" lIns="46290" tIns="23144" rIns="46290" bIns="23144" numCol="1" anchor="t" anchorCtr="0" compatLnSpc="1">
              <a:prstTxWarp prst="textNoShape">
                <a:avLst/>
              </a:prstTxWarp>
            </a:bodyPr>
            <a:lstStyle/>
            <a:p>
              <a:endParaRPr lang="en-CA" sz="900" dirty="0">
                <a:solidFill>
                  <a:prstClr val="black"/>
                </a:solidFill>
              </a:endParaRPr>
            </a:p>
          </p:txBody>
        </p:sp>
        <p:sp>
          <p:nvSpPr>
            <p:cNvPr id="14" name="AutoShape 16" descr="data:image/jpeg;base64,/9j/4AAQSkZJRgABAQAAAQABAAD/2wCEAAkGBxQREBUUEhQVFhQXGBwaGBgXGCUgHRkhHxwfIhweHh0gKCggHB8xIRcgIT0lJSkuLjA2GSAzOTMsNy8uLi8BCgoKDg0OGxAQGywcHCUsLCwsLCwtLCwsKywsLCwsLCwrLCwsLCwsLCw3LiwsLCwrLCsrLCw3KysrKysrKyssK//AABEIACcAowMBIgACEQEDEQH/xAAbAAABBQEBAAAAAAAAAAAAAAAAAwQFBgcBAv/EADsQAAEDAgMECAMGBQUAAAAAAAECAxEABAUSIQYTMUEWIlFkcYGT4QdhkTJCUqGywRQjJXKxJnOSorP/xAAYAQEBAQEBAAAAAAAAAAAAAAAAAQMCBP/EAB0RAQACAgMBAQAAAAAAAAAAAAABAhESAzFRQSH/2gAMAwEAAhEDEQA/AHGxmzr2IZ1G5cbQggSColRImB1gBAjt41f7PYy2YGZxbq44qddMfQECkNgmha4UlxWkpU6r9vyArIb2+cfUVOuLWSSesomJPAA6AfKvL+UiJmMy67bfd4ba31qtltYyAxmZVBQocwRz/wA1iG0eGXdhchp51wgqBQsLVlWJ4jXj2jlTzZ7HHbJ4ONGRwWgnRY7D+x5VsOKW1viOHhx9BS2Ub0EjrNwJkfMfQ1txcuzi1crAjgPCqj8TkKRYOPNuOtuNgZS2sp+8JkAweNW5s6Dwqq/FE/0q48E/qFaQT0jdl7FDmGtXNw/dZlJlSv4hY+8QNAfCrRgGGrtw4hTq3UFwqbLiipQSQOqSewz5RVN2T2RYucLt1wQ7AWFZ1QFJXI6sxy7K0Up0irKQztjF3sWxF23acWzZ2/2y2YW8ZiM3FKZB4awPnpJbSbOqtrdb9i88260krylxS0OBIlSVJUSJIHHjVf8AhoP4PE7y0e6rioUifvgEmR26KB+vZV92sxFNvZPuLIgNqA+ZIISPMmiR0a7DbSDEbRL0ZVg5XEjgFCOHyIIPnVN233jOK2jTdxcJafIzpDyo1WQY1keVSXwWwlbFgVuAjfLzJB/CEhIPnBPhFRnxMbz4vYJzFMwJSYI/mcQeRp9J6e9t7t7Cbi2ct7h5aHCQpl1ZWDEcCqSJmOPGK0bEm1uW7iWjkcW2oIMxlUU6GRroTWWYY2i2xctYqVvOTNtcOqJRE9WUnQH5xooH5GtemkrCh7XYMbTDXXUXF1vm0CFl9Z1kAmJjnXNisIN3hzTrlxdb1aTKhcLEGSAYmOVS/wASz/Srn+wfrTSXwuP9Jt/BX6jT4n1OYZaLTattvKzOBsJWoE6kCCQePnxrN8MS4raB20VcXJYQFKCN8r8KCBMzErNavNZbhJ/1Vcf7av8AzapCz8X/AGjuls2b7jQlxDSlIHHUDTxqjbGoav7EqTdO/wAflVnXvTmSrWOpOUoiNIjzq+47iaLW3W8sShABV4EgE+Uz5VRtq/h6ytCruxWWHUpLicioQqBOhH2PEafKkErvs+2tNoylwELDaQoHjMCZ+dFV/YraR64sGHXG1LUpJlQ0zQopB8wJrlMJmDy1UziWGZLVzKhTeQGNUQB1VDt0g1jWK4a5bOqaeTlUPoRyIPMGkdlMfuMPf3jSVlJgONlJhY+miuw/tW2pdscRYbuHUoUlOv8ANEFB5pUDH0Oh0NZcvFt06rZi2HWan3UtoBUVKA0ExJiT2VrnxGvBa4WUJ0z5GUgdhICv+oNcu9t8PtBlaBUR91hkx/ygJ/Os5272wViRZQhh1tttebrCSo6CTA00n604uLUtZu6OA8Kice2eZvU5Xy4UfgS4pKTrMkAgE+NSyOA8KjMSwbfrCt/cN6RDTmUeMRx1rRYiJ7ecB2fasklLBcCOSFOKUkazoFHTyqWqA6Md7vPW9qOjHe7z1vapmXWtfTrG9nbe7yl5HXRqhxJKVo/tWmCKYnYy3WpKn1PXGQylL7qlpB7cp6pPiDSnRjvd563tR0Y73eet7UzJrX1PBMcOFVm/2FtH3d67vluAyFF5cpgyMuvVg9lOOjHe7z1vajox3u89b2pmTWvruMbIWt222i4SpzdzlUVqz68QVTJHj2CpDCMLRbN7ttThSOG8cUuPkCokgfKo7ox3u89b2o6Md7vPW9qZk1r6c49s+1epCHy4Uc0JcUlJ1nUJInzowHZ5myTlYLgR+BTilJEmSQFEgeVNujHerz1vajox3u89b2pmTWvqcebzJKZIkRIMEeB5Gq01sFaJeL6d+HiSS4H15jPGTOtOejHerz1vajox3q89b2pmTWvqTxXDG7lhTLoJbWAFCeIBBj8qh1bF2+QtpVcJYPFhLyg3HNOWZCT+EEClejHe7z1vajox3q89b2pmTWvqZtbdDSEobSEoSAEpSIAA4ACu02tMP3aAneOqiestcqMmdT50UzKYg83Y7B9K6Wx2D6Vyiqg3Y7B9KN2OwfSiig9VD7Q3AbCFOKUliTvCkkHh1Ps9aJnhrw5TRRRCWL3aUoZWpaxbEdZQJzapG7kjrxxmNZyzpNJ7x5VogpWpKlOpyLMFW7LnVzcjKInnr20UUCjdw4WboulTakqIBSQcoDSNU/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lx4tGUpZHUkDU5+sk8lCBx0P50pi90EBovLWlkp6xSSCV6ZZy9aOPDnxoookpdi5SpIKTI4fQwf8UUUVVf/9k=">
              <a:hlinkClick r:id="rId6"/>
              <a:extLst>
                <a:ext uri="{FF2B5EF4-FFF2-40B4-BE49-F238E27FC236}">
                  <a16:creationId xmlns:a16="http://schemas.microsoft.com/office/drawing/2014/main" id="{0EB4E3EE-A02F-9849-8F7B-02EACD59504D}"/>
                </a:ext>
              </a:extLst>
            </p:cNvPr>
            <p:cNvSpPr>
              <a:spLocks noChangeAspect="1" noChangeArrowheads="1"/>
            </p:cNvSpPr>
            <p:nvPr/>
          </p:nvSpPr>
          <p:spPr bwMode="auto">
            <a:xfrm>
              <a:off x="3826957" y="1778404"/>
              <a:ext cx="953641" cy="227955"/>
            </a:xfrm>
            <a:prstGeom prst="rect">
              <a:avLst/>
            </a:prstGeom>
            <a:noFill/>
          </p:spPr>
          <p:txBody>
            <a:bodyPr vert="horz" wrap="square" lIns="46290" tIns="23144" rIns="46290" bIns="23144" numCol="1" anchor="t" anchorCtr="0" compatLnSpc="1">
              <a:prstTxWarp prst="textNoShape">
                <a:avLst/>
              </a:prstTxWarp>
            </a:bodyPr>
            <a:lstStyle/>
            <a:p>
              <a:endParaRPr lang="en-CA" sz="900" dirty="0">
                <a:solidFill>
                  <a:prstClr val="black"/>
                </a:solidFill>
              </a:endParaRPr>
            </a:p>
          </p:txBody>
        </p:sp>
        <p:sp>
          <p:nvSpPr>
            <p:cNvPr id="15" name="AutoShape 18" descr="data:image/jpeg;base64,/9j/4AAQSkZJRgABAQAAAQABAAD/2wCEAAkGBxQREBUUEhQVFhQXGBwaGBgXGCUgHRkhHxwfIhweHh0gKCggHB8xIRcgIT0lJSkuLjA2GSAzOTMsNy8uLi8BCgoKDg0OGxAQGywcHCUsLCwsLCwtLCwsKywsLCwsLCwrLCwsLCwsLCw3LiwsLCwrLCsrLCw3KysrKysrKyssK//AABEIACcAowMBIgACEQEDEQH/xAAbAAABBQEBAAAAAAAAAAAAAAAAAwQFBgcBAv/EADsQAAEDAgMECAMGBQUAAAAAAAECAxEABAUSIQYTMUEWIlFkcYGT4QdhkTJCUqGywRQjJXKxJnOSorP/xAAYAQEBAQEBAAAAAAAAAAAAAAAAAQMCBP/EAB0RAQACAgMBAQAAAAAAAAAAAAABAhESAzFRQSH/2gAMAwEAAhEDEQA/AHGxmzr2IZ1G5cbQggSColRImB1gBAjt41f7PYy2YGZxbq44qddMfQECkNgmha4UlxWkpU6r9vyArIb2+cfUVOuLWSSesomJPAA6AfKvL+UiJmMy67bfd4ba31qtltYyAxmZVBQocwRz/wA1iG0eGXdhchp51wgqBQsLVlWJ4jXj2jlTzZ7HHbJ4ONGRwWgnRY7D+x5VsOKW1viOHhx9BS2Ub0EjrNwJkfMfQ1txcuzi1crAjgPCqj8TkKRYOPNuOtuNgZS2sp+8JkAweNW5s6Dwqq/FE/0q48E/qFaQT0jdl7FDmGtXNw/dZlJlSv4hY+8QNAfCrRgGGrtw4hTq3UFwqbLiipQSQOqSewz5RVN2T2RYucLt1wQ7AWFZ1QFJXI6sxy7K0Up0irKQztjF3sWxF23acWzZ2/2y2YW8ZiM3FKZB4awPnpJbSbOqtrdb9i88260krylxS0OBIlSVJUSJIHHjVf8AhoP4PE7y0e6rioUifvgEmR26KB+vZV92sxFNvZPuLIgNqA+ZIISPMmiR0a7DbSDEbRL0ZVg5XEjgFCOHyIIPnVN233jOK2jTdxcJafIzpDyo1WQY1keVSXwWwlbFgVuAjfLzJB/CEhIPnBPhFRnxMbz4vYJzFMwJSYI/mcQeRp9J6e9t7t7Cbi2ct7h5aHCQpl1ZWDEcCqSJmOPGK0bEm1uW7iWjkcW2oIMxlUU6GRroTWWYY2i2xctYqVvOTNtcOqJRE9WUnQH5xooH5GtemkrCh7XYMbTDXXUXF1vm0CFl9Z1kAmJjnXNisIN3hzTrlxdb1aTKhcLEGSAYmOVS/wASz/Srn+wfrTSXwuP9Jt/BX6jT4n1OYZaLTattvKzOBsJWoE6kCCQePnxrN8MS4raB20VcXJYQFKCN8r8KCBMzErNavNZbhJ/1Vcf7av8AzapCz8X/AGjuls2b7jQlxDSlIHHUDTxqjbGoav7EqTdO/wAflVnXvTmSrWOpOUoiNIjzq+47iaLW3W8sShABV4EgE+Uz5VRtq/h6ytCruxWWHUpLicioQqBOhH2PEafKkErvs+2tNoylwELDaQoHjMCZ+dFV/YraR64sGHXG1LUpJlQ0zQopB8wJrlMJmDy1UziWGZLVzKhTeQGNUQB1VDt0g1jWK4a5bOqaeTlUPoRyIPMGkdlMfuMPf3jSVlJgONlJhY+miuw/tW2pdscRYbuHUoUlOv8ANEFB5pUDH0Oh0NZcvFt06rZi2HWan3UtoBUVKA0ExJiT2VrnxGvBa4WUJ0z5GUgdhICv+oNcu9t8PtBlaBUR91hkx/ygJ/Os5272wViRZQhh1tttebrCSo6CTA00n604uLUtZu6OA8Kice2eZvU5Xy4UfgS4pKTrMkAgE+NSyOA8KjMSwbfrCt/cN6RDTmUeMRx1rRYiJ7ecB2fasklLBcCOSFOKUkazoFHTyqWqA6Md7vPW9qOjHe7z1vapmXWtfTrG9nbe7yl5HXRqhxJKVo/tWmCKYnYy3WpKn1PXGQylL7qlpB7cp6pPiDSnRjvd563tR0Y73eet7UzJrX1PBMcOFVm/2FtH3d67vluAyFF5cpgyMuvVg9lOOjHe7z1vajox3u89b2pmTWvruMbIWt222i4SpzdzlUVqz68QVTJHj2CpDCMLRbN7ttThSOG8cUuPkCokgfKo7ox3u89b2o6Md7vPW9qZk1r6c49s+1epCHy4Uc0JcUlJ1nUJInzowHZ5myTlYLgR+BTilJEmSQFEgeVNujHerz1vajox3u89b2pmTWvqcebzJKZIkRIMEeB5Gq01sFaJeL6d+HiSS4H15jPGTOtOejHerz1vajox3q89b2pmTWvqTxXDG7lhTLoJbWAFCeIBBj8qh1bF2+QtpVcJYPFhLyg3HNOWZCT+EEClejHe7z1vajox3q89b2pmTWvqZtbdDSEobSEoSAEpSIAA4ACu02tMP3aAneOqiestcqMmdT50UzKYg83Y7B9K6Wx2D6Vyiqg3Y7B9KN2OwfSiig9VD7Q3AbCFOKUliTvCkkHh1Ps9aJnhrw5TRRRCWL3aUoZWpaxbEdZQJzapG7kjrxxmNZyzpNJ7x5VogpWpKlOpyLMFW7LnVzcjKInnr20UUCjdw4WboulTakqIBSQcoDSNU/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lx4tGUpZHUkDU5+sk8lCBx0P50pi90EBovLWlkp6xSSCV6ZZy9aOPDnxoookpdi5SpIKTI4fQwf8UUUVVf/9k=">
              <a:hlinkClick r:id="rId6"/>
              <a:extLst>
                <a:ext uri="{FF2B5EF4-FFF2-40B4-BE49-F238E27FC236}">
                  <a16:creationId xmlns:a16="http://schemas.microsoft.com/office/drawing/2014/main" id="{8B5A0F94-0560-AF42-9462-8B30699C0152}"/>
                </a:ext>
              </a:extLst>
            </p:cNvPr>
            <p:cNvSpPr>
              <a:spLocks noChangeAspect="1" noChangeArrowheads="1"/>
            </p:cNvSpPr>
            <p:nvPr/>
          </p:nvSpPr>
          <p:spPr bwMode="auto">
            <a:xfrm>
              <a:off x="3826957" y="1778404"/>
              <a:ext cx="953641" cy="227955"/>
            </a:xfrm>
            <a:prstGeom prst="rect">
              <a:avLst/>
            </a:prstGeom>
            <a:noFill/>
          </p:spPr>
          <p:txBody>
            <a:bodyPr vert="horz" wrap="square" lIns="46290" tIns="23144" rIns="46290" bIns="23144" numCol="1" anchor="t" anchorCtr="0" compatLnSpc="1">
              <a:prstTxWarp prst="textNoShape">
                <a:avLst/>
              </a:prstTxWarp>
            </a:bodyPr>
            <a:lstStyle/>
            <a:p>
              <a:endParaRPr lang="en-CA" sz="900" dirty="0">
                <a:solidFill>
                  <a:prstClr val="black"/>
                </a:solidFill>
              </a:endParaRPr>
            </a:p>
          </p:txBody>
        </p:sp>
        <p:sp>
          <p:nvSpPr>
            <p:cNvPr id="16" name="AutoShape 20" descr="data:image/jpeg;base64,/9j/4AAQSkZJRgABAQAAAQABAAD/2wCEAAkGBxQREBUUEhQVFhQXGBwaGBgXGCUgHRkhHxwfIhweHh0gKCggHB8xIRcgIT0lJSkuLjA2GSAzOTMsNy8uLi8BCgoKDg0OGxAQGywcHCUsLCwsLCwtLCwsKywsLCwsLCwrLCwsLCwsLCw3LiwsLCwrLCsrLCw3KysrKysrKyssK//AABEIACcAowMBIgACEQEDEQH/xAAbAAABBQEBAAAAAAAAAAAAAAAAAwQFBgcBAv/EADsQAAEDAgMECAMGBQUAAAAAAAECAxEABAUSIQYTMUEWIlFkcYGT4QdhkTJCUqGywRQjJXKxJnOSorP/xAAYAQEBAQEBAAAAAAAAAAAAAAAAAQMCBP/EAB0RAQACAgMBAQAAAAAAAAAAAAABAhESAzFRQSH/2gAMAwEAAhEDEQA/AHGxmzr2IZ1G5cbQggSColRImB1gBAjt41f7PYy2YGZxbq44qddMfQECkNgmha4UlxWkpU6r9vyArIb2+cfUVOuLWSSesomJPAA6AfKvL+UiJmMy67bfd4ba31qtltYyAxmZVBQocwRz/wA1iG0eGXdhchp51wgqBQsLVlWJ4jXj2jlTzZ7HHbJ4ONGRwWgnRY7D+x5VsOKW1viOHhx9BS2Ub0EjrNwJkfMfQ1txcuzi1crAjgPCqj8TkKRYOPNuOtuNgZS2sp+8JkAweNW5s6Dwqq/FE/0q48E/qFaQT0jdl7FDmGtXNw/dZlJlSv4hY+8QNAfCrRgGGrtw4hTq3UFwqbLiipQSQOqSewz5RVN2T2RYucLt1wQ7AWFZ1QFJXI6sxy7K0Up0irKQztjF3sWxF23acWzZ2/2y2YW8ZiM3FKZB4awPnpJbSbOqtrdb9i88260krylxS0OBIlSVJUSJIHHjVf8AhoP4PE7y0e6rioUifvgEmR26KB+vZV92sxFNvZPuLIgNqA+ZIISPMmiR0a7DbSDEbRL0ZVg5XEjgFCOHyIIPnVN233jOK2jTdxcJafIzpDyo1WQY1keVSXwWwlbFgVuAjfLzJB/CEhIPnBPhFRnxMbz4vYJzFMwJSYI/mcQeRp9J6e9t7t7Cbi2ct7h5aHCQpl1ZWDEcCqSJmOPGK0bEm1uW7iWjkcW2oIMxlUU6GRroTWWYY2i2xctYqVvOTNtcOqJRE9WUnQH5xooH5GtemkrCh7XYMbTDXXUXF1vm0CFl9Z1kAmJjnXNisIN3hzTrlxdb1aTKhcLEGSAYmOVS/wASz/Srn+wfrTSXwuP9Jt/BX6jT4n1OYZaLTattvKzOBsJWoE6kCCQePnxrN8MS4raB20VcXJYQFKCN8r8KCBMzErNavNZbhJ/1Vcf7av8AzapCz8X/AGjuls2b7jQlxDSlIHHUDTxqjbGoav7EqTdO/wAflVnXvTmSrWOpOUoiNIjzq+47iaLW3W8sShABV4EgE+Uz5VRtq/h6ytCruxWWHUpLicioQqBOhH2PEafKkErvs+2tNoylwELDaQoHjMCZ+dFV/YraR64sGHXG1LUpJlQ0zQopB8wJrlMJmDy1UziWGZLVzKhTeQGNUQB1VDt0g1jWK4a5bOqaeTlUPoRyIPMGkdlMfuMPf3jSVlJgONlJhY+miuw/tW2pdscRYbuHUoUlOv8ANEFB5pUDH0Oh0NZcvFt06rZi2HWan3UtoBUVKA0ExJiT2VrnxGvBa4WUJ0z5GUgdhICv+oNcu9t8PtBlaBUR91hkx/ygJ/Os5272wViRZQhh1tttebrCSo6CTA00n604uLUtZu6OA8Kice2eZvU5Xy4UfgS4pKTrMkAgE+NSyOA8KjMSwbfrCt/cN6RDTmUeMRx1rRYiJ7ecB2fasklLBcCOSFOKUkazoFHTyqWqA6Md7vPW9qOjHe7z1vapmXWtfTrG9nbe7yl5HXRqhxJKVo/tWmCKYnYy3WpKn1PXGQylL7qlpB7cp6pPiDSnRjvd563tR0Y73eet7UzJrX1PBMcOFVm/2FtH3d67vluAyFF5cpgyMuvVg9lOOjHe7z1vajox3u89b2pmTWvruMbIWt222i4SpzdzlUVqz68QVTJHj2CpDCMLRbN7ttThSOG8cUuPkCokgfKo7ox3u89b2o6Md7vPW9qZk1r6c49s+1epCHy4Uc0JcUlJ1nUJInzowHZ5myTlYLgR+BTilJEmSQFEgeVNujHerz1vajox3u89b2pmTWvqcebzJKZIkRIMEeB5Gq01sFaJeL6d+HiSS4H15jPGTOtOejHerz1vajox3q89b2pmTWvqTxXDG7lhTLoJbWAFCeIBBj8qh1bF2+QtpVcJYPFhLyg3HNOWZCT+EEClejHe7z1vajox3q89b2pmTWvqZtbdDSEobSEoSAEpSIAA4ACu02tMP3aAneOqiestcqMmdT50UzKYg83Y7B9K6Wx2D6Vyiqg3Y7B9KN2OwfSiig9VD7Q3AbCFOKUliTvCkkHh1Ps9aJnhrw5TRRRCWL3aUoZWpaxbEdZQJzapG7kjrxxmNZyzpNJ7x5VogpWpKlOpyLMFW7LnVzcjKInnr20UUCjdw4WboulTakqIBSQcoDSNU/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lx4tGUpZHUkDU5+sk8lCBx0P50pi90EBovLWlkp6xSSCV6ZZy9aOPDnxoookpdi5SpIKTI4fQwf8UUUVVf/9k=">
              <a:hlinkClick r:id="rId6"/>
              <a:extLst>
                <a:ext uri="{FF2B5EF4-FFF2-40B4-BE49-F238E27FC236}">
                  <a16:creationId xmlns:a16="http://schemas.microsoft.com/office/drawing/2014/main" id="{199AB9F9-9ED8-9F46-A7D2-AAE8C3031F1F}"/>
                </a:ext>
              </a:extLst>
            </p:cNvPr>
            <p:cNvSpPr>
              <a:spLocks noChangeAspect="1" noChangeArrowheads="1"/>
            </p:cNvSpPr>
            <p:nvPr/>
          </p:nvSpPr>
          <p:spPr bwMode="auto">
            <a:xfrm>
              <a:off x="3826957" y="1778404"/>
              <a:ext cx="953641" cy="227955"/>
            </a:xfrm>
            <a:prstGeom prst="rect">
              <a:avLst/>
            </a:prstGeom>
            <a:noFill/>
          </p:spPr>
          <p:txBody>
            <a:bodyPr vert="horz" wrap="square" lIns="46290" tIns="23144" rIns="46290" bIns="23144" numCol="1" anchor="t" anchorCtr="0" compatLnSpc="1">
              <a:prstTxWarp prst="textNoShape">
                <a:avLst/>
              </a:prstTxWarp>
            </a:bodyPr>
            <a:lstStyle/>
            <a:p>
              <a:endParaRPr lang="en-CA" sz="900" dirty="0">
                <a:solidFill>
                  <a:prstClr val="black"/>
                </a:solidFill>
              </a:endParaRPr>
            </a:p>
          </p:txBody>
        </p:sp>
        <p:sp>
          <p:nvSpPr>
            <p:cNvPr id="17" name="AutoShape 22" descr="data:image/jpeg;base64,/9j/4AAQSkZJRgABAQAAAQABAAD/2wCEAAkGBxQREBUUEhQVFhQXGBwaGBgXGCUgHRkhHxwfIhweHh0gKCggHB8xIRcgIT0lJSkuLjA2GSAzOTMsNy8uLi8BCgoKDg0OGxAQGywcHCUsLCwsLCwtLCwsKywsLCwsLCwrLCwsLCwsLCw3LiwsLCwrLCsrLCw3KysrKysrKyssK//AABEIACcAowMBIgACEQEDEQH/xAAbAAABBQEBAAAAAAAAAAAAAAAAAwQFBgcBAv/EADsQAAEDAgMECAMGBQUAAAAAAAECAxEABAUSIQYTMUEWIlFkcYGT4QdhkTJCUqGywRQjJXKxJnOSorP/xAAYAQEBAQEBAAAAAAAAAAAAAAAAAQMCBP/EAB0RAQACAgMBAQAAAAAAAAAAAAABAhESAzFRQSH/2gAMAwEAAhEDEQA/AHGxmzr2IZ1G5cbQggSColRImB1gBAjt41f7PYy2YGZxbq44qddMfQECkNgmha4UlxWkpU6r9vyArIb2+cfUVOuLWSSesomJPAA6AfKvL+UiJmMy67bfd4ba31qtltYyAxmZVBQocwRz/wA1iG0eGXdhchp51wgqBQsLVlWJ4jXj2jlTzZ7HHbJ4ONGRwWgnRY7D+x5VsOKW1viOHhx9BS2Ub0EjrNwJkfMfQ1txcuzi1crAjgPCqj8TkKRYOPNuOtuNgZS2sp+8JkAweNW5s6Dwqq/FE/0q48E/qFaQT0jdl7FDmGtXNw/dZlJlSv4hY+8QNAfCrRgGGrtw4hTq3UFwqbLiipQSQOqSewz5RVN2T2RYucLt1wQ7AWFZ1QFJXI6sxy7K0Up0irKQztjF3sWxF23acWzZ2/2y2YW8ZiM3FKZB4awPnpJbSbOqtrdb9i88260krylxS0OBIlSVJUSJIHHjVf8AhoP4PE7y0e6rioUifvgEmR26KB+vZV92sxFNvZPuLIgNqA+ZIISPMmiR0a7DbSDEbRL0ZVg5XEjgFCOHyIIPnVN233jOK2jTdxcJafIzpDyo1WQY1keVSXwWwlbFgVuAjfLzJB/CEhIPnBPhFRnxMbz4vYJzFMwJSYI/mcQeRp9J6e9t7t7Cbi2ct7h5aHCQpl1ZWDEcCqSJmOPGK0bEm1uW7iWjkcW2oIMxlUU6GRroTWWYY2i2xctYqVvOTNtcOqJRE9WUnQH5xooH5GtemkrCh7XYMbTDXXUXF1vm0CFl9Z1kAmJjnXNisIN3hzTrlxdb1aTKhcLEGSAYmOVS/wASz/Srn+wfrTSXwuP9Jt/BX6jT4n1OYZaLTattvKzOBsJWoE6kCCQePnxrN8MS4raB20VcXJYQFKCN8r8KCBMzErNavNZbhJ/1Vcf7av8AzapCz8X/AGjuls2b7jQlxDSlIHHUDTxqjbGoav7EqTdO/wAflVnXvTmSrWOpOUoiNIjzq+47iaLW3W8sShABV4EgE+Uz5VRtq/h6ytCruxWWHUpLicioQqBOhH2PEafKkErvs+2tNoylwELDaQoHjMCZ+dFV/YraR64sGHXG1LUpJlQ0zQopB8wJrlMJmDy1UziWGZLVzKhTeQGNUQB1VDt0g1jWK4a5bOqaeTlUPoRyIPMGkdlMfuMPf3jSVlJgONlJhY+miuw/tW2pdscRYbuHUoUlOv8ANEFB5pUDH0Oh0NZcvFt06rZi2HWan3UtoBUVKA0ExJiT2VrnxGvBa4WUJ0z5GUgdhICv+oNcu9t8PtBlaBUR91hkx/ygJ/Os5272wViRZQhh1tttebrCSo6CTA00n604uLUtZu6OA8Kice2eZvU5Xy4UfgS4pKTrMkAgE+NSyOA8KjMSwbfrCt/cN6RDTmUeMRx1rRYiJ7ecB2fasklLBcCOSFOKUkazoFHTyqWqA6Md7vPW9qOjHe7z1vapmXWtfTrG9nbe7yl5HXRqhxJKVo/tWmCKYnYy3WpKn1PXGQylL7qlpB7cp6pPiDSnRjvd563tR0Y73eet7UzJrX1PBMcOFVm/2FtH3d67vluAyFF5cpgyMuvVg9lOOjHe7z1vajox3u89b2pmTWvruMbIWt222i4SpzdzlUVqz68QVTJHj2CpDCMLRbN7ttThSOG8cUuPkCokgfKo7ox3u89b2o6Md7vPW9qZk1r6c49s+1epCHy4Uc0JcUlJ1nUJInzowHZ5myTlYLgR+BTilJEmSQFEgeVNujHerz1vajox3u89b2pmTWvqcebzJKZIkRIMEeB5Gq01sFaJeL6d+HiSS4H15jPGTOtOejHerz1vajox3q89b2pmTWvqTxXDG7lhTLoJbWAFCeIBBj8qh1bF2+QtpVcJYPFhLyg3HNOWZCT+EEClejHe7z1vajox3q89b2pmTWvqZtbdDSEobSEoSAEpSIAA4ACu02tMP3aAneOqiestcqMmdT50UzKYg83Y7B9K6Wx2D6Vyiqg3Y7B9KN2OwfSiig9VD7Q3AbCFOKUliTvCkkHh1Ps9aJnhrw5TRRRCWL3aUoZWpaxbEdZQJzapG7kjrxxmNZyzpNJ7x5VogpWpKlOpyLMFW7LnVzcjKInnr20UUCjdw4WboulTakqIBSQcoDSNU/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lx4tGUpZHUkDU5+sk8lCBx0P50pi90EBovLWlkp6xSSCV6ZZy9aOPDnxoookpdi5SpIKTI4fQwf8UUUVVf/9k=">
              <a:hlinkClick r:id="rId6"/>
              <a:extLst>
                <a:ext uri="{FF2B5EF4-FFF2-40B4-BE49-F238E27FC236}">
                  <a16:creationId xmlns:a16="http://schemas.microsoft.com/office/drawing/2014/main" id="{FE466600-4C71-CC4E-80CD-069EE757B3D6}"/>
                </a:ext>
              </a:extLst>
            </p:cNvPr>
            <p:cNvSpPr>
              <a:spLocks noChangeAspect="1" noChangeArrowheads="1"/>
            </p:cNvSpPr>
            <p:nvPr/>
          </p:nvSpPr>
          <p:spPr bwMode="auto">
            <a:xfrm>
              <a:off x="3826957" y="1778404"/>
              <a:ext cx="953641" cy="227955"/>
            </a:xfrm>
            <a:prstGeom prst="rect">
              <a:avLst/>
            </a:prstGeom>
            <a:noFill/>
          </p:spPr>
          <p:txBody>
            <a:bodyPr vert="horz" wrap="square" lIns="46290" tIns="23144" rIns="46290" bIns="23144" numCol="1" anchor="t" anchorCtr="0" compatLnSpc="1">
              <a:prstTxWarp prst="textNoShape">
                <a:avLst/>
              </a:prstTxWarp>
            </a:bodyPr>
            <a:lstStyle/>
            <a:p>
              <a:endParaRPr lang="en-CA" sz="900" dirty="0">
                <a:solidFill>
                  <a:prstClr val="black"/>
                </a:solidFill>
              </a:endParaRPr>
            </a:p>
          </p:txBody>
        </p:sp>
        <p:pic>
          <p:nvPicPr>
            <p:cNvPr id="18" name="Picture 44" descr="http://www.logoeps.com/wp-content/uploads/2011/08/arcelormittal-logo.jpg">
              <a:extLst>
                <a:ext uri="{FF2B5EF4-FFF2-40B4-BE49-F238E27FC236}">
                  <a16:creationId xmlns:a16="http://schemas.microsoft.com/office/drawing/2014/main" id="{8EDD6EF4-396D-A24E-B46A-63B1BCCBAC4D}"/>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00521" y="2312351"/>
              <a:ext cx="1129078" cy="807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9" name="Picture 16" descr="http://logonoid.com/images/valero-logo.png">
              <a:extLst>
                <a:ext uri="{FF2B5EF4-FFF2-40B4-BE49-F238E27FC236}">
                  <a16:creationId xmlns:a16="http://schemas.microsoft.com/office/drawing/2014/main" id="{AA2E5793-9B50-044C-9AC2-A40DEAEB03C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31071" y="999507"/>
              <a:ext cx="1292980" cy="91456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0" descr="http://www.boundaryyouthsoccer.com/wp-content/uploads/2010/11/Interfor-Logo-Vert-RGB.jpg">
              <a:hlinkClick r:id="rId9"/>
              <a:extLst>
                <a:ext uri="{FF2B5EF4-FFF2-40B4-BE49-F238E27FC236}">
                  <a16:creationId xmlns:a16="http://schemas.microsoft.com/office/drawing/2014/main" id="{9A8BAA58-2DAC-B544-9441-CBF9BFAEED7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063850" y="2275745"/>
              <a:ext cx="1167852" cy="864944"/>
            </a:xfrm>
            <a:prstGeom prst="rect">
              <a:avLst/>
            </a:prstGeom>
            <a:noFill/>
          </p:spPr>
        </p:pic>
        <p:pic>
          <p:nvPicPr>
            <p:cNvPr id="21" name="Picture 20">
              <a:extLst>
                <a:ext uri="{FF2B5EF4-FFF2-40B4-BE49-F238E27FC236}">
                  <a16:creationId xmlns:a16="http://schemas.microsoft.com/office/drawing/2014/main" id="{F15CFFC2-B9FC-7941-A59A-845FA39154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724257" y="2716319"/>
              <a:ext cx="991117" cy="642888"/>
            </a:xfrm>
            <a:prstGeom prst="rect">
              <a:avLst/>
            </a:prstGeom>
          </p:spPr>
        </p:pic>
        <p:pic>
          <p:nvPicPr>
            <p:cNvPr id="22" name="Picture 21">
              <a:extLst>
                <a:ext uri="{FF2B5EF4-FFF2-40B4-BE49-F238E27FC236}">
                  <a16:creationId xmlns:a16="http://schemas.microsoft.com/office/drawing/2014/main" id="{1BA54082-27AD-FC4F-9B99-DC5AEC523FD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659863" y="1983516"/>
              <a:ext cx="756751" cy="732803"/>
            </a:xfrm>
            <a:prstGeom prst="rect">
              <a:avLst/>
            </a:prstGeom>
          </p:spPr>
        </p:pic>
        <p:pic>
          <p:nvPicPr>
            <p:cNvPr id="23" name="Picture 22">
              <a:extLst>
                <a:ext uri="{FF2B5EF4-FFF2-40B4-BE49-F238E27FC236}">
                  <a16:creationId xmlns:a16="http://schemas.microsoft.com/office/drawing/2014/main" id="{544E4D4B-A437-F24C-B699-CB43BB7CB2D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853535" y="489"/>
              <a:ext cx="1449392" cy="777294"/>
            </a:xfrm>
            <a:prstGeom prst="rect">
              <a:avLst/>
            </a:prstGeom>
          </p:spPr>
        </p:pic>
        <p:pic>
          <p:nvPicPr>
            <p:cNvPr id="24" name="Picture 23">
              <a:extLst>
                <a:ext uri="{FF2B5EF4-FFF2-40B4-BE49-F238E27FC236}">
                  <a16:creationId xmlns:a16="http://schemas.microsoft.com/office/drawing/2014/main" id="{79731C84-B1D0-EE43-A184-B728F4405E6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090705" y="2913033"/>
              <a:ext cx="1263526" cy="1263526"/>
            </a:xfrm>
            <a:prstGeom prst="rect">
              <a:avLst/>
            </a:prstGeom>
          </p:spPr>
        </p:pic>
        <p:pic>
          <p:nvPicPr>
            <p:cNvPr id="25" name="Picture 24">
              <a:extLst>
                <a:ext uri="{FF2B5EF4-FFF2-40B4-BE49-F238E27FC236}">
                  <a16:creationId xmlns:a16="http://schemas.microsoft.com/office/drawing/2014/main" id="{50289EE2-5145-744A-8C31-DF10CA52F22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93958" y="2813578"/>
              <a:ext cx="1583102" cy="1441766"/>
            </a:xfrm>
            <a:prstGeom prst="rect">
              <a:avLst/>
            </a:prstGeom>
          </p:spPr>
        </p:pic>
        <p:pic>
          <p:nvPicPr>
            <p:cNvPr id="26" name="Picture 25">
              <a:extLst>
                <a:ext uri="{FF2B5EF4-FFF2-40B4-BE49-F238E27FC236}">
                  <a16:creationId xmlns:a16="http://schemas.microsoft.com/office/drawing/2014/main" id="{8858D305-305C-BF40-9389-AEFF31643A6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007541" y="498975"/>
              <a:ext cx="1241262" cy="1236267"/>
            </a:xfrm>
            <a:prstGeom prst="rect">
              <a:avLst/>
            </a:prstGeom>
          </p:spPr>
        </p:pic>
        <p:pic>
          <p:nvPicPr>
            <p:cNvPr id="27" name="Picture 26">
              <a:extLst>
                <a:ext uri="{FF2B5EF4-FFF2-40B4-BE49-F238E27FC236}">
                  <a16:creationId xmlns:a16="http://schemas.microsoft.com/office/drawing/2014/main" id="{1DDB2DE7-95F0-D741-897D-908F0BA61FF2}"/>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1166873" y="3079418"/>
              <a:ext cx="959383" cy="961781"/>
            </a:xfrm>
            <a:prstGeom prst="rect">
              <a:avLst/>
            </a:prstGeom>
          </p:spPr>
        </p:pic>
        <p:pic>
          <p:nvPicPr>
            <p:cNvPr id="28" name="Picture 27">
              <a:extLst>
                <a:ext uri="{FF2B5EF4-FFF2-40B4-BE49-F238E27FC236}">
                  <a16:creationId xmlns:a16="http://schemas.microsoft.com/office/drawing/2014/main" id="{B7AE78BD-BF6B-B444-91D9-EF552E41BF86}"/>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528655" y="4156985"/>
              <a:ext cx="1159544" cy="1070850"/>
            </a:xfrm>
            <a:prstGeom prst="rect">
              <a:avLst/>
            </a:prstGeom>
          </p:spPr>
        </p:pic>
        <p:pic>
          <p:nvPicPr>
            <p:cNvPr id="29" name="Picture 28">
              <a:extLst>
                <a:ext uri="{FF2B5EF4-FFF2-40B4-BE49-F238E27FC236}">
                  <a16:creationId xmlns:a16="http://schemas.microsoft.com/office/drawing/2014/main" id="{555E9011-6C49-B84A-8D21-1C7210300EF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901846" y="3771416"/>
              <a:ext cx="1263527" cy="484562"/>
            </a:xfrm>
            <a:prstGeom prst="rect">
              <a:avLst/>
            </a:prstGeom>
          </p:spPr>
        </p:pic>
        <p:pic>
          <p:nvPicPr>
            <p:cNvPr id="30" name="Picture 29">
              <a:extLst>
                <a:ext uri="{FF2B5EF4-FFF2-40B4-BE49-F238E27FC236}">
                  <a16:creationId xmlns:a16="http://schemas.microsoft.com/office/drawing/2014/main" id="{8ECC3622-CC65-234D-B891-F406055ADC9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96194" y="1995695"/>
              <a:ext cx="1834248" cy="899928"/>
            </a:xfrm>
            <a:prstGeom prst="rect">
              <a:avLst/>
            </a:prstGeom>
          </p:spPr>
        </p:pic>
        <p:pic>
          <p:nvPicPr>
            <p:cNvPr id="31" name="Picture 30">
              <a:extLst>
                <a:ext uri="{FF2B5EF4-FFF2-40B4-BE49-F238E27FC236}">
                  <a16:creationId xmlns:a16="http://schemas.microsoft.com/office/drawing/2014/main" id="{ED40E419-3DAB-A34C-B070-76CFA4C96E96}"/>
                </a:ext>
              </a:extLst>
            </p:cNvPr>
            <p:cNvPicPr>
              <a:picLocks noChangeAspect="1"/>
            </p:cNvPicPr>
            <p:nvPr/>
          </p:nvPicPr>
          <p:blipFill>
            <a:blip r:embed="rId21"/>
            <a:stretch>
              <a:fillRect/>
            </a:stretch>
          </p:blipFill>
          <p:spPr>
            <a:xfrm>
              <a:off x="8161216" y="482116"/>
              <a:ext cx="2267710" cy="1509057"/>
            </a:xfrm>
            <a:prstGeom prst="rect">
              <a:avLst/>
            </a:prstGeom>
          </p:spPr>
        </p:pic>
        <p:pic>
          <p:nvPicPr>
            <p:cNvPr id="32" name="Picture 31">
              <a:extLst>
                <a:ext uri="{FF2B5EF4-FFF2-40B4-BE49-F238E27FC236}">
                  <a16:creationId xmlns:a16="http://schemas.microsoft.com/office/drawing/2014/main" id="{4C760956-607D-454C-97AE-2A1CA05831AC}"/>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154544" y="4587131"/>
              <a:ext cx="1834790" cy="500397"/>
            </a:xfrm>
            <a:prstGeom prst="rect">
              <a:avLst/>
            </a:prstGeom>
          </p:spPr>
        </p:pic>
        <p:pic>
          <p:nvPicPr>
            <p:cNvPr id="33" name="Picture 32">
              <a:extLst>
                <a:ext uri="{FF2B5EF4-FFF2-40B4-BE49-F238E27FC236}">
                  <a16:creationId xmlns:a16="http://schemas.microsoft.com/office/drawing/2014/main" id="{D301A994-416B-F449-A460-620D51144444}"/>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904277" y="2895623"/>
              <a:ext cx="926722" cy="922603"/>
            </a:xfrm>
            <a:prstGeom prst="rect">
              <a:avLst/>
            </a:prstGeom>
          </p:spPr>
        </p:pic>
        <p:pic>
          <p:nvPicPr>
            <p:cNvPr id="35" name="Picture 34">
              <a:extLst>
                <a:ext uri="{FF2B5EF4-FFF2-40B4-BE49-F238E27FC236}">
                  <a16:creationId xmlns:a16="http://schemas.microsoft.com/office/drawing/2014/main" id="{B9B65B30-3B0E-CA4B-A7DB-8005FE6B6406}"/>
                </a:ext>
              </a:extLst>
            </p:cNvPr>
            <p:cNvPicPr>
              <a:picLocks noChangeAspect="1"/>
            </p:cNvPicPr>
            <p:nvPr/>
          </p:nvPicPr>
          <p:blipFill>
            <a:blip r:embed="rId24"/>
            <a:stretch>
              <a:fillRect/>
            </a:stretch>
          </p:blipFill>
          <p:spPr>
            <a:xfrm>
              <a:off x="338057" y="3968573"/>
              <a:ext cx="1610720" cy="1610720"/>
            </a:xfrm>
            <a:prstGeom prst="rect">
              <a:avLst/>
            </a:prstGeom>
          </p:spPr>
        </p:pic>
        <p:pic>
          <p:nvPicPr>
            <p:cNvPr id="36" name="Picture 35">
              <a:extLst>
                <a:ext uri="{FF2B5EF4-FFF2-40B4-BE49-F238E27FC236}">
                  <a16:creationId xmlns:a16="http://schemas.microsoft.com/office/drawing/2014/main" id="{3449593D-7F2F-8340-846C-AF2716557B76}"/>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4611075" y="5881920"/>
              <a:ext cx="1849638" cy="815373"/>
            </a:xfrm>
            <a:prstGeom prst="rect">
              <a:avLst/>
            </a:prstGeom>
          </p:spPr>
        </p:pic>
        <p:pic>
          <p:nvPicPr>
            <p:cNvPr id="37" name="Picture 36">
              <a:extLst>
                <a:ext uri="{FF2B5EF4-FFF2-40B4-BE49-F238E27FC236}">
                  <a16:creationId xmlns:a16="http://schemas.microsoft.com/office/drawing/2014/main" id="{DF51BAEA-BA3A-3848-81AE-7AF895ED8BEA}"/>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4596748" y="4817238"/>
              <a:ext cx="1116478" cy="440962"/>
            </a:xfrm>
            <a:prstGeom prst="rect">
              <a:avLst/>
            </a:prstGeom>
          </p:spPr>
        </p:pic>
        <p:pic>
          <p:nvPicPr>
            <p:cNvPr id="38" name="Picture 37">
              <a:extLst>
                <a:ext uri="{FF2B5EF4-FFF2-40B4-BE49-F238E27FC236}">
                  <a16:creationId xmlns:a16="http://schemas.microsoft.com/office/drawing/2014/main" id="{08FF2871-5E44-1D43-B840-3A23E40AE4CB}"/>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8128267" y="1699913"/>
              <a:ext cx="1950229" cy="1095781"/>
            </a:xfrm>
            <a:prstGeom prst="rect">
              <a:avLst/>
            </a:prstGeom>
          </p:spPr>
        </p:pic>
        <p:pic>
          <p:nvPicPr>
            <p:cNvPr id="39" name="Picture 38">
              <a:extLst>
                <a:ext uri="{FF2B5EF4-FFF2-40B4-BE49-F238E27FC236}">
                  <a16:creationId xmlns:a16="http://schemas.microsoft.com/office/drawing/2014/main" id="{E65560B1-79F5-E14A-AA36-9A68165DD8C6}"/>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348343" y="4256518"/>
              <a:ext cx="1482656" cy="718305"/>
            </a:xfrm>
            <a:prstGeom prst="rect">
              <a:avLst/>
            </a:prstGeom>
          </p:spPr>
        </p:pic>
        <p:pic>
          <p:nvPicPr>
            <p:cNvPr id="40" name="Picture 39">
              <a:extLst>
                <a:ext uri="{FF2B5EF4-FFF2-40B4-BE49-F238E27FC236}">
                  <a16:creationId xmlns:a16="http://schemas.microsoft.com/office/drawing/2014/main" id="{B2CE93BD-1705-F047-9437-85E0C42DD998}"/>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2791539" y="5295804"/>
              <a:ext cx="1263526" cy="1263526"/>
            </a:xfrm>
            <a:prstGeom prst="rect">
              <a:avLst/>
            </a:prstGeom>
          </p:spPr>
        </p:pic>
        <p:pic>
          <p:nvPicPr>
            <p:cNvPr id="41" name="Picture 40">
              <a:extLst>
                <a:ext uri="{FF2B5EF4-FFF2-40B4-BE49-F238E27FC236}">
                  <a16:creationId xmlns:a16="http://schemas.microsoft.com/office/drawing/2014/main" id="{A759B10A-4322-654E-837A-95817D7A2CF9}"/>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9849250" y="4096584"/>
              <a:ext cx="1386417" cy="537669"/>
            </a:xfrm>
            <a:prstGeom prst="rect">
              <a:avLst/>
            </a:prstGeom>
          </p:spPr>
        </p:pic>
        <p:pic>
          <p:nvPicPr>
            <p:cNvPr id="42" name="Picture 41">
              <a:extLst>
                <a:ext uri="{FF2B5EF4-FFF2-40B4-BE49-F238E27FC236}">
                  <a16:creationId xmlns:a16="http://schemas.microsoft.com/office/drawing/2014/main" id="{69ED89C9-5EE6-EC43-85C0-41CEC8B6621A}"/>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6281474" y="1398008"/>
              <a:ext cx="1136104" cy="909789"/>
            </a:xfrm>
            <a:prstGeom prst="rect">
              <a:avLst/>
            </a:prstGeom>
          </p:spPr>
        </p:pic>
        <p:pic>
          <p:nvPicPr>
            <p:cNvPr id="43" name="Picture 42">
              <a:extLst>
                <a:ext uri="{FF2B5EF4-FFF2-40B4-BE49-F238E27FC236}">
                  <a16:creationId xmlns:a16="http://schemas.microsoft.com/office/drawing/2014/main" id="{1A23F902-215B-D143-A5F1-AAAFF0B58508}"/>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4473868" y="1747849"/>
              <a:ext cx="1142459" cy="757574"/>
            </a:xfrm>
            <a:prstGeom prst="rect">
              <a:avLst/>
            </a:prstGeom>
          </p:spPr>
        </p:pic>
        <p:pic>
          <p:nvPicPr>
            <p:cNvPr id="44" name="Picture 43">
              <a:extLst>
                <a:ext uri="{FF2B5EF4-FFF2-40B4-BE49-F238E27FC236}">
                  <a16:creationId xmlns:a16="http://schemas.microsoft.com/office/drawing/2014/main" id="{67ED0A56-D7C3-1242-A7C7-89940C081755}"/>
                </a:ext>
              </a:extLst>
            </p:cNvPr>
            <p:cNvPicPr>
              <a:picLocks noChangeAspect="1"/>
            </p:cNvPicPr>
            <p:nvPr/>
          </p:nvPicPr>
          <p:blipFill>
            <a:blip r:embed="rId33"/>
            <a:stretch>
              <a:fillRect/>
            </a:stretch>
          </p:blipFill>
          <p:spPr>
            <a:xfrm>
              <a:off x="280364" y="5776566"/>
              <a:ext cx="2238492" cy="712553"/>
            </a:xfrm>
            <a:prstGeom prst="rect">
              <a:avLst/>
            </a:prstGeom>
          </p:spPr>
        </p:pic>
        <p:pic>
          <p:nvPicPr>
            <p:cNvPr id="45" name="Picture 44">
              <a:extLst>
                <a:ext uri="{FF2B5EF4-FFF2-40B4-BE49-F238E27FC236}">
                  <a16:creationId xmlns:a16="http://schemas.microsoft.com/office/drawing/2014/main" id="{F5A0C2EE-1A26-9D41-8BE3-60B6C6B013C3}"/>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6925897" y="3571364"/>
              <a:ext cx="1386417" cy="554567"/>
            </a:xfrm>
            <a:prstGeom prst="rect">
              <a:avLst/>
            </a:prstGeom>
          </p:spPr>
        </p:pic>
        <p:pic>
          <p:nvPicPr>
            <p:cNvPr id="46" name="Picture 45">
              <a:extLst>
                <a:ext uri="{FF2B5EF4-FFF2-40B4-BE49-F238E27FC236}">
                  <a16:creationId xmlns:a16="http://schemas.microsoft.com/office/drawing/2014/main" id="{E9BAB42C-3C06-DC4F-8312-A998183E0580}"/>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6664187" y="5579293"/>
              <a:ext cx="1116393" cy="238908"/>
            </a:xfrm>
            <a:prstGeom prst="rect">
              <a:avLst/>
            </a:prstGeom>
          </p:spPr>
        </p:pic>
      </p:grpSp>
      <p:pic>
        <p:nvPicPr>
          <p:cNvPr id="3" name="Picture 2">
            <a:extLst>
              <a:ext uri="{FF2B5EF4-FFF2-40B4-BE49-F238E27FC236}">
                <a16:creationId xmlns:a16="http://schemas.microsoft.com/office/drawing/2014/main" id="{3C0AF265-3393-EB49-8F1A-0516BA50D265}"/>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320546" y="939176"/>
            <a:ext cx="883868" cy="1217055"/>
          </a:xfrm>
          <a:prstGeom prst="rect">
            <a:avLst/>
          </a:prstGeom>
        </p:spPr>
      </p:pic>
      <p:pic>
        <p:nvPicPr>
          <p:cNvPr id="5" name="Picture 4">
            <a:extLst>
              <a:ext uri="{FF2B5EF4-FFF2-40B4-BE49-F238E27FC236}">
                <a16:creationId xmlns:a16="http://schemas.microsoft.com/office/drawing/2014/main" id="{C8AB9EA7-270D-F84A-B993-9BD109F1DAB5}"/>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7783187" y="176793"/>
            <a:ext cx="1477395" cy="799246"/>
          </a:xfrm>
          <a:prstGeom prst="rect">
            <a:avLst/>
          </a:prstGeom>
        </p:spPr>
      </p:pic>
    </p:spTree>
    <p:extLst>
      <p:ext uri="{BB962C8B-B14F-4D97-AF65-F5344CB8AC3E}">
        <p14:creationId xmlns:p14="http://schemas.microsoft.com/office/powerpoint/2010/main" val="116680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73f2691964_0_207"/>
          <p:cNvSpPr txBox="1">
            <a:spLocks noGrp="1"/>
          </p:cNvSpPr>
          <p:nvPr>
            <p:ph type="title"/>
          </p:nvPr>
        </p:nvSpPr>
        <p:spPr>
          <a:xfrm>
            <a:off x="381000" y="-554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CA" b="1" dirty="0"/>
              <a:t>Objectives</a:t>
            </a:r>
            <a:r>
              <a:rPr lang="en-CA" dirty="0"/>
              <a:t> &amp; Results</a:t>
            </a:r>
            <a:endParaRPr dirty="0"/>
          </a:p>
        </p:txBody>
      </p:sp>
      <p:sp>
        <p:nvSpPr>
          <p:cNvPr id="8" name="Oval 7">
            <a:extLst>
              <a:ext uri="{FF2B5EF4-FFF2-40B4-BE49-F238E27FC236}">
                <a16:creationId xmlns:a16="http://schemas.microsoft.com/office/drawing/2014/main" id="{284A5DB5-AA3E-894A-9B20-94C7D4560498}"/>
              </a:ext>
            </a:extLst>
          </p:cNvPr>
          <p:cNvSpPr/>
          <p:nvPr/>
        </p:nvSpPr>
        <p:spPr>
          <a:xfrm>
            <a:off x="3527393" y="1106311"/>
            <a:ext cx="5239462" cy="5012267"/>
          </a:xfrm>
          <a:prstGeom prst="ellipse">
            <a:avLst/>
          </a:prstGeom>
          <a:solidFill>
            <a:srgbClr val="FF0000"/>
          </a:solidFill>
          <a:ln>
            <a:solidFill>
              <a:schemeClr val="bg1">
                <a:lumMod val="6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81;p110">
            <a:extLst>
              <a:ext uri="{FF2B5EF4-FFF2-40B4-BE49-F238E27FC236}">
                <a16:creationId xmlns:a16="http://schemas.microsoft.com/office/drawing/2014/main" id="{DEB20907-47A4-934D-AC87-C011D7583E1A}"/>
              </a:ext>
            </a:extLst>
          </p:cNvPr>
          <p:cNvSpPr txBox="1">
            <a:spLocks/>
          </p:cNvSpPr>
          <p:nvPr/>
        </p:nvSpPr>
        <p:spPr>
          <a:xfrm>
            <a:off x="3464778" y="1412382"/>
            <a:ext cx="5381100" cy="3743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Clr>
                <a:srgbClr val="262626"/>
              </a:buClr>
              <a:buFont typeface="Arial"/>
              <a:buNone/>
            </a:pPr>
            <a:r>
              <a:rPr lang="en-CA" sz="2400" b="1" dirty="0">
                <a:solidFill>
                  <a:schemeClr val="bg1"/>
                </a:solidFill>
                <a:latin typeface="Arial" charset="0"/>
                <a:ea typeface="Arial" charset="0"/>
                <a:cs typeface="Arial" charset="0"/>
                <a:sym typeface="Open Sans"/>
              </a:rPr>
              <a:t>Decrease </a:t>
            </a:r>
          </a:p>
          <a:p>
            <a:pPr marL="0" indent="0" algn="ctr">
              <a:spcBef>
                <a:spcPts val="0"/>
              </a:spcBef>
              <a:buClr>
                <a:srgbClr val="262626"/>
              </a:buClr>
              <a:buFont typeface="Arial"/>
              <a:buNone/>
            </a:pPr>
            <a:r>
              <a:rPr lang="en-CA" sz="2400" b="1" dirty="0">
                <a:solidFill>
                  <a:schemeClr val="bg1"/>
                </a:solidFill>
                <a:latin typeface="Arial" charset="0"/>
                <a:ea typeface="Arial" charset="0"/>
                <a:cs typeface="Arial" charset="0"/>
                <a:sym typeface="Open Sans"/>
              </a:rPr>
              <a:t>NEGATIVE events:</a:t>
            </a:r>
          </a:p>
          <a:p>
            <a:pPr marL="0" indent="0">
              <a:spcBef>
                <a:spcPts val="0"/>
              </a:spcBef>
              <a:buClr>
                <a:srgbClr val="262626"/>
              </a:buClr>
              <a:buFont typeface="Arial"/>
              <a:buNone/>
            </a:pPr>
            <a:endParaRPr lang="en-CA" sz="2400" b="1" dirty="0">
              <a:solidFill>
                <a:schemeClr val="bg1"/>
              </a:solidFill>
              <a:latin typeface="Arial" charset="0"/>
              <a:ea typeface="Arial" charset="0"/>
              <a:cs typeface="Arial" charset="0"/>
              <a:sym typeface="Open Sans"/>
            </a:endParaRPr>
          </a:p>
          <a:p>
            <a:pPr marL="1162050" lvl="1" indent="-404813">
              <a:spcBef>
                <a:spcPts val="400"/>
              </a:spcBef>
              <a:buClr>
                <a:srgbClr val="262626"/>
              </a:buClr>
              <a:buFont typeface="Open Sans"/>
              <a:buChar char="❖"/>
            </a:pPr>
            <a:r>
              <a:rPr lang="en-CA" sz="2000" b="1" dirty="0">
                <a:solidFill>
                  <a:schemeClr val="bg1"/>
                </a:solidFill>
                <a:latin typeface="Arial" charset="0"/>
                <a:ea typeface="Arial" charset="0"/>
                <a:cs typeface="Arial" charset="0"/>
                <a:sym typeface="Open Sans"/>
              </a:rPr>
              <a:t>Reduced employee turnover</a:t>
            </a:r>
          </a:p>
          <a:p>
            <a:pPr marL="1162050" lvl="1" indent="-404813">
              <a:spcBef>
                <a:spcPts val="400"/>
              </a:spcBef>
              <a:buClr>
                <a:srgbClr val="262626"/>
              </a:buClr>
              <a:buFont typeface="Open Sans"/>
              <a:buChar char="❖"/>
            </a:pPr>
            <a:r>
              <a:rPr lang="en-CA" sz="2000" b="1" dirty="0">
                <a:solidFill>
                  <a:schemeClr val="bg1"/>
                </a:solidFill>
                <a:latin typeface="Arial" charset="0"/>
                <a:ea typeface="Arial" charset="0"/>
                <a:cs typeface="Arial" charset="0"/>
                <a:sym typeface="Open Sans"/>
              </a:rPr>
              <a:t>Reduced incidents, injuries</a:t>
            </a:r>
          </a:p>
          <a:p>
            <a:pPr marL="1162050" lvl="1" indent="-404813">
              <a:spcBef>
                <a:spcPts val="400"/>
              </a:spcBef>
              <a:buClr>
                <a:srgbClr val="262626"/>
              </a:buClr>
              <a:buFont typeface="Open Sans"/>
              <a:buChar char="❖"/>
            </a:pPr>
            <a:r>
              <a:rPr lang="en-CA" sz="2000" b="1" dirty="0">
                <a:solidFill>
                  <a:schemeClr val="bg1"/>
                </a:solidFill>
                <a:latin typeface="Arial" charset="0"/>
                <a:ea typeface="Arial" charset="0"/>
                <a:cs typeface="Arial" charset="0"/>
                <a:sym typeface="Open Sans"/>
              </a:rPr>
              <a:t>Decreased property damage</a:t>
            </a:r>
          </a:p>
          <a:p>
            <a:pPr marL="1162050" lvl="1" indent="-404813">
              <a:spcBef>
                <a:spcPts val="400"/>
              </a:spcBef>
              <a:buClr>
                <a:srgbClr val="262626"/>
              </a:buClr>
              <a:buFont typeface="Open Sans"/>
              <a:buChar char="❖"/>
            </a:pPr>
            <a:r>
              <a:rPr lang="en-CA" sz="2000" b="1" dirty="0">
                <a:solidFill>
                  <a:schemeClr val="bg1"/>
                </a:solidFill>
                <a:latin typeface="Arial" charset="0"/>
                <a:ea typeface="Arial" charset="0"/>
                <a:cs typeface="Arial" charset="0"/>
                <a:sym typeface="Open Sans"/>
              </a:rPr>
              <a:t>Less workplace violence, harassment</a:t>
            </a:r>
          </a:p>
          <a:p>
            <a:pPr marL="1162050" lvl="1" indent="-404813">
              <a:spcBef>
                <a:spcPts val="400"/>
              </a:spcBef>
              <a:buClr>
                <a:srgbClr val="262626"/>
              </a:buClr>
              <a:buFont typeface="Open Sans"/>
              <a:buChar char="❖"/>
            </a:pPr>
            <a:r>
              <a:rPr lang="en-CA" sz="2000" b="1" dirty="0">
                <a:solidFill>
                  <a:schemeClr val="bg1"/>
                </a:solidFill>
                <a:latin typeface="Arial" charset="0"/>
                <a:ea typeface="Arial" charset="0"/>
                <a:cs typeface="Arial" charset="0"/>
                <a:sym typeface="Open Sans"/>
              </a:rPr>
              <a:t>Less theft and fraud</a:t>
            </a:r>
          </a:p>
          <a:p>
            <a:pPr marL="1162050" lvl="1" indent="-404813">
              <a:spcBef>
                <a:spcPts val="400"/>
              </a:spcBef>
              <a:buClr>
                <a:srgbClr val="262626"/>
              </a:buClr>
              <a:buFont typeface="Open Sans"/>
              <a:buChar char="❖"/>
            </a:pPr>
            <a:r>
              <a:rPr lang="en-CA" sz="2000" b="1" dirty="0">
                <a:solidFill>
                  <a:schemeClr val="bg1"/>
                </a:solidFill>
                <a:latin typeface="Arial" charset="0"/>
                <a:ea typeface="Arial" charset="0"/>
                <a:cs typeface="Arial" charset="0"/>
                <a:sym typeface="Open Sans"/>
              </a:rPr>
              <a:t>Fewer customer complaints</a:t>
            </a:r>
          </a:p>
          <a:p>
            <a:pPr marL="1162050" lvl="1" indent="-404813">
              <a:spcBef>
                <a:spcPts val="400"/>
              </a:spcBef>
              <a:buClr>
                <a:srgbClr val="262626"/>
              </a:buClr>
              <a:buFont typeface="Open Sans"/>
              <a:buChar char="❖"/>
            </a:pPr>
            <a:r>
              <a:rPr lang="en-CA" sz="2000" b="1" dirty="0">
                <a:solidFill>
                  <a:schemeClr val="bg1"/>
                </a:solidFill>
                <a:latin typeface="Arial" charset="0"/>
                <a:ea typeface="Arial" charset="0"/>
                <a:cs typeface="Arial" charset="0"/>
                <a:sym typeface="Open Sans"/>
              </a:rPr>
              <a:t>Less negative publicity</a:t>
            </a:r>
          </a:p>
          <a:p>
            <a:pPr marL="1162050" lvl="1" indent="-404813">
              <a:spcBef>
                <a:spcPts val="400"/>
              </a:spcBef>
              <a:buClr>
                <a:srgbClr val="262626"/>
              </a:buClr>
              <a:buFont typeface="Open Sans"/>
              <a:buChar char="❖"/>
            </a:pPr>
            <a:r>
              <a:rPr lang="en-CA" sz="2000" b="1" dirty="0">
                <a:solidFill>
                  <a:schemeClr val="bg1"/>
                </a:solidFill>
                <a:latin typeface="Arial" charset="0"/>
                <a:ea typeface="Arial" charset="0"/>
                <a:cs typeface="Arial" charset="0"/>
                <a:sym typeface="Open Sans"/>
              </a:rPr>
              <a:t>Less disruption of culture</a:t>
            </a:r>
          </a:p>
          <a:p>
            <a:pPr marL="0" indent="0">
              <a:spcBef>
                <a:spcPts val="400"/>
              </a:spcBef>
              <a:buFont typeface="Arial"/>
              <a:buNone/>
            </a:pPr>
            <a:endParaRPr lang="en-CA" sz="2000" b="1" dirty="0">
              <a:solidFill>
                <a:schemeClr val="bg1"/>
              </a:solidFill>
              <a:latin typeface="Arial" charset="0"/>
              <a:ea typeface="Arial" charset="0"/>
              <a:cs typeface="Arial" charset="0"/>
              <a:sym typeface="Arial"/>
            </a:endParaRPr>
          </a:p>
          <a:p>
            <a:pPr marL="285715" indent="-285715">
              <a:spcBef>
                <a:spcPts val="400"/>
              </a:spcBef>
              <a:buFont typeface="Arial"/>
              <a:buNone/>
            </a:pPr>
            <a:endParaRPr lang="en-CA" sz="2000" b="1" dirty="0">
              <a:solidFill>
                <a:schemeClr val="bg1"/>
              </a:solidFill>
              <a:latin typeface="Arial" charset="0"/>
              <a:ea typeface="Arial" charset="0"/>
              <a:cs typeface="Arial" charset="0"/>
              <a:sym typeface="Arial"/>
            </a:endParaRPr>
          </a:p>
        </p:txBody>
      </p:sp>
    </p:spTree>
    <p:extLst>
      <p:ext uri="{BB962C8B-B14F-4D97-AF65-F5344CB8AC3E}">
        <p14:creationId xmlns:p14="http://schemas.microsoft.com/office/powerpoint/2010/main" val="327288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7e9df52f24_0_348"/>
          <p:cNvSpPr txBox="1">
            <a:spLocks noGrp="1"/>
          </p:cNvSpPr>
          <p:nvPr>
            <p:ph type="title"/>
          </p:nvPr>
        </p:nvSpPr>
        <p:spPr>
          <a:xfrm>
            <a:off x="381000" y="60325"/>
            <a:ext cx="11561284"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Broad </a:t>
            </a:r>
            <a:r>
              <a:rPr lang="en-US" b="1" dirty="0"/>
              <a:t>Suite</a:t>
            </a:r>
            <a:r>
              <a:rPr lang="en-US" dirty="0"/>
              <a:t> of Assessment Solutions</a:t>
            </a:r>
            <a:endParaRPr dirty="0"/>
          </a:p>
        </p:txBody>
      </p:sp>
      <p:sp>
        <p:nvSpPr>
          <p:cNvPr id="291" name="Google Shape;291;g7e9df52f24_0_348"/>
          <p:cNvSpPr txBox="1">
            <a:spLocks noGrp="1"/>
          </p:cNvSpPr>
          <p:nvPr>
            <p:ph type="body" idx="1"/>
          </p:nvPr>
        </p:nvSpPr>
        <p:spPr>
          <a:xfrm>
            <a:off x="1062750" y="5286825"/>
            <a:ext cx="9152100" cy="10488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1000"/>
              </a:spcBef>
              <a:spcAft>
                <a:spcPts val="0"/>
              </a:spcAft>
              <a:buNone/>
            </a:pPr>
            <a:r>
              <a:rPr lang="en-US"/>
              <a:t>We are a leader in </a:t>
            </a:r>
            <a:r>
              <a:rPr lang="en-US" b="1"/>
              <a:t>affordable</a:t>
            </a:r>
            <a:r>
              <a:rPr lang="en-US"/>
              <a:t> psychometrics (behavioral assessments) for </a:t>
            </a:r>
            <a:r>
              <a:rPr lang="en-US" b="1"/>
              <a:t>all levels</a:t>
            </a:r>
            <a:r>
              <a:rPr lang="en-US"/>
              <a:t> of an organization.</a:t>
            </a:r>
            <a:endParaRPr/>
          </a:p>
        </p:txBody>
      </p:sp>
      <p:pic>
        <p:nvPicPr>
          <p:cNvPr id="292" name="Google Shape;292;g7e9df52f24_0_348"/>
          <p:cNvPicPr preferRelativeResize="0"/>
          <p:nvPr/>
        </p:nvPicPr>
        <p:blipFill>
          <a:blip r:embed="rId3">
            <a:alphaModFix/>
          </a:blip>
          <a:stretch>
            <a:fillRect/>
          </a:stretch>
        </p:blipFill>
        <p:spPr>
          <a:xfrm>
            <a:off x="6304940" y="2446595"/>
            <a:ext cx="718425" cy="718455"/>
          </a:xfrm>
          <a:prstGeom prst="rect">
            <a:avLst/>
          </a:prstGeom>
          <a:noFill/>
          <a:ln>
            <a:noFill/>
          </a:ln>
        </p:spPr>
      </p:pic>
      <p:pic>
        <p:nvPicPr>
          <p:cNvPr id="293" name="Google Shape;293;g7e9df52f24_0_348"/>
          <p:cNvPicPr preferRelativeResize="0"/>
          <p:nvPr/>
        </p:nvPicPr>
        <p:blipFill rotWithShape="1">
          <a:blip r:embed="rId4">
            <a:alphaModFix/>
          </a:blip>
          <a:srcRect/>
          <a:stretch/>
        </p:blipFill>
        <p:spPr>
          <a:xfrm>
            <a:off x="571728" y="2434509"/>
            <a:ext cx="718425" cy="718425"/>
          </a:xfrm>
          <a:prstGeom prst="rect">
            <a:avLst/>
          </a:prstGeom>
          <a:noFill/>
          <a:ln>
            <a:noFill/>
          </a:ln>
        </p:spPr>
      </p:pic>
      <p:pic>
        <p:nvPicPr>
          <p:cNvPr id="294" name="Google Shape;294;g7e9df52f24_0_348"/>
          <p:cNvPicPr preferRelativeResize="0"/>
          <p:nvPr/>
        </p:nvPicPr>
        <p:blipFill rotWithShape="1">
          <a:blip r:embed="rId5">
            <a:alphaModFix/>
          </a:blip>
          <a:srcRect/>
          <a:stretch/>
        </p:blipFill>
        <p:spPr>
          <a:xfrm>
            <a:off x="6304961" y="1379051"/>
            <a:ext cx="718425" cy="718425"/>
          </a:xfrm>
          <a:prstGeom prst="rect">
            <a:avLst/>
          </a:prstGeom>
          <a:noFill/>
          <a:ln>
            <a:noFill/>
          </a:ln>
        </p:spPr>
      </p:pic>
      <p:pic>
        <p:nvPicPr>
          <p:cNvPr id="295" name="Google Shape;295;g7e9df52f24_0_348"/>
          <p:cNvPicPr preferRelativeResize="0"/>
          <p:nvPr/>
        </p:nvPicPr>
        <p:blipFill rotWithShape="1">
          <a:blip r:embed="rId6">
            <a:alphaModFix/>
          </a:blip>
          <a:srcRect/>
          <a:stretch/>
        </p:blipFill>
        <p:spPr>
          <a:xfrm>
            <a:off x="571728" y="4455224"/>
            <a:ext cx="718425" cy="718425"/>
          </a:xfrm>
          <a:prstGeom prst="rect">
            <a:avLst/>
          </a:prstGeom>
          <a:noFill/>
          <a:ln>
            <a:noFill/>
          </a:ln>
        </p:spPr>
      </p:pic>
      <p:pic>
        <p:nvPicPr>
          <p:cNvPr id="296" name="Google Shape;296;g7e9df52f24_0_348"/>
          <p:cNvPicPr preferRelativeResize="0"/>
          <p:nvPr/>
        </p:nvPicPr>
        <p:blipFill rotWithShape="1">
          <a:blip r:embed="rId7">
            <a:alphaModFix/>
          </a:blip>
          <a:srcRect/>
          <a:stretch/>
        </p:blipFill>
        <p:spPr>
          <a:xfrm>
            <a:off x="6304951" y="4468571"/>
            <a:ext cx="718425" cy="718455"/>
          </a:xfrm>
          <a:prstGeom prst="rect">
            <a:avLst/>
          </a:prstGeom>
          <a:noFill/>
          <a:ln>
            <a:noFill/>
          </a:ln>
        </p:spPr>
      </p:pic>
      <p:pic>
        <p:nvPicPr>
          <p:cNvPr id="297" name="Google Shape;297;g7e9df52f24_0_348"/>
          <p:cNvPicPr preferRelativeResize="0"/>
          <p:nvPr/>
        </p:nvPicPr>
        <p:blipFill rotWithShape="1">
          <a:blip r:embed="rId8">
            <a:alphaModFix/>
          </a:blip>
          <a:srcRect/>
          <a:stretch/>
        </p:blipFill>
        <p:spPr>
          <a:xfrm>
            <a:off x="6304951" y="3473232"/>
            <a:ext cx="718425" cy="718455"/>
          </a:xfrm>
          <a:prstGeom prst="rect">
            <a:avLst/>
          </a:prstGeom>
          <a:noFill/>
          <a:ln>
            <a:noFill/>
          </a:ln>
        </p:spPr>
      </p:pic>
      <p:pic>
        <p:nvPicPr>
          <p:cNvPr id="298" name="Google Shape;298;g7e9df52f24_0_348"/>
          <p:cNvPicPr preferRelativeResize="0"/>
          <p:nvPr/>
        </p:nvPicPr>
        <p:blipFill rotWithShape="1">
          <a:blip r:embed="rId9">
            <a:alphaModFix/>
          </a:blip>
          <a:srcRect/>
          <a:stretch/>
        </p:blipFill>
        <p:spPr>
          <a:xfrm>
            <a:off x="571727" y="3473248"/>
            <a:ext cx="718425" cy="718425"/>
          </a:xfrm>
          <a:prstGeom prst="rect">
            <a:avLst/>
          </a:prstGeom>
          <a:noFill/>
          <a:ln>
            <a:noFill/>
          </a:ln>
        </p:spPr>
      </p:pic>
      <p:pic>
        <p:nvPicPr>
          <p:cNvPr id="299" name="Google Shape;299;g7e9df52f24_0_348"/>
          <p:cNvPicPr preferRelativeResize="0"/>
          <p:nvPr/>
        </p:nvPicPr>
        <p:blipFill rotWithShape="1">
          <a:blip r:embed="rId10">
            <a:alphaModFix/>
          </a:blip>
          <a:srcRect/>
          <a:stretch/>
        </p:blipFill>
        <p:spPr>
          <a:xfrm>
            <a:off x="571727" y="1395749"/>
            <a:ext cx="718425" cy="718425"/>
          </a:xfrm>
          <a:prstGeom prst="rect">
            <a:avLst/>
          </a:prstGeom>
          <a:noFill/>
          <a:ln>
            <a:noFill/>
          </a:ln>
        </p:spPr>
      </p:pic>
      <p:sp>
        <p:nvSpPr>
          <p:cNvPr id="300" name="Google Shape;300;g7e9df52f24_0_348"/>
          <p:cNvSpPr txBox="1"/>
          <p:nvPr/>
        </p:nvSpPr>
        <p:spPr>
          <a:xfrm>
            <a:off x="1428904" y="1350988"/>
            <a:ext cx="4338600" cy="8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Open Sans"/>
                <a:ea typeface="Open Sans"/>
                <a:cs typeface="Open Sans"/>
                <a:sym typeface="Open Sans"/>
              </a:rPr>
              <a:t>Attitudes &amp; Values Profile</a:t>
            </a:r>
            <a:endParaRPr sz="1600" b="1">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 combination of our four most popular assessments</a:t>
            </a:r>
            <a:endParaRPr>
              <a:latin typeface="Open Sans"/>
              <a:ea typeface="Open Sans"/>
              <a:cs typeface="Open Sans"/>
              <a:sym typeface="Open Sans"/>
            </a:endParaRPr>
          </a:p>
        </p:txBody>
      </p:sp>
      <p:sp>
        <p:nvSpPr>
          <p:cNvPr id="301" name="Google Shape;301;g7e9df52f24_0_348"/>
          <p:cNvSpPr txBox="1"/>
          <p:nvPr/>
        </p:nvSpPr>
        <p:spPr>
          <a:xfrm>
            <a:off x="1428890" y="2410479"/>
            <a:ext cx="4338600" cy="8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Open Sans"/>
                <a:ea typeface="Open Sans"/>
                <a:cs typeface="Open Sans"/>
                <a:sym typeface="Open Sans"/>
              </a:rPr>
              <a:t>Workstyle &amp; Performance Profile</a:t>
            </a:r>
            <a:endParaRPr sz="1600" b="1">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Assesses workstyle, strengths and areas for improvement</a:t>
            </a:r>
            <a:endParaRPr>
              <a:latin typeface="Open Sans"/>
              <a:ea typeface="Open Sans"/>
              <a:cs typeface="Open Sans"/>
              <a:sym typeface="Open Sans"/>
            </a:endParaRPr>
          </a:p>
        </p:txBody>
      </p:sp>
      <p:sp>
        <p:nvSpPr>
          <p:cNvPr id="302" name="Google Shape;302;g7e9df52f24_0_348"/>
          <p:cNvSpPr txBox="1"/>
          <p:nvPr/>
        </p:nvSpPr>
        <p:spPr>
          <a:xfrm>
            <a:off x="1413018" y="3397927"/>
            <a:ext cx="4338600" cy="8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Open Sans"/>
                <a:ea typeface="Open Sans"/>
                <a:cs typeface="Open Sans"/>
                <a:sym typeface="Open Sans"/>
              </a:rPr>
              <a:t>Work Values &amp; Attitude</a:t>
            </a:r>
            <a:endParaRPr sz="1600" b="1">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Predict conformity, responsibility, coachability, positivity and more</a:t>
            </a:r>
            <a:endParaRPr>
              <a:latin typeface="Open Sans"/>
              <a:ea typeface="Open Sans"/>
              <a:cs typeface="Open Sans"/>
              <a:sym typeface="Open Sans"/>
            </a:endParaRPr>
          </a:p>
        </p:txBody>
      </p:sp>
      <p:sp>
        <p:nvSpPr>
          <p:cNvPr id="303" name="Google Shape;303;g7e9df52f24_0_348"/>
          <p:cNvSpPr txBox="1"/>
          <p:nvPr/>
        </p:nvSpPr>
        <p:spPr>
          <a:xfrm>
            <a:off x="1406418" y="4354696"/>
            <a:ext cx="4338600" cy="8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Open Sans"/>
                <a:ea typeface="Open Sans"/>
                <a:cs typeface="Open Sans"/>
                <a:sym typeface="Open Sans"/>
              </a:rPr>
              <a:t>Safety Quotient</a:t>
            </a:r>
            <a:endParaRPr sz="1600" b="1">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To identify people with higher risk tolerance. Decrease human error and incidents</a:t>
            </a:r>
            <a:endParaRPr>
              <a:latin typeface="Open Sans"/>
              <a:ea typeface="Open Sans"/>
              <a:cs typeface="Open Sans"/>
              <a:sym typeface="Open Sans"/>
            </a:endParaRPr>
          </a:p>
        </p:txBody>
      </p:sp>
      <p:sp>
        <p:nvSpPr>
          <p:cNvPr id="304" name="Google Shape;304;g7e9df52f24_0_348"/>
          <p:cNvSpPr txBox="1"/>
          <p:nvPr/>
        </p:nvSpPr>
        <p:spPr>
          <a:xfrm>
            <a:off x="7197561" y="1331211"/>
            <a:ext cx="4338600" cy="8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Open Sans"/>
                <a:ea typeface="Open Sans"/>
                <a:cs typeface="Open Sans"/>
                <a:sym typeface="Open Sans"/>
              </a:rPr>
              <a:t>Driver Safety Quotient</a:t>
            </a:r>
            <a:endParaRPr sz="1600" b="1">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Understand a driver’s likelihood of crashes, traffic violations and more</a:t>
            </a:r>
            <a:endParaRPr>
              <a:latin typeface="Open Sans"/>
              <a:ea typeface="Open Sans"/>
              <a:cs typeface="Open Sans"/>
              <a:sym typeface="Open Sans"/>
            </a:endParaRPr>
          </a:p>
        </p:txBody>
      </p:sp>
      <p:sp>
        <p:nvSpPr>
          <p:cNvPr id="305" name="Google Shape;305;g7e9df52f24_0_348"/>
          <p:cNvSpPr txBox="1"/>
          <p:nvPr/>
        </p:nvSpPr>
        <p:spPr>
          <a:xfrm>
            <a:off x="7275086" y="2410478"/>
            <a:ext cx="4338600" cy="8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Open Sans"/>
                <a:ea typeface="Open Sans"/>
                <a:cs typeface="Open Sans"/>
                <a:sym typeface="Open Sans"/>
              </a:rPr>
              <a:t>Leadership Profile</a:t>
            </a:r>
            <a:endParaRPr sz="1600" b="1">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Identify leadership capabilities, business reasoning and conflict management</a:t>
            </a:r>
            <a:endParaRPr>
              <a:latin typeface="Open Sans"/>
              <a:ea typeface="Open Sans"/>
              <a:cs typeface="Open Sans"/>
              <a:sym typeface="Open Sans"/>
            </a:endParaRPr>
          </a:p>
        </p:txBody>
      </p:sp>
      <p:sp>
        <p:nvSpPr>
          <p:cNvPr id="306" name="Google Shape;306;g7e9df52f24_0_348"/>
          <p:cNvSpPr txBox="1"/>
          <p:nvPr/>
        </p:nvSpPr>
        <p:spPr>
          <a:xfrm>
            <a:off x="7281686" y="3367247"/>
            <a:ext cx="4338600" cy="8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Open Sans"/>
                <a:ea typeface="Open Sans"/>
                <a:cs typeface="Open Sans"/>
                <a:sym typeface="Open Sans"/>
              </a:rPr>
              <a:t>Cognitive Quotient</a:t>
            </a:r>
            <a:endParaRPr sz="1600" b="1">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Test spatial reasoning, language, and numerical problem-solving ability</a:t>
            </a:r>
            <a:endParaRPr>
              <a:latin typeface="Open Sans"/>
              <a:ea typeface="Open Sans"/>
              <a:cs typeface="Open Sans"/>
              <a:sym typeface="Open Sans"/>
            </a:endParaRPr>
          </a:p>
        </p:txBody>
      </p:sp>
      <p:sp>
        <p:nvSpPr>
          <p:cNvPr id="307" name="Google Shape;307;g7e9df52f24_0_348"/>
          <p:cNvSpPr txBox="1"/>
          <p:nvPr/>
        </p:nvSpPr>
        <p:spPr>
          <a:xfrm>
            <a:off x="7281686" y="4390697"/>
            <a:ext cx="4338600" cy="8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Open Sans"/>
                <a:ea typeface="Open Sans"/>
                <a:cs typeface="Open Sans"/>
                <a:sym typeface="Open Sans"/>
              </a:rPr>
              <a:t>English Proficiency</a:t>
            </a:r>
            <a:endParaRPr sz="1600" b="1">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Measure English language competencies, writing, vocabulary and typing accuracy</a:t>
            </a:r>
            <a:endParaRPr>
              <a:latin typeface="Open Sans"/>
              <a:ea typeface="Open Sans"/>
              <a:cs typeface="Open Sans"/>
              <a:sym typeface="Open Sans"/>
            </a:endParaRPr>
          </a:p>
        </p:txBody>
      </p:sp>
    </p:spTree>
    <p:extLst>
      <p:ext uri="{BB962C8B-B14F-4D97-AF65-F5344CB8AC3E}">
        <p14:creationId xmlns:p14="http://schemas.microsoft.com/office/powerpoint/2010/main" val="1117164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ludlow\Google Drive\Production\Design Files - Pictures\For Presentations\DSQ™ - Taxi &amp; Courier Proposal\puzzle.png"/>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835716" y="-378203"/>
            <a:ext cx="5757663" cy="74311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14764" y="1275209"/>
            <a:ext cx="5939099" cy="4952391"/>
          </a:xfrm>
          <a:solidFill>
            <a:schemeClr val="bg1">
              <a:lumMod val="95000"/>
            </a:schemeClr>
          </a:solidFill>
          <a:effectLst>
            <a:outerShdw blurRad="50800" dist="38100" dir="2700000" algn="tl" rotWithShape="0">
              <a:prstClr val="black">
                <a:alpha val="77000"/>
              </a:prstClr>
            </a:outerShdw>
          </a:effectLst>
        </p:spPr>
        <p:txBody>
          <a:bodyPr vert="horz" lIns="583200" tIns="194400" rIns="583200" bIns="311040" rtlCol="0">
            <a:noAutofit/>
          </a:bodyPr>
          <a:lstStyle/>
          <a:p>
            <a:pPr marL="11113" indent="0">
              <a:buNone/>
            </a:pPr>
            <a:r>
              <a:rPr lang="en-CA" sz="2400" b="1" dirty="0">
                <a:solidFill>
                  <a:srgbClr val="343434"/>
                </a:solidFill>
                <a:ea typeface="Open Sans" panose="020B0606030504020204" pitchFamily="34" charset="0"/>
                <a:cs typeface="Arial" panose="020B0604020202020204" pitchFamily="34" charset="0"/>
              </a:rPr>
              <a:t>Pieces in the Safety &amp; Risk Puzzle: </a:t>
            </a:r>
          </a:p>
          <a:p>
            <a:pPr marL="660643" indent="-457200">
              <a:buFont typeface="+mj-lt"/>
              <a:buAutoNum type="arabicPeriod"/>
            </a:pPr>
            <a:r>
              <a:rPr lang="en-CA" sz="2000" dirty="0">
                <a:solidFill>
                  <a:srgbClr val="343434"/>
                </a:solidFill>
                <a:ea typeface="Open Sans" panose="020B0606030504020204" pitchFamily="34" charset="0"/>
                <a:cs typeface="Arial" panose="020B0604020202020204" pitchFamily="34" charset="0"/>
              </a:rPr>
              <a:t>Equipment and Machinery</a:t>
            </a:r>
          </a:p>
          <a:p>
            <a:pPr marL="660643" indent="-457200">
              <a:buFont typeface="+mj-lt"/>
              <a:buAutoNum type="arabicPeriod"/>
            </a:pPr>
            <a:r>
              <a:rPr lang="en-CA" sz="2000" dirty="0">
                <a:solidFill>
                  <a:srgbClr val="343434"/>
                </a:solidFill>
                <a:ea typeface="Open Sans" panose="020B0606030504020204" pitchFamily="34" charset="0"/>
                <a:cs typeface="Arial" panose="020B0604020202020204" pitchFamily="34" charset="0"/>
              </a:rPr>
              <a:t>Standard Operating Procedures</a:t>
            </a:r>
          </a:p>
          <a:p>
            <a:pPr marL="660643" indent="-457200">
              <a:buFont typeface="+mj-lt"/>
              <a:buAutoNum type="arabicPeriod"/>
            </a:pPr>
            <a:r>
              <a:rPr lang="en-CA" sz="2000" dirty="0">
                <a:solidFill>
                  <a:srgbClr val="343434"/>
                </a:solidFill>
                <a:ea typeface="Open Sans" panose="020B0606030504020204" pitchFamily="34" charset="0"/>
                <a:cs typeface="Arial" panose="020B0604020202020204" pitchFamily="34" charset="0"/>
              </a:rPr>
              <a:t>Audits &amp; Compliance Checklists</a:t>
            </a:r>
          </a:p>
          <a:p>
            <a:pPr marL="660643" indent="-457200">
              <a:buFont typeface="+mj-lt"/>
              <a:buAutoNum type="arabicPeriod"/>
            </a:pPr>
            <a:r>
              <a:rPr lang="en-CA" sz="2000" dirty="0">
                <a:solidFill>
                  <a:srgbClr val="343434"/>
                </a:solidFill>
                <a:ea typeface="Open Sans" panose="020B0606030504020204" pitchFamily="34" charset="0"/>
                <a:cs typeface="Arial" panose="020B0604020202020204" pitchFamily="34" charset="0"/>
              </a:rPr>
              <a:t>Communication Programs</a:t>
            </a:r>
          </a:p>
          <a:p>
            <a:pPr marL="660643" indent="-457200">
              <a:buFont typeface="+mj-lt"/>
              <a:buAutoNum type="arabicPeriod"/>
            </a:pPr>
            <a:r>
              <a:rPr lang="en-CA" sz="2000" dirty="0">
                <a:solidFill>
                  <a:srgbClr val="343434"/>
                </a:solidFill>
                <a:highlight>
                  <a:srgbClr val="FFFF00"/>
                </a:highlight>
                <a:ea typeface="Open Sans" panose="020B0606030504020204" pitchFamily="34" charset="0"/>
                <a:cs typeface="Arial" panose="020B0604020202020204" pitchFamily="34" charset="0"/>
              </a:rPr>
              <a:t>Hiring</a:t>
            </a:r>
          </a:p>
          <a:p>
            <a:pPr marL="660643" indent="-457200">
              <a:buFont typeface="+mj-lt"/>
              <a:buAutoNum type="arabicPeriod"/>
            </a:pPr>
            <a:r>
              <a:rPr lang="en-CA" sz="2000" dirty="0">
                <a:solidFill>
                  <a:srgbClr val="343434"/>
                </a:solidFill>
                <a:ea typeface="Open Sans" panose="020B0606030504020204" pitchFamily="34" charset="0"/>
                <a:cs typeface="Arial" panose="020B0604020202020204" pitchFamily="34" charset="0"/>
              </a:rPr>
              <a:t>Training</a:t>
            </a:r>
          </a:p>
          <a:p>
            <a:pPr marL="1117843" lvl="1" indent="-457200"/>
            <a:r>
              <a:rPr lang="en-CA" sz="2000" dirty="0">
                <a:solidFill>
                  <a:srgbClr val="343434"/>
                </a:solidFill>
                <a:ea typeface="Open Sans" panose="020B0606030504020204" pitchFamily="34" charset="0"/>
                <a:cs typeface="Arial" panose="020B0604020202020204" pitchFamily="34" charset="0"/>
              </a:rPr>
              <a:t>Technical / Skills Training </a:t>
            </a:r>
          </a:p>
          <a:p>
            <a:pPr marL="1117843" lvl="1" indent="-457200"/>
            <a:r>
              <a:rPr lang="en-CA" sz="2000" dirty="0">
                <a:solidFill>
                  <a:srgbClr val="343434"/>
                </a:solidFill>
                <a:ea typeface="Open Sans" panose="020B0606030504020204" pitchFamily="34" charset="0"/>
                <a:cs typeface="Arial" panose="020B0604020202020204" pitchFamily="34" charset="0"/>
              </a:rPr>
              <a:t>Safety Compliance Training</a:t>
            </a:r>
          </a:p>
          <a:p>
            <a:pPr marL="1117843" lvl="1" indent="-457200"/>
            <a:r>
              <a:rPr lang="en-CA" sz="2000" dirty="0">
                <a:solidFill>
                  <a:srgbClr val="343434"/>
                </a:solidFill>
                <a:highlight>
                  <a:srgbClr val="FFFF00"/>
                </a:highlight>
                <a:ea typeface="Open Sans" panose="020B0606030504020204" pitchFamily="34" charset="0"/>
                <a:cs typeface="Arial" panose="020B0604020202020204" pitchFamily="34" charset="0"/>
              </a:rPr>
              <a:t>Soft Skills Training for Leaders</a:t>
            </a:r>
          </a:p>
          <a:p>
            <a:pPr marL="1117843" lvl="1" indent="-457200"/>
            <a:r>
              <a:rPr lang="en-CA" sz="2000" dirty="0">
                <a:solidFill>
                  <a:srgbClr val="343434"/>
                </a:solidFill>
                <a:highlight>
                  <a:srgbClr val="FFFF00"/>
                </a:highlight>
                <a:ea typeface="Open Sans" panose="020B0606030504020204" pitchFamily="34" charset="0"/>
                <a:cs typeface="Arial" panose="020B0604020202020204" pitchFamily="34" charset="0"/>
              </a:rPr>
              <a:t>Soft Skills Training for Employees</a:t>
            </a:r>
          </a:p>
        </p:txBody>
      </p:sp>
      <p:pic>
        <p:nvPicPr>
          <p:cNvPr id="7" name="Picture 6">
            <a:extLst>
              <a:ext uri="{FF2B5EF4-FFF2-40B4-BE49-F238E27FC236}">
                <a16:creationId xmlns:a16="http://schemas.microsoft.com/office/drawing/2014/main" id="{000A2EFC-31FB-764E-AF26-42D1655A1F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61784" y="6488236"/>
            <a:ext cx="1238871" cy="229192"/>
          </a:xfrm>
          <a:prstGeom prst="rect">
            <a:avLst/>
          </a:prstGeom>
        </p:spPr>
      </p:pic>
      <p:sp>
        <p:nvSpPr>
          <p:cNvPr id="12" name="Google Shape;251;p3">
            <a:extLst>
              <a:ext uri="{FF2B5EF4-FFF2-40B4-BE49-F238E27FC236}">
                <a16:creationId xmlns:a16="http://schemas.microsoft.com/office/drawing/2014/main" id="{5058CFC0-5A3C-214F-9CBA-112212ACDBEA}"/>
              </a:ext>
            </a:extLst>
          </p:cNvPr>
          <p:cNvSpPr txBox="1">
            <a:spLocks noGrp="1"/>
          </p:cNvSpPr>
          <p:nvPr>
            <p:ph type="title"/>
          </p:nvPr>
        </p:nvSpPr>
        <p:spPr>
          <a:xfrm>
            <a:off x="265092" y="-50491"/>
            <a:ext cx="11328287"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CA" dirty="0">
                <a:latin typeface="Verdana" panose="020B0604030504040204" pitchFamily="34" charset="0"/>
                <a:ea typeface="Verdana" panose="020B0604030504040204" pitchFamily="34" charset="0"/>
                <a:cs typeface="Verdana" panose="020B0604030504040204" pitchFamily="34" charset="0"/>
              </a:rPr>
              <a:t>Where We Fit in Org </a:t>
            </a:r>
            <a:r>
              <a:rPr lang="en-CA" b="1" dirty="0">
                <a:latin typeface="Verdana" panose="020B0604030504040204" pitchFamily="34" charset="0"/>
                <a:ea typeface="Verdana" panose="020B0604030504040204" pitchFamily="34" charset="0"/>
                <a:cs typeface="Verdana" panose="020B0604030504040204" pitchFamily="34" charset="0"/>
              </a:rPr>
              <a:t>Processes</a:t>
            </a:r>
            <a:endParaRPr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661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61801b9fa5_0_159"/>
          <p:cNvSpPr txBox="1">
            <a:spLocks noGrp="1"/>
          </p:cNvSpPr>
          <p:nvPr>
            <p:ph type="title"/>
          </p:nvPr>
        </p:nvSpPr>
        <p:spPr>
          <a:xfrm>
            <a:off x="304800" y="-143891"/>
            <a:ext cx="9314688"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b="1" dirty="0"/>
              <a:t>Causes</a:t>
            </a:r>
            <a:r>
              <a:rPr lang="en-US" dirty="0"/>
              <a:t> of Workplace Incidents</a:t>
            </a:r>
            <a:endParaRPr dirty="0"/>
          </a:p>
        </p:txBody>
      </p:sp>
      <p:grpSp>
        <p:nvGrpSpPr>
          <p:cNvPr id="385" name="Google Shape;385;g61801b9fa5_0_159"/>
          <p:cNvGrpSpPr/>
          <p:nvPr/>
        </p:nvGrpSpPr>
        <p:grpSpPr>
          <a:xfrm>
            <a:off x="2996753" y="1181809"/>
            <a:ext cx="6622735" cy="4939515"/>
            <a:chOff x="1115616" y="692388"/>
            <a:chExt cx="6408711" cy="4639133"/>
          </a:xfrm>
        </p:grpSpPr>
        <p:pic>
          <p:nvPicPr>
            <p:cNvPr id="386" name="Google Shape;386;g61801b9fa5_0_15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5616" y="692388"/>
              <a:ext cx="6408711" cy="4639133"/>
            </a:xfrm>
            <a:prstGeom prst="rect">
              <a:avLst/>
            </a:prstGeom>
            <a:noFill/>
            <a:ln w="38100" cap="flat" cmpd="sng">
              <a:solidFill>
                <a:schemeClr val="accent3"/>
              </a:solidFill>
              <a:prstDash val="solid"/>
              <a:round/>
              <a:headEnd type="none" w="sm" len="sm"/>
              <a:tailEnd type="none" w="sm" len="sm"/>
            </a:ln>
          </p:spPr>
        </p:pic>
        <p:sp>
          <p:nvSpPr>
            <p:cNvPr id="387" name="Google Shape;387;g61801b9fa5_0_159"/>
            <p:cNvSpPr/>
            <p:nvPr/>
          </p:nvSpPr>
          <p:spPr>
            <a:xfrm>
              <a:off x="2236916" y="3502225"/>
              <a:ext cx="4320600" cy="432000"/>
            </a:xfrm>
            <a:prstGeom prst="rect">
              <a:avLst/>
            </a:prstGeom>
            <a:solidFill>
              <a:srgbClr val="3F3F3F"/>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79" b="1">
                  <a:solidFill>
                    <a:srgbClr val="FFFFFF"/>
                  </a:solidFill>
                  <a:latin typeface="Open Sans"/>
                  <a:ea typeface="Open Sans"/>
                  <a:cs typeface="Open Sans"/>
                  <a:sym typeface="Open Sans"/>
                </a:rPr>
                <a:t>CONSTRUCTION 90-95% </a:t>
              </a:r>
              <a:endParaRPr/>
            </a:p>
          </p:txBody>
        </p:sp>
      </p:grpSp>
    </p:spTree>
    <p:extLst>
      <p:ext uri="{BB962C8B-B14F-4D97-AF65-F5344CB8AC3E}">
        <p14:creationId xmlns:p14="http://schemas.microsoft.com/office/powerpoint/2010/main" val="87259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10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61801b9fa5_0_187"/>
          <p:cNvSpPr/>
          <p:nvPr/>
        </p:nvSpPr>
        <p:spPr>
          <a:xfrm>
            <a:off x="1197429" y="1949375"/>
            <a:ext cx="9597242" cy="3240300"/>
          </a:xfrm>
          <a:prstGeom prst="rightArrow">
            <a:avLst>
              <a:gd name="adj1" fmla="val 50000"/>
              <a:gd name="adj2" fmla="val 50000"/>
            </a:avLst>
          </a:prstGeom>
          <a:solidFill>
            <a:srgbClr val="007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g61801b9fa5_0_187"/>
          <p:cNvSpPr txBox="1">
            <a:spLocks noGrp="1"/>
          </p:cNvSpPr>
          <p:nvPr>
            <p:ph type="title"/>
          </p:nvPr>
        </p:nvSpPr>
        <p:spPr>
          <a:xfrm>
            <a:off x="381000" y="603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Timeline of </a:t>
            </a:r>
            <a:r>
              <a:rPr lang="en-US" b="1" dirty="0"/>
              <a:t>Incident Causation</a:t>
            </a:r>
            <a:endParaRPr b="1" dirty="0"/>
          </a:p>
        </p:txBody>
      </p:sp>
      <p:sp>
        <p:nvSpPr>
          <p:cNvPr id="413" name="Google Shape;413;g61801b9fa5_0_187"/>
          <p:cNvSpPr/>
          <p:nvPr/>
        </p:nvSpPr>
        <p:spPr>
          <a:xfrm>
            <a:off x="1388702" y="2902259"/>
            <a:ext cx="2510400" cy="1255800"/>
          </a:xfrm>
          <a:prstGeom prst="roundRect">
            <a:avLst>
              <a:gd name="adj" fmla="val 16667"/>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dirty="0">
                <a:solidFill>
                  <a:schemeClr val="lt1"/>
                </a:solidFill>
                <a:latin typeface="Open Sans"/>
                <a:ea typeface="Open Sans"/>
                <a:cs typeface="Open Sans"/>
                <a:sym typeface="Open Sans"/>
              </a:rPr>
              <a:t>HIGH-RISK HUMAN FACTOR</a:t>
            </a:r>
            <a:endParaRPr sz="2600" b="1" dirty="0">
              <a:solidFill>
                <a:schemeClr val="lt1"/>
              </a:solidFill>
              <a:latin typeface="Open Sans"/>
              <a:ea typeface="Open Sans"/>
              <a:cs typeface="Open Sans"/>
              <a:sym typeface="Open Sans"/>
            </a:endParaRPr>
          </a:p>
        </p:txBody>
      </p:sp>
      <p:sp>
        <p:nvSpPr>
          <p:cNvPr id="414" name="Google Shape;414;g61801b9fa5_0_187"/>
          <p:cNvSpPr/>
          <p:nvPr/>
        </p:nvSpPr>
        <p:spPr>
          <a:xfrm>
            <a:off x="4201458" y="2902259"/>
            <a:ext cx="2510400" cy="1255800"/>
          </a:xfrm>
          <a:prstGeom prst="roundRect">
            <a:avLst>
              <a:gd name="adj" fmla="val 16667"/>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a:solidFill>
                  <a:schemeClr val="lt1"/>
                </a:solidFill>
                <a:latin typeface="Open Sans"/>
                <a:ea typeface="Open Sans"/>
                <a:cs typeface="Open Sans"/>
                <a:sym typeface="Open Sans"/>
              </a:rPr>
              <a:t>UNSAFE BEHAVIOR</a:t>
            </a:r>
            <a:endParaRPr sz="2600" b="1">
              <a:solidFill>
                <a:schemeClr val="lt1"/>
              </a:solidFill>
              <a:latin typeface="Open Sans"/>
              <a:ea typeface="Open Sans"/>
              <a:cs typeface="Open Sans"/>
              <a:sym typeface="Open Sans"/>
            </a:endParaRPr>
          </a:p>
        </p:txBody>
      </p:sp>
      <p:sp>
        <p:nvSpPr>
          <p:cNvPr id="415" name="Google Shape;415;g61801b9fa5_0_187"/>
          <p:cNvSpPr/>
          <p:nvPr/>
        </p:nvSpPr>
        <p:spPr>
          <a:xfrm>
            <a:off x="7090234" y="2902259"/>
            <a:ext cx="2510400" cy="1255800"/>
          </a:xfrm>
          <a:prstGeom prst="roundRect">
            <a:avLst>
              <a:gd name="adj" fmla="val 16667"/>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a:solidFill>
                  <a:schemeClr val="lt1"/>
                </a:solidFill>
                <a:latin typeface="Open Sans"/>
                <a:ea typeface="Open Sans"/>
                <a:cs typeface="Open Sans"/>
                <a:sym typeface="Open Sans"/>
              </a:rPr>
              <a:t>INCIDENT</a:t>
            </a:r>
            <a:endParaRPr sz="2600" b="1">
              <a:solidFill>
                <a:schemeClr val="lt1"/>
              </a:solidFill>
              <a:latin typeface="Open Sans"/>
              <a:ea typeface="Open Sans"/>
              <a:cs typeface="Open Sans"/>
              <a:sym typeface="Open Sans"/>
            </a:endParaRPr>
          </a:p>
        </p:txBody>
      </p:sp>
      <p:sp>
        <p:nvSpPr>
          <p:cNvPr id="417" name="Google Shape;417;g61801b9fa5_0_187"/>
          <p:cNvSpPr/>
          <p:nvPr/>
        </p:nvSpPr>
        <p:spPr>
          <a:xfrm>
            <a:off x="3738254" y="3262975"/>
            <a:ext cx="666300" cy="555300"/>
          </a:xfrm>
          <a:prstGeom prst="rightArrow">
            <a:avLst>
              <a:gd name="adj1" fmla="val 50000"/>
              <a:gd name="adj2" fmla="val 50000"/>
            </a:avLst>
          </a:prstGeom>
          <a:solidFill>
            <a:srgbClr val="ED7D3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g61801b9fa5_0_187"/>
          <p:cNvSpPr/>
          <p:nvPr/>
        </p:nvSpPr>
        <p:spPr>
          <a:xfrm>
            <a:off x="6633854" y="3262975"/>
            <a:ext cx="666300" cy="555300"/>
          </a:xfrm>
          <a:prstGeom prst="rightArrow">
            <a:avLst>
              <a:gd name="adj1" fmla="val 50000"/>
              <a:gd name="adj2" fmla="val 50000"/>
            </a:avLst>
          </a:prstGeom>
          <a:solidFill>
            <a:srgbClr val="ED7D3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Oval 1">
            <a:extLst>
              <a:ext uri="{FF2B5EF4-FFF2-40B4-BE49-F238E27FC236}">
                <a16:creationId xmlns:a16="http://schemas.microsoft.com/office/drawing/2014/main" id="{3BA3BBB4-7968-1040-8FFF-9CA4357CD8B8}"/>
              </a:ext>
            </a:extLst>
          </p:cNvPr>
          <p:cNvSpPr/>
          <p:nvPr/>
        </p:nvSpPr>
        <p:spPr>
          <a:xfrm>
            <a:off x="1364391" y="2179637"/>
            <a:ext cx="2559021" cy="2779776"/>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94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fade">
                                      <p:cBhvr>
                                        <p:cTn id="7" dur="1000"/>
                                        <p:tgtEl>
                                          <p:spTgt spid="417"/>
                                        </p:tgtEl>
                                      </p:cBhvr>
                                    </p:animEffect>
                                  </p:childTnLst>
                                </p:cTn>
                              </p:par>
                              <p:par>
                                <p:cTn id="8" presetID="10" presetClass="entr" presetSubtype="0"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Effect transition="in" filter="fade">
                                      <p:cBhvr>
                                        <p:cTn id="10" dur="1000"/>
                                        <p:tgtEl>
                                          <p:spTgt spid="4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8"/>
                                        </p:tgtEl>
                                        <p:attrNameLst>
                                          <p:attrName>style.visibility</p:attrName>
                                        </p:attrNameLst>
                                      </p:cBhvr>
                                      <p:to>
                                        <p:strVal val="visible"/>
                                      </p:to>
                                    </p:set>
                                    <p:animEffect transition="in" filter="fade">
                                      <p:cBhvr>
                                        <p:cTn id="15" dur="1000"/>
                                        <p:tgtEl>
                                          <p:spTgt spid="418"/>
                                        </p:tgtEl>
                                      </p:cBhvr>
                                    </p:animEffect>
                                  </p:childTnLst>
                                </p:cTn>
                              </p:par>
                              <p:par>
                                <p:cTn id="16" presetID="10" presetClass="entr" presetSubtype="0" fill="hold" nodeType="withEffect">
                                  <p:stCondLst>
                                    <p:cond delay="0"/>
                                  </p:stCondLst>
                                  <p:childTnLst>
                                    <p:set>
                                      <p:cBhvr>
                                        <p:cTn id="17" dur="1" fill="hold">
                                          <p:stCondLst>
                                            <p:cond delay="0"/>
                                          </p:stCondLst>
                                        </p:cTn>
                                        <p:tgtEl>
                                          <p:spTgt spid="415"/>
                                        </p:tgtEl>
                                        <p:attrNameLst>
                                          <p:attrName>style.visibility</p:attrName>
                                        </p:attrNameLst>
                                      </p:cBhvr>
                                      <p:to>
                                        <p:strVal val="visible"/>
                                      </p:to>
                                    </p:set>
                                    <p:animEffect transition="in" filter="fade">
                                      <p:cBhvr>
                                        <p:cTn id="18" dur="1000"/>
                                        <p:tgtEl>
                                          <p:spTgt spid="41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strVal val="#ppt_w*0.70"/>
                                          </p:val>
                                        </p:tav>
                                        <p:tav tm="100000">
                                          <p:val>
                                            <p:strVal val="#ppt_w"/>
                                          </p:val>
                                        </p:tav>
                                      </p:tavLst>
                                    </p:anim>
                                    <p:anim calcmode="lin" valueType="num">
                                      <p:cBhvr>
                                        <p:cTn id="24" dur="500" fill="hold"/>
                                        <p:tgtEl>
                                          <p:spTgt spid="2"/>
                                        </p:tgtEl>
                                        <p:attrNameLst>
                                          <p:attrName>ppt_h</p:attrName>
                                        </p:attrNameLst>
                                      </p:cBhvr>
                                      <p:tavLst>
                                        <p:tav tm="0">
                                          <p:val>
                                            <p:strVal val="#ppt_h"/>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25925</TotalTime>
  <Words>1810</Words>
  <Application>Microsoft Macintosh PowerPoint</Application>
  <PresentationFormat>Widescreen</PresentationFormat>
  <Paragraphs>252</Paragraphs>
  <Slides>38</Slides>
  <Notes>38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Arial Black</vt:lpstr>
      <vt:lpstr>Calibri</vt:lpstr>
      <vt:lpstr>Helvetica</vt:lpstr>
      <vt:lpstr>Open Sans</vt:lpstr>
      <vt:lpstr>Verdana</vt:lpstr>
      <vt:lpstr>Office Theme</vt:lpstr>
      <vt:lpstr>Office Theme</vt:lpstr>
      <vt:lpstr>Office Theme</vt:lpstr>
      <vt:lpstr>A Fast, Easy, Affordable Way to Reduce Safety Risk</vt:lpstr>
      <vt:lpstr>Who is TalentClick?</vt:lpstr>
      <vt:lpstr>Who is TalentClick?</vt:lpstr>
      <vt:lpstr>TalentClick Clients</vt:lpstr>
      <vt:lpstr>Objectives &amp; Results</vt:lpstr>
      <vt:lpstr>Broad Suite of Assessment Solutions</vt:lpstr>
      <vt:lpstr>Where We Fit in Org Processes</vt:lpstr>
      <vt:lpstr>Causes of Workplace Incidents</vt:lpstr>
      <vt:lpstr>Timeline of Incident Causation</vt:lpstr>
      <vt:lpstr>PowerPoint Presentation</vt:lpstr>
      <vt:lpstr>‘High-Risk’ Workers</vt:lpstr>
      <vt:lpstr>PowerPoint Presentation</vt:lpstr>
      <vt:lpstr>The Problem</vt:lpstr>
      <vt:lpstr>The Solution</vt:lpstr>
      <vt:lpstr>The Impact</vt:lpstr>
      <vt:lpstr>Proven Validity &amp; Reliability</vt:lpstr>
      <vt:lpstr>Superior Customer Satisfaction</vt:lpstr>
      <vt:lpstr>What is Personality?</vt:lpstr>
      <vt:lpstr>What is Your Reaction to This?</vt:lpstr>
      <vt:lpstr>What is Your Reaction to This?</vt:lpstr>
      <vt:lpstr>What is Personality?</vt:lpstr>
      <vt:lpstr>How Do We Measure Behavioral Risk?</vt:lpstr>
      <vt:lpstr>TalentClick Reports</vt:lpstr>
      <vt:lpstr>Pre-Hire Applicant Screening &amp; Selection</vt:lpstr>
      <vt:lpstr>Safety Quotient (SQ) Report</vt:lpstr>
      <vt:lpstr>PowerPoint Presentation</vt:lpstr>
      <vt:lpstr>Personalized Interview Questions</vt:lpstr>
      <vt:lpstr>Post-Hire Employee Training &amp; Coaching</vt:lpstr>
      <vt:lpstr>1. Management Advice</vt:lpstr>
      <vt:lpstr>2. Coaching     Guide</vt:lpstr>
      <vt:lpstr>3. Quick-Reference      Sheet</vt:lpstr>
      <vt:lpstr>4. SafeSELF      Action Plan</vt:lpstr>
      <vt:lpstr>Key Message About Behavioral Change</vt:lpstr>
      <vt:lpstr>PowerPoint Presentation</vt:lpstr>
      <vt:lpstr>Customer Stories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 the Performance of Your Job Applicants</dc:title>
  <dc:creator>Greg Ford;Stephen Race</dc:creator>
  <cp:lastModifiedBy>Dannie Boyd</cp:lastModifiedBy>
  <cp:revision>120</cp:revision>
  <dcterms:created xsi:type="dcterms:W3CDTF">2014-02-25T23:05:04Z</dcterms:created>
  <dcterms:modified xsi:type="dcterms:W3CDTF">2020-10-19T19:27:02Z</dcterms:modified>
</cp:coreProperties>
</file>