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  <p:sldMasterId id="2147483675" r:id="rId3"/>
  </p:sldMasterIdLst>
  <p:notesMasterIdLst>
    <p:notesMasterId r:id="rId28"/>
  </p:notesMasterIdLst>
  <p:sldIdLst>
    <p:sldId id="256" r:id="rId4"/>
    <p:sldId id="1154" r:id="rId5"/>
    <p:sldId id="258" r:id="rId6"/>
    <p:sldId id="1168" r:id="rId7"/>
    <p:sldId id="259" r:id="rId8"/>
    <p:sldId id="271" r:id="rId9"/>
    <p:sldId id="260" r:id="rId10"/>
    <p:sldId id="1169" r:id="rId11"/>
    <p:sldId id="261" r:id="rId12"/>
    <p:sldId id="278" r:id="rId13"/>
    <p:sldId id="264" r:id="rId14"/>
    <p:sldId id="265" r:id="rId15"/>
    <p:sldId id="1171" r:id="rId16"/>
    <p:sldId id="1108" r:id="rId17"/>
    <p:sldId id="1176" r:id="rId18"/>
    <p:sldId id="1140" r:id="rId19"/>
    <p:sldId id="1173" r:id="rId20"/>
    <p:sldId id="1180" r:id="rId21"/>
    <p:sldId id="272" r:id="rId22"/>
    <p:sldId id="1186" r:id="rId23"/>
    <p:sldId id="279" r:id="rId24"/>
    <p:sldId id="288" r:id="rId25"/>
    <p:sldId id="274" r:id="rId26"/>
    <p:sldId id="1189" r:id="rId27"/>
  </p:sldIdLst>
  <p:sldSz cx="12192000" cy="6858000"/>
  <p:notesSz cx="6950075" cy="9236075"/>
  <p:embeddedFontLst>
    <p:embeddedFont>
      <p:font typeface="Arial Black" panose="020B0604020202020204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" pitchFamily="2" charset="77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ibGPRv3bLBJBk3tgV638w0V4xt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950"/>
    <a:srgbClr val="0F6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CE5148-6D5E-4CC6-A2DF-1169D1CE0C9E}">
  <a:tblStyle styleId="{B0CE5148-6D5E-4CC6-A2DF-1169D1CE0C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9"/>
    <p:restoredTop sz="96371"/>
  </p:normalViewPr>
  <p:slideViewPr>
    <p:cSldViewPr snapToGrid="0">
      <p:cViewPr>
        <p:scale>
          <a:sx n="89" d="100"/>
          <a:sy n="89" d="100"/>
        </p:scale>
        <p:origin x="144" y="928"/>
      </p:cViewPr>
      <p:guideLst>
        <p:guide orient="horz" pos="1800"/>
        <p:guide pos="3200"/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b8778ec8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b8778ec8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images - different titles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Different job roles images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Printed version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7161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e9df52f24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7e9df52f24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422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3f269196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73f2691964_0_261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3f269196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73f2691964_0_343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474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3f269196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73f2691964_0_343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275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D507-B38B-4921-B72F-1F0980DC961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6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3f2691964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3f2691964_0_25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73f2691964_0_25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4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3f2691964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3f2691964_0_25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73f2691964_0_25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2580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3f2691964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3f2691964_0_25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73f2691964_0_25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035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73f2691964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73f2691964_0_402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490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t>20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2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Shape 7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121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104eb3c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adding - # of benchmarks/job roles &amp; number of training sessions?</a:t>
            </a:r>
            <a:endParaRPr/>
          </a:p>
        </p:txBody>
      </p:sp>
      <p:sp>
        <p:nvSpPr>
          <p:cNvPr id="310" name="Google Shape;310;g8104eb3c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4949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0f953f06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0f953f06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878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73f2691964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73f2691964_0_448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3f2691964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73f2691964_0_492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5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t>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8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b60bf464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9b60bf464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01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b60bf464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9b60bf4646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486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3f269196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73f2691964_0_118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3f269196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73f2691964_0_118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465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3f269196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73f2691964_0_162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33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jor Break">
  <p:cSld name="CUSTOM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73f2691964_0_12"/>
          <p:cNvSpPr/>
          <p:nvPr/>
        </p:nvSpPr>
        <p:spPr>
          <a:xfrm>
            <a:off x="-46900" y="-12350"/>
            <a:ext cx="12304800" cy="6942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73f2691964_0_12"/>
          <p:cNvSpPr/>
          <p:nvPr/>
        </p:nvSpPr>
        <p:spPr>
          <a:xfrm rot="9318304">
            <a:off x="5111529" y="-5350026"/>
            <a:ext cx="7453565" cy="88466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73f2691964_0_12"/>
          <p:cNvSpPr/>
          <p:nvPr/>
        </p:nvSpPr>
        <p:spPr>
          <a:xfrm>
            <a:off x="402265" y="396321"/>
            <a:ext cx="11387100" cy="6113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3f2691964_0_12"/>
          <p:cNvSpPr txBox="1">
            <a:spLocks noGrp="1"/>
          </p:cNvSpPr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3f2691964_0_279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w="38100" cap="flat" cmpd="sng">
            <a:solidFill>
              <a:srgbClr val="007E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73f2691964_0_279"/>
          <p:cNvSpPr txBox="1">
            <a:spLocks noGrp="1"/>
          </p:cNvSpPr>
          <p:nvPr>
            <p:ph type="ctrTitle"/>
          </p:nvPr>
        </p:nvSpPr>
        <p:spPr>
          <a:xfrm>
            <a:off x="1524000" y="19605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0"/>
              <a:buFont typeface="Verdana"/>
              <a:buNone/>
              <a:defRPr sz="6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73f2691964_0_279"/>
          <p:cNvSpPr txBox="1">
            <a:spLocks noGrp="1"/>
          </p:cNvSpPr>
          <p:nvPr>
            <p:ph type="subTitle" idx="1"/>
          </p:nvPr>
        </p:nvSpPr>
        <p:spPr>
          <a:xfrm>
            <a:off x="1524000" y="4440242"/>
            <a:ext cx="914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 b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6" name="Google Shape;116;g73f2691964_0_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566" y="695641"/>
            <a:ext cx="3424764" cy="7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73f2691964_0_279"/>
          <p:cNvSpPr txBox="1">
            <a:spLocks noGrp="1"/>
          </p:cNvSpPr>
          <p:nvPr>
            <p:ph type="subTitle" idx="2"/>
          </p:nvPr>
        </p:nvSpPr>
        <p:spPr>
          <a:xfrm>
            <a:off x="2057400" y="4821241"/>
            <a:ext cx="8069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 slide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3f2691964_0_285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73f2691964_0_285"/>
          <p:cNvSpPr txBox="1">
            <a:spLocks noGrp="1"/>
          </p:cNvSpPr>
          <p:nvPr>
            <p:ph type="body" idx="1"/>
          </p:nvPr>
        </p:nvSpPr>
        <p:spPr>
          <a:xfrm>
            <a:off x="527750" y="1919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○"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1" name="Google Shape;121;g73f2691964_0_285"/>
          <p:cNvSpPr txBox="1">
            <a:spLocks noGrp="1"/>
          </p:cNvSpPr>
          <p:nvPr>
            <p:ph type="title" idx="2"/>
          </p:nvPr>
        </p:nvSpPr>
        <p:spPr>
          <a:xfrm>
            <a:off x="381000" y="1276275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2" name="Google Shape;122;g73f2691964_0_285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" name="Google Shape;123;g73f2691964_0_28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73f2691964_0_285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jor Break">
  <p:cSld name="CUSTOM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3f2691964_0_292"/>
          <p:cNvSpPr/>
          <p:nvPr/>
        </p:nvSpPr>
        <p:spPr>
          <a:xfrm>
            <a:off x="-46900" y="-12350"/>
            <a:ext cx="12304800" cy="69426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73f2691964_0_292"/>
          <p:cNvSpPr/>
          <p:nvPr/>
        </p:nvSpPr>
        <p:spPr>
          <a:xfrm rot="9318304">
            <a:off x="5111529" y="-5350026"/>
            <a:ext cx="7453565" cy="88466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73f2691964_0_292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73f2691964_0_292"/>
          <p:cNvSpPr txBox="1">
            <a:spLocks noGrp="1"/>
          </p:cNvSpPr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 type="secHead">
  <p:cSld name="SECTION_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3f2691964_0_297"/>
          <p:cNvSpPr txBox="1">
            <a:spLocks noGrp="1"/>
          </p:cNvSpPr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2" name="Google Shape;132;g73f2691964_0_297"/>
          <p:cNvSpPr txBox="1">
            <a:spLocks noGrp="1"/>
          </p:cNvSpPr>
          <p:nvPr>
            <p:ph type="body" idx="1"/>
          </p:nvPr>
        </p:nvSpPr>
        <p:spPr>
          <a:xfrm>
            <a:off x="227900" y="2271475"/>
            <a:ext cx="5264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3" name="Google Shape;133;g73f2691964_0_297"/>
          <p:cNvSpPr/>
          <p:nvPr/>
        </p:nvSpPr>
        <p:spPr>
          <a:xfrm>
            <a:off x="6067900" y="0"/>
            <a:ext cx="6124200" cy="638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73f2691964_0_297"/>
          <p:cNvSpPr txBox="1">
            <a:spLocks noGrp="1"/>
          </p:cNvSpPr>
          <p:nvPr>
            <p:ph type="title" idx="2"/>
          </p:nvPr>
        </p:nvSpPr>
        <p:spPr>
          <a:xfrm>
            <a:off x="227900" y="1599675"/>
            <a:ext cx="62427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5" name="Google Shape;135;g73f2691964_0_297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Google Shape;136;g73f2691964_0_29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73f2691964_0_297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withfooter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3f2691964_0_305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" name="Google Shape;140;g73f2691964_0_30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73f2691964_0_305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3f2691964_0_510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w="38100" cap="flat" cmpd="sng">
            <a:solidFill>
              <a:srgbClr val="007E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73f2691964_0_510"/>
          <p:cNvSpPr txBox="1">
            <a:spLocks noGrp="1"/>
          </p:cNvSpPr>
          <p:nvPr>
            <p:ph type="ctrTitle"/>
          </p:nvPr>
        </p:nvSpPr>
        <p:spPr>
          <a:xfrm>
            <a:off x="1524000" y="19605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0"/>
              <a:buFont typeface="Verdana"/>
              <a:buNone/>
              <a:defRPr sz="6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73f2691964_0_510"/>
          <p:cNvSpPr txBox="1">
            <a:spLocks noGrp="1"/>
          </p:cNvSpPr>
          <p:nvPr>
            <p:ph type="subTitle" idx="1"/>
          </p:nvPr>
        </p:nvSpPr>
        <p:spPr>
          <a:xfrm>
            <a:off x="1524000" y="4440242"/>
            <a:ext cx="914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 b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53" name="Google Shape;153;g73f2691964_0_5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566" y="695641"/>
            <a:ext cx="3424764" cy="7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73f2691964_0_510"/>
          <p:cNvSpPr txBox="1">
            <a:spLocks noGrp="1"/>
          </p:cNvSpPr>
          <p:nvPr>
            <p:ph type="subTitle" idx="2"/>
          </p:nvPr>
        </p:nvSpPr>
        <p:spPr>
          <a:xfrm>
            <a:off x="2057400" y="4821241"/>
            <a:ext cx="8069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jor Break">
  <p:cSld name="CUSTOM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3f2691964_0_516"/>
          <p:cNvSpPr/>
          <p:nvPr/>
        </p:nvSpPr>
        <p:spPr>
          <a:xfrm>
            <a:off x="-46900" y="-12350"/>
            <a:ext cx="12304800" cy="69426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73f2691964_0_516"/>
          <p:cNvSpPr/>
          <p:nvPr/>
        </p:nvSpPr>
        <p:spPr>
          <a:xfrm rot="9318304">
            <a:off x="5111529" y="-5350026"/>
            <a:ext cx="7453565" cy="88466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73f2691964_0_516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73f2691964_0_516"/>
          <p:cNvSpPr txBox="1">
            <a:spLocks noGrp="1"/>
          </p:cNvSpPr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 slide" type="obj">
  <p:cSld name="OBJEC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3f2691964_0_521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73f2691964_0_521"/>
          <p:cNvSpPr txBox="1">
            <a:spLocks noGrp="1"/>
          </p:cNvSpPr>
          <p:nvPr>
            <p:ph type="body" idx="1"/>
          </p:nvPr>
        </p:nvSpPr>
        <p:spPr>
          <a:xfrm>
            <a:off x="527750" y="1919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○"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3" name="Google Shape;163;g73f2691964_0_521"/>
          <p:cNvSpPr txBox="1">
            <a:spLocks noGrp="1"/>
          </p:cNvSpPr>
          <p:nvPr>
            <p:ph type="title" idx="2"/>
          </p:nvPr>
        </p:nvSpPr>
        <p:spPr>
          <a:xfrm>
            <a:off x="381000" y="1276275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4" name="Google Shape;164;g73f2691964_0_521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5" name="Google Shape;165;g73f2691964_0_52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73f2691964_0_521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</a:t>
            </a: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| </a:t>
            </a:r>
            <a:r>
              <a:rPr lang="en-CA" sz="1500" b="0" i="0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info@talentclick.com</a:t>
            </a: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| 1.877.723.3778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 type="secHead">
  <p:cSld name="SECTION_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3f2691964_0_528"/>
          <p:cNvSpPr txBox="1">
            <a:spLocks noGrp="1"/>
          </p:cNvSpPr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9" name="Google Shape;169;g73f2691964_0_528"/>
          <p:cNvSpPr txBox="1">
            <a:spLocks noGrp="1"/>
          </p:cNvSpPr>
          <p:nvPr>
            <p:ph type="body" idx="1"/>
          </p:nvPr>
        </p:nvSpPr>
        <p:spPr>
          <a:xfrm>
            <a:off x="227900" y="2271475"/>
            <a:ext cx="5264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0" name="Google Shape;170;g73f2691964_0_528"/>
          <p:cNvSpPr/>
          <p:nvPr/>
        </p:nvSpPr>
        <p:spPr>
          <a:xfrm>
            <a:off x="6067900" y="0"/>
            <a:ext cx="6124200" cy="638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73f2691964_0_528"/>
          <p:cNvSpPr txBox="1">
            <a:spLocks noGrp="1"/>
          </p:cNvSpPr>
          <p:nvPr>
            <p:ph type="title" idx="2"/>
          </p:nvPr>
        </p:nvSpPr>
        <p:spPr>
          <a:xfrm>
            <a:off x="227900" y="1599675"/>
            <a:ext cx="62427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2" name="Google Shape;172;g73f2691964_0_528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3" name="Google Shape;173;g73f2691964_0_52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73f2691964_0_528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 slide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73f2691964_0_17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73f2691964_0_17"/>
          <p:cNvSpPr txBox="1">
            <a:spLocks noGrp="1"/>
          </p:cNvSpPr>
          <p:nvPr>
            <p:ph type="body" idx="1"/>
          </p:nvPr>
        </p:nvSpPr>
        <p:spPr>
          <a:xfrm>
            <a:off x="527750" y="1919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Open Sans"/>
              <a:buChar char="○"/>
              <a:defRPr sz="19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" name="Google Shape;29;g73f2691964_0_17"/>
          <p:cNvSpPr txBox="1">
            <a:spLocks noGrp="1"/>
          </p:cNvSpPr>
          <p:nvPr>
            <p:ph type="title" idx="2"/>
          </p:nvPr>
        </p:nvSpPr>
        <p:spPr>
          <a:xfrm>
            <a:off x="381000" y="1276275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" name="Google Shape;30;g73f2691964_0_17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" name="Google Shape;31;g73f2691964_0_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73f2691964_0_17"/>
          <p:cNvSpPr txBox="1"/>
          <p:nvPr/>
        </p:nvSpPr>
        <p:spPr>
          <a:xfrm>
            <a:off x="95868" y="6451279"/>
            <a:ext cx="703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</a:t>
            </a: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CA"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 </a:t>
            </a:r>
            <a:r>
              <a:rPr lang="en-CA" sz="1500" b="0" i="0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info@talentclick.com</a:t>
            </a:r>
            <a:r>
              <a:rPr lang="en-CA"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| 1.877.723.3778</a:t>
            </a:r>
            <a:endParaRPr sz="15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withfooter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3f2691964_0_536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7" name="Google Shape;177;g73f2691964_0_5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73f2691964_0_536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withfooter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3f2691964_0_32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" name="Google Shape;43;g73f2691964_0_3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g73f2691964_0_32"/>
          <p:cNvSpPr txBox="1"/>
          <p:nvPr/>
        </p:nvSpPr>
        <p:spPr>
          <a:xfrm>
            <a:off x="95868" y="6451279"/>
            <a:ext cx="703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73f2691964_0_3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48" name="Google Shape;48;g73f2691964_0_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49" name="Google Shape;49;g73f2691964_0_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1199-44FD-4958-96BB-59FC6E733D39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921-554B-4C39-AE46-E15EC46A02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425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1199-44FD-4958-96BB-59FC6E733D39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921-554B-4C39-AE46-E15EC46A02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992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lide-2">
  <p:cSld name="title-slide-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6ed5c8ba23_0_0"/>
          <p:cNvPicPr preferRelativeResize="0"/>
          <p:nvPr/>
        </p:nvPicPr>
        <p:blipFill rotWithShape="1">
          <a:blip r:embed="rId2">
            <a:alphaModFix/>
          </a:blip>
          <a:srcRect t="8088" b="8096"/>
          <a:stretch/>
        </p:blipFill>
        <p:spPr>
          <a:xfrm>
            <a:off x="0" y="0"/>
            <a:ext cx="1227647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6ed5c8ba23_0_0"/>
          <p:cNvSpPr/>
          <p:nvPr/>
        </p:nvSpPr>
        <p:spPr>
          <a:xfrm>
            <a:off x="-62" y="-66600"/>
            <a:ext cx="12276600" cy="6991200"/>
          </a:xfrm>
          <a:prstGeom prst="rect">
            <a:avLst/>
          </a:prstGeom>
          <a:solidFill>
            <a:srgbClr val="263430">
              <a:alpha val="713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g6ed5c8ba23_0_0"/>
          <p:cNvPicPr preferRelativeResize="0"/>
          <p:nvPr/>
        </p:nvPicPr>
        <p:blipFill rotWithShape="1">
          <a:blip r:embed="rId3">
            <a:alphaModFix/>
          </a:blip>
          <a:srcRect b="-5808"/>
          <a:stretch/>
        </p:blipFill>
        <p:spPr>
          <a:xfrm>
            <a:off x="246325" y="251501"/>
            <a:ext cx="3150926" cy="70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g6ed5c8ba23_0_0"/>
          <p:cNvCxnSpPr/>
          <p:nvPr/>
        </p:nvCxnSpPr>
        <p:spPr>
          <a:xfrm rot="10800000" flipH="1">
            <a:off x="10054600" y="5078050"/>
            <a:ext cx="1982400" cy="9000"/>
          </a:xfrm>
          <a:prstGeom prst="straightConnector1">
            <a:avLst/>
          </a:prstGeom>
          <a:noFill/>
          <a:ln w="76200" cap="flat" cmpd="sng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g6ed5c8ba23_0_0"/>
          <p:cNvSpPr txBox="1">
            <a:spLocks noGrp="1"/>
          </p:cNvSpPr>
          <p:nvPr>
            <p:ph type="title"/>
          </p:nvPr>
        </p:nvSpPr>
        <p:spPr>
          <a:xfrm>
            <a:off x="4185400" y="1526025"/>
            <a:ext cx="7851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6ed5c8ba23_0_0"/>
          <p:cNvSpPr txBox="1">
            <a:spLocks noGrp="1"/>
          </p:cNvSpPr>
          <p:nvPr>
            <p:ph type="title" idx="2"/>
          </p:nvPr>
        </p:nvSpPr>
        <p:spPr>
          <a:xfrm>
            <a:off x="4340400" y="5318793"/>
            <a:ext cx="7851600" cy="55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6ed5c8ba23_0_0"/>
          <p:cNvSpPr txBox="1">
            <a:spLocks noGrp="1"/>
          </p:cNvSpPr>
          <p:nvPr>
            <p:ph type="title" idx="3"/>
          </p:nvPr>
        </p:nvSpPr>
        <p:spPr>
          <a:xfrm>
            <a:off x="4340400" y="6002400"/>
            <a:ext cx="7851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13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3f269196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73f2691964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73f2691964_0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73f2691964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73f2691964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8" r:id="rId5"/>
    <p:sldLayoutId id="2147483659" r:id="rId6"/>
    <p:sldLayoutId id="2147483685" r:id="rId7"/>
    <p:sldLayoutId id="2147483688" r:id="rId8"/>
    <p:sldLayoutId id="214748369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3f2691964_0_2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g73f2691964_0_2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73f2691964_0_2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g73f2691964_0_2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g73f2691964_0_2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3f2691964_0_5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g73f2691964_0_5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g73f2691964_0_5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g73f2691964_0_5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g73f2691964_0_5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tif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png"/><Relationship Id="rId5" Type="http://schemas.openxmlformats.org/officeDocument/2006/relationships/image" Target="../media/image55.tiff"/><Relationship Id="rId4" Type="http://schemas.openxmlformats.org/officeDocument/2006/relationships/image" Target="../media/image54.tiff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lentclick.com/how-we-help/team-building-and-analytics/" TargetMode="External"/><Relationship Id="rId3" Type="http://schemas.openxmlformats.org/officeDocument/2006/relationships/hyperlink" Target="https://www.talentclick.com/solutions/core-bundle-avp/" TargetMode="External"/><Relationship Id="rId7" Type="http://schemas.openxmlformats.org/officeDocument/2006/relationships/hyperlink" Target="https://www.talentclick.com/solutions/english-proficiency-assessmen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talentclick.com/solutions/cognitive-quotient/" TargetMode="External"/><Relationship Id="rId11" Type="http://schemas.openxmlformats.org/officeDocument/2006/relationships/hyperlink" Target="https://www.talentclick.com/how-we-help/custom-reports-integrations/" TargetMode="External"/><Relationship Id="rId5" Type="http://schemas.openxmlformats.org/officeDocument/2006/relationships/hyperlink" Target="https://www.talentclick.com/how-we-help/benchmarks/" TargetMode="External"/><Relationship Id="rId10" Type="http://schemas.openxmlformats.org/officeDocument/2006/relationships/hyperlink" Target="https://www.talentclick.com/solutions/leadership-profile/" TargetMode="External"/><Relationship Id="rId4" Type="http://schemas.openxmlformats.org/officeDocument/2006/relationships/hyperlink" Target="https://www.talentclick.com/wp-content/uploads/2020/07/BASIC-report.pdf" TargetMode="External"/><Relationship Id="rId9" Type="http://schemas.openxmlformats.org/officeDocument/2006/relationships/hyperlink" Target="https://www.talentclick.com/resources/talentclick-portal-tutorial-report-builder-demo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tiff"/><Relationship Id="rId18" Type="http://schemas.openxmlformats.org/officeDocument/2006/relationships/image" Target="../media/image21.tiff"/><Relationship Id="rId26" Type="http://schemas.openxmlformats.org/officeDocument/2006/relationships/image" Target="../media/image29.tiff"/><Relationship Id="rId21" Type="http://schemas.openxmlformats.org/officeDocument/2006/relationships/image" Target="../media/image24.tiff"/><Relationship Id="rId34" Type="http://schemas.openxmlformats.org/officeDocument/2006/relationships/image" Target="../media/image37.tiff"/><Relationship Id="rId7" Type="http://schemas.openxmlformats.org/officeDocument/2006/relationships/image" Target="../media/image11.jpeg"/><Relationship Id="rId12" Type="http://schemas.openxmlformats.org/officeDocument/2006/relationships/image" Target="../media/image15.tiff"/><Relationship Id="rId17" Type="http://schemas.openxmlformats.org/officeDocument/2006/relationships/image" Target="../media/image20.tiff"/><Relationship Id="rId25" Type="http://schemas.openxmlformats.org/officeDocument/2006/relationships/image" Target="../media/image28.tiff"/><Relationship Id="rId33" Type="http://schemas.openxmlformats.org/officeDocument/2006/relationships/image" Target="../media/image36.tif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tiff"/><Relationship Id="rId29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11" Type="http://schemas.openxmlformats.org/officeDocument/2006/relationships/image" Target="../media/image14.png"/><Relationship Id="rId24" Type="http://schemas.openxmlformats.org/officeDocument/2006/relationships/image" Target="../media/image27.tiff"/><Relationship Id="rId32" Type="http://schemas.openxmlformats.org/officeDocument/2006/relationships/image" Target="../media/image35.tiff"/><Relationship Id="rId37" Type="http://schemas.openxmlformats.org/officeDocument/2006/relationships/image" Target="../media/image40.tiff"/><Relationship Id="rId5" Type="http://schemas.openxmlformats.org/officeDocument/2006/relationships/image" Target="../media/image10.tiff"/><Relationship Id="rId15" Type="http://schemas.openxmlformats.org/officeDocument/2006/relationships/image" Target="../media/image18.tiff"/><Relationship Id="rId23" Type="http://schemas.openxmlformats.org/officeDocument/2006/relationships/image" Target="../media/image26.tiff"/><Relationship Id="rId28" Type="http://schemas.openxmlformats.org/officeDocument/2006/relationships/image" Target="../media/image31.tiff"/><Relationship Id="rId36" Type="http://schemas.openxmlformats.org/officeDocument/2006/relationships/image" Target="../media/image39.tiff"/><Relationship Id="rId10" Type="http://schemas.openxmlformats.org/officeDocument/2006/relationships/image" Target="../media/image13.jpeg"/><Relationship Id="rId19" Type="http://schemas.openxmlformats.org/officeDocument/2006/relationships/image" Target="../media/image22.tiff"/><Relationship Id="rId31" Type="http://schemas.openxmlformats.org/officeDocument/2006/relationships/image" Target="../media/image34.tiff"/><Relationship Id="rId4" Type="http://schemas.openxmlformats.org/officeDocument/2006/relationships/image" Target="../media/image9.png"/><Relationship Id="rId9" Type="http://schemas.openxmlformats.org/officeDocument/2006/relationships/hyperlink" Target="http://www.google.ca/url?sa=i&amp;rct=j&amp;q=&amp;esrc=s&amp;source=images&amp;cd=&amp;cad=rja&amp;docid=IS1EYhVnQvUz3M&amp;tbnid=WUClpBj-Rk-jVM:&amp;ved=0CAUQjRw&amp;url=http://www.boundaryyouthsoccer.com/sponsors/&amp;ei=MYHhUviEO4zhoATX9YLYAg&amp;bvm=bv.59930103,d.cGU&amp;psig=AFQjCNGnkrU5esVRv2p3GWgCAfAkyCJAgg&amp;ust=1390596759474079" TargetMode="External"/><Relationship Id="rId14" Type="http://schemas.openxmlformats.org/officeDocument/2006/relationships/image" Target="../media/image17.tiff"/><Relationship Id="rId22" Type="http://schemas.openxmlformats.org/officeDocument/2006/relationships/image" Target="../media/image25.tiff"/><Relationship Id="rId27" Type="http://schemas.openxmlformats.org/officeDocument/2006/relationships/image" Target="../media/image30.tiff"/><Relationship Id="rId30" Type="http://schemas.openxmlformats.org/officeDocument/2006/relationships/image" Target="../media/image33.tiff"/><Relationship Id="rId35" Type="http://schemas.openxmlformats.org/officeDocument/2006/relationships/image" Target="../media/image38.tiff"/><Relationship Id="rId8" Type="http://schemas.openxmlformats.org/officeDocument/2006/relationships/image" Target="../media/image12.png"/><Relationship Id="rId3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b8778ec8c_0_20"/>
          <p:cNvSpPr txBox="1">
            <a:spLocks noGrp="1"/>
          </p:cNvSpPr>
          <p:nvPr>
            <p:ph type="title"/>
          </p:nvPr>
        </p:nvSpPr>
        <p:spPr>
          <a:xfrm>
            <a:off x="1014413" y="1768921"/>
            <a:ext cx="11022587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A Fast, Easy, Affordable Way to </a:t>
            </a:r>
            <a:r>
              <a:rPr lang="en-US" sz="4800" b="1" dirty="0"/>
              <a:t>Reduce Employee Turnover</a:t>
            </a:r>
            <a:endParaRPr sz="4800" b="1" dirty="0"/>
          </a:p>
        </p:txBody>
      </p:sp>
      <p:sp>
        <p:nvSpPr>
          <p:cNvPr id="65" name="Google Shape;65;g5b8778ec8c_0_20"/>
          <p:cNvSpPr txBox="1">
            <a:spLocks noGrp="1"/>
          </p:cNvSpPr>
          <p:nvPr>
            <p:ph type="title" idx="2"/>
          </p:nvPr>
        </p:nvSpPr>
        <p:spPr>
          <a:xfrm>
            <a:off x="4340400" y="5166507"/>
            <a:ext cx="7851600" cy="7078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/>
              <a:t>Greg Ford, </a:t>
            </a:r>
            <a:r>
              <a:rPr lang="en-US" sz="1800" dirty="0"/>
              <a:t>M. Ed Workplace Learning, B.A Psych</a:t>
            </a:r>
            <a:endParaRPr sz="1800" dirty="0"/>
          </a:p>
        </p:txBody>
      </p:sp>
      <p:sp>
        <p:nvSpPr>
          <p:cNvPr id="66" name="Google Shape;66;g5b8778ec8c_0_20"/>
          <p:cNvSpPr txBox="1">
            <a:spLocks noGrp="1"/>
          </p:cNvSpPr>
          <p:nvPr>
            <p:ph type="title" idx="3"/>
          </p:nvPr>
        </p:nvSpPr>
        <p:spPr>
          <a:xfrm>
            <a:off x="4340400" y="5686425"/>
            <a:ext cx="7851600" cy="15845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/>
              <a:t>President &amp; CEO</a:t>
            </a:r>
            <a:br>
              <a:rPr lang="en-US" sz="2000" dirty="0"/>
            </a:br>
            <a:r>
              <a:rPr lang="en-US" sz="2000" dirty="0"/>
              <a:t>Phone: 1.877.723.3778</a:t>
            </a:r>
            <a:br>
              <a:rPr lang="en-US" sz="2000" dirty="0"/>
            </a:br>
            <a:r>
              <a:rPr lang="en-US" sz="2000" dirty="0"/>
              <a:t>Email: </a:t>
            </a:r>
            <a:r>
              <a:rPr lang="en-US" sz="2000" dirty="0" err="1"/>
              <a:t>info@talentclick.com</a:t>
            </a:r>
            <a:endParaRPr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F8EC9A-3A98-4542-A1C9-90EE6F9046EC}"/>
              </a:ext>
            </a:extLst>
          </p:cNvPr>
          <p:cNvSpPr/>
          <p:nvPr/>
        </p:nvSpPr>
        <p:spPr>
          <a:xfrm>
            <a:off x="3154937" y="3236916"/>
            <a:ext cx="888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100"/>
              </a:spcBef>
            </a:pPr>
            <a:r>
              <a:rPr lang="en-CA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Leading Companies are Hiring &amp; Training High Performers using Psychometrics from </a:t>
            </a:r>
            <a:r>
              <a:rPr lang="en-CA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TalentClick</a:t>
            </a:r>
            <a:endParaRPr lang="en-CA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4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e9df52f24_0_348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Our </a:t>
            </a:r>
            <a:r>
              <a:rPr lang="en-US" b="1"/>
              <a:t>Solutions</a:t>
            </a:r>
            <a:endParaRPr/>
          </a:p>
        </p:txBody>
      </p:sp>
      <p:sp>
        <p:nvSpPr>
          <p:cNvPr id="291" name="Google Shape;291;g7e9df52f24_0_348"/>
          <p:cNvSpPr txBox="1">
            <a:spLocks noGrp="1"/>
          </p:cNvSpPr>
          <p:nvPr>
            <p:ph type="body" idx="1"/>
          </p:nvPr>
        </p:nvSpPr>
        <p:spPr>
          <a:xfrm>
            <a:off x="1062750" y="5286825"/>
            <a:ext cx="9152100" cy="10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are a leader in </a:t>
            </a:r>
            <a:r>
              <a:rPr lang="en-US" b="1"/>
              <a:t>affordable</a:t>
            </a:r>
            <a:r>
              <a:rPr lang="en-US"/>
              <a:t> psychometrics (behavioral assessments) for </a:t>
            </a:r>
            <a:r>
              <a:rPr lang="en-US" b="1"/>
              <a:t>all levels</a:t>
            </a:r>
            <a:r>
              <a:rPr lang="en-US"/>
              <a:t> of an organization.</a:t>
            </a:r>
            <a:endParaRPr/>
          </a:p>
        </p:txBody>
      </p:sp>
      <p:pic>
        <p:nvPicPr>
          <p:cNvPr id="292" name="Google Shape;292;g7e9df52f24_0_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940" y="2446595"/>
            <a:ext cx="718425" cy="71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7e9df52f24_0_3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728" y="2434509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7e9df52f24_0_3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4961" y="1379051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7e9df52f24_0_3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728" y="4455224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7e9df52f24_0_3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04951" y="4468571"/>
            <a:ext cx="718425" cy="71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7e9df52f24_0_3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04951" y="3473232"/>
            <a:ext cx="718425" cy="71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7e9df52f24_0_34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1727" y="3473248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7e9df52f24_0_34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1727" y="1395749"/>
            <a:ext cx="718425" cy="71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7e9df52f24_0_348"/>
          <p:cNvSpPr txBox="1"/>
          <p:nvPr/>
        </p:nvSpPr>
        <p:spPr>
          <a:xfrm>
            <a:off x="1428904" y="1350988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Attitudes &amp; Values Profile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 combination of our four most popular assessments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g7e9df52f24_0_348"/>
          <p:cNvSpPr txBox="1"/>
          <p:nvPr/>
        </p:nvSpPr>
        <p:spPr>
          <a:xfrm>
            <a:off x="1428890" y="2410479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Workstyle &amp; Performance Profile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Assesses workstyle, strengths and areas for improvement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g7e9df52f24_0_348"/>
          <p:cNvSpPr txBox="1"/>
          <p:nvPr/>
        </p:nvSpPr>
        <p:spPr>
          <a:xfrm>
            <a:off x="1413018" y="3397927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Work Values &amp; Attitude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Predict conformity, responsibility, coachability, positivity and more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g7e9df52f24_0_348"/>
          <p:cNvSpPr txBox="1"/>
          <p:nvPr/>
        </p:nvSpPr>
        <p:spPr>
          <a:xfrm>
            <a:off x="1406418" y="4354696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Safety Quotient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To identify people with higher risk tolerance. Decrease human error and incidents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g7e9df52f24_0_348"/>
          <p:cNvSpPr txBox="1"/>
          <p:nvPr/>
        </p:nvSpPr>
        <p:spPr>
          <a:xfrm>
            <a:off x="7197561" y="1331211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Driver Safety Quotient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Understand a driver’s likelihood of crashes, traffic violations and more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g7e9df52f24_0_348"/>
          <p:cNvSpPr txBox="1"/>
          <p:nvPr/>
        </p:nvSpPr>
        <p:spPr>
          <a:xfrm>
            <a:off x="7275086" y="2410478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Leadership Profile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Identify leadership capabilities, business reasoning and conflict management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g7e9df52f24_0_348"/>
          <p:cNvSpPr txBox="1"/>
          <p:nvPr/>
        </p:nvSpPr>
        <p:spPr>
          <a:xfrm>
            <a:off x="7281686" y="3367247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Cognitive Quotient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Test spatial reasoning, language, and numerical problem-solving ability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g7e9df52f24_0_348"/>
          <p:cNvSpPr txBox="1"/>
          <p:nvPr/>
        </p:nvSpPr>
        <p:spPr>
          <a:xfrm>
            <a:off x="7281686" y="4390697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English Proficiency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Measure English language competencies, writing, vocabulary and typing accuracy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4521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3f2691964_0_261"/>
          <p:cNvSpPr txBox="1">
            <a:spLocks noGrp="1"/>
          </p:cNvSpPr>
          <p:nvPr>
            <p:ph type="title" idx="4294967295"/>
          </p:nvPr>
        </p:nvSpPr>
        <p:spPr>
          <a:xfrm>
            <a:off x="350453" y="-80900"/>
            <a:ext cx="8425412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b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Input</a:t>
            </a:r>
            <a:r>
              <a:rPr lang="en-CA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: Assessment Process</a:t>
            </a:r>
            <a:endParaRPr dirty="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g73f2691964_0_261"/>
          <p:cNvSpPr txBox="1"/>
          <p:nvPr/>
        </p:nvSpPr>
        <p:spPr>
          <a:xfrm>
            <a:off x="681940" y="3461675"/>
            <a:ext cx="278512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Invites Applicants</a:t>
            </a:r>
            <a:endParaRPr sz="1800" b="1" i="0" u="none" strike="noStrike" cap="none" dirty="0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lang="en-CA" sz="1800" b="0" i="0" u="none" strike="noStrike" cap="none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auto-send or manually email link</a:t>
            </a:r>
            <a:endParaRPr sz="1800" b="0" i="0" u="none" strike="noStrike" cap="none" dirty="0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lang="en-CA" sz="1800" b="0" i="0" u="none" strike="noStrike" cap="none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post link on Job Portals, your ‘Careers</a:t>
            </a:r>
            <a:r>
              <a:rPr lang="en-CA" sz="1800" b="0" i="0" u="none" strike="noStrike" cap="none" dirty="0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rPr>
              <a:t>’ page</a:t>
            </a:r>
            <a:endParaRPr sz="1800" b="0" i="0" u="none" strike="noStrike" cap="none" dirty="0">
              <a:solidFill>
                <a:srgbClr val="3434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73f2691964_0_261"/>
          <p:cNvSpPr txBox="1"/>
          <p:nvPr/>
        </p:nvSpPr>
        <p:spPr>
          <a:xfrm>
            <a:off x="8567894" y="3448975"/>
            <a:ext cx="294216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Get Results!</a:t>
            </a:r>
            <a:endParaRPr sz="1800" b="1" i="0" u="none" strike="noStrike" cap="none" dirty="0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-CA" sz="1800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CA" sz="1800" b="0" i="0" u="none" strike="noStrike" cap="none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eports automatically stored in your account on our</a:t>
            </a:r>
            <a:r>
              <a:rPr lang="en-CA" sz="1800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 cloud-based platform</a:t>
            </a:r>
          </a:p>
          <a:p>
            <a:pPr lvl="0">
              <a:lnSpc>
                <a:spcPct val="115000"/>
              </a:lnSpc>
              <a:buSzPts val="1600"/>
            </a:pPr>
            <a:r>
              <a:rPr lang="en-CA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-CA" sz="1800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Emailed </a:t>
            </a:r>
            <a:r>
              <a:rPr lang="en-CA" sz="1800" b="0" i="0" u="none" strike="noStrike" cap="none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as PDFs</a:t>
            </a:r>
          </a:p>
          <a:p>
            <a:pPr lvl="0">
              <a:lnSpc>
                <a:spcPct val="115000"/>
              </a:lnSpc>
              <a:buSzPts val="1600"/>
            </a:pPr>
            <a:r>
              <a:rPr lang="en-CA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 Integrate with your ATS</a:t>
            </a:r>
            <a:endParaRPr lang="en-CA" sz="1800" b="0" i="0" u="none" strike="noStrike" cap="none" dirty="0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E18E35-2A91-8F43-ACF4-2CA1CDB0D2F6}"/>
              </a:ext>
            </a:extLst>
          </p:cNvPr>
          <p:cNvGrpSpPr/>
          <p:nvPr/>
        </p:nvGrpSpPr>
        <p:grpSpPr>
          <a:xfrm>
            <a:off x="8599665" y="5447508"/>
            <a:ext cx="3343566" cy="546891"/>
            <a:chOff x="8599665" y="5447508"/>
            <a:chExt cx="3343566" cy="5468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5B538F-DC6B-F642-A6CF-AC054723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9665" y="5447508"/>
              <a:ext cx="1001535" cy="5468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2966B0-5CE5-5E43-84C9-7ED1CB1E9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5000" y="5597961"/>
              <a:ext cx="1233018" cy="39643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E46711-B9C5-7B4C-993D-9D4091214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06581" y="5518273"/>
              <a:ext cx="1136650" cy="44080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193C64-4326-1E4B-9FB0-3F8ECF3EE4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04" y="1166848"/>
            <a:ext cx="1322366" cy="22294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0749E9-A165-F742-BDCA-E4DC3FA78A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551" y="1161746"/>
            <a:ext cx="1548686" cy="22393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2893ACB-9F6B-7347-8E07-6362C3B393E1}"/>
              </a:ext>
            </a:extLst>
          </p:cNvPr>
          <p:cNvGrpSpPr/>
          <p:nvPr/>
        </p:nvGrpSpPr>
        <p:grpSpPr>
          <a:xfrm>
            <a:off x="3985474" y="1170125"/>
            <a:ext cx="3419206" cy="5278850"/>
            <a:chOff x="3985474" y="1170125"/>
            <a:chExt cx="3419206" cy="52788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FE9F60-83E4-DC47-A7D1-DF712CD57CE3}"/>
                </a:ext>
              </a:extLst>
            </p:cNvPr>
            <p:cNvGrpSpPr/>
            <p:nvPr/>
          </p:nvGrpSpPr>
          <p:grpSpPr>
            <a:xfrm>
              <a:off x="4630268" y="1170125"/>
              <a:ext cx="2774412" cy="5278850"/>
              <a:chOff x="3243213" y="1702600"/>
              <a:chExt cx="2774412" cy="5278850"/>
            </a:xfrm>
          </p:grpSpPr>
          <p:pic>
            <p:nvPicPr>
              <p:cNvPr id="299" name="Google Shape;299;g73f2691964_0_26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243213" y="1702600"/>
                <a:ext cx="2774261" cy="22698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g73f2691964_0_261"/>
              <p:cNvSpPr txBox="1"/>
              <p:nvPr/>
            </p:nvSpPr>
            <p:spPr>
              <a:xfrm>
                <a:off x="3243225" y="3981450"/>
                <a:ext cx="2774400" cy="30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CA" sz="1800" b="1" i="0" u="none" strike="noStrike" cap="none" dirty="0">
                    <a:solidFill>
                      <a:srgbClr val="007E5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Participants Complete Assessment</a:t>
                </a:r>
                <a:endParaRPr sz="1800" b="1" i="0" u="none" strike="noStrike" cap="none" dirty="0">
                  <a:solidFill>
                    <a:srgbClr val="007E5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CA" sz="1600" b="0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• </a:t>
                </a:r>
                <a:r>
                  <a:rPr lang="en-CA" sz="1800" dirty="0">
                    <a:solidFill>
                      <a:srgbClr val="34343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5 to </a:t>
                </a:r>
                <a:r>
                  <a:rPr lang="en-CA" sz="1800" b="0" i="0" u="none" strike="noStrike" cap="none" dirty="0">
                    <a:solidFill>
                      <a:srgbClr val="34343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15 minutes online</a:t>
                </a:r>
                <a:endParaRPr sz="1800" b="0" i="0" u="none" strike="noStrike" cap="none" dirty="0">
                  <a:solidFill>
                    <a:srgbClr val="34343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CA" sz="1800" b="0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• </a:t>
                </a:r>
                <a:r>
                  <a:rPr lang="en-CA" sz="1800" b="0" i="0" u="none" strike="noStrike" cap="none" dirty="0">
                    <a:solidFill>
                      <a:srgbClr val="34343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25+ languages</a:t>
                </a:r>
                <a:endParaRPr sz="1800" b="0" i="0" u="none" strike="noStrike" cap="none" dirty="0">
                  <a:solidFill>
                    <a:srgbClr val="34343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CA" sz="1800" b="0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•</a:t>
                </a:r>
                <a:r>
                  <a:rPr lang="en-CA" sz="1800" b="0" i="0" u="none" strike="noStrike" cap="none" dirty="0">
                    <a:solidFill>
                      <a:srgbClr val="34343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basic reading level</a:t>
                </a:r>
                <a:endParaRPr sz="1800" b="0" i="0" u="none" strike="noStrike" cap="none" dirty="0">
                  <a:solidFill>
                    <a:srgbClr val="34343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CA" sz="1800" b="0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•</a:t>
                </a:r>
                <a:r>
                  <a:rPr lang="en-CA" sz="1800" b="0" i="0" u="none" strike="noStrike" cap="none" dirty="0">
                    <a:solidFill>
                      <a:srgbClr val="34343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non-invasive</a:t>
                </a:r>
                <a:endParaRPr sz="1800" b="0" i="0" u="none" strike="noStrike" cap="none" dirty="0">
                  <a:solidFill>
                    <a:srgbClr val="34343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CA" sz="1800" b="0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•</a:t>
                </a:r>
                <a:r>
                  <a:rPr lang="en-CA" sz="1800" b="0" i="0" u="none" strike="noStrike" cap="none" dirty="0">
                    <a:solidFill>
                      <a:srgbClr val="34343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no adverse impact</a:t>
                </a:r>
                <a:endParaRPr sz="1800" b="0" i="0" u="none" strike="noStrike" cap="none" dirty="0">
                  <a:solidFill>
                    <a:srgbClr val="34343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F8F444C2-2172-4140-8522-2804B92E9A1C}"/>
                </a:ext>
              </a:extLst>
            </p:cNvPr>
            <p:cNvSpPr/>
            <p:nvPr/>
          </p:nvSpPr>
          <p:spPr>
            <a:xfrm>
              <a:off x="3985474" y="1986815"/>
              <a:ext cx="354330" cy="59636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1279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8B0474-6BC7-154C-BEEB-E5A15371F1C5}"/>
              </a:ext>
            </a:extLst>
          </p:cNvPr>
          <p:cNvGrpSpPr/>
          <p:nvPr/>
        </p:nvGrpSpPr>
        <p:grpSpPr>
          <a:xfrm>
            <a:off x="7921204" y="1128737"/>
            <a:ext cx="3920342" cy="2267587"/>
            <a:chOff x="7921204" y="1128737"/>
            <a:chExt cx="3920342" cy="2267587"/>
          </a:xfrm>
        </p:grpSpPr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6D7AC2D9-1BB2-F64C-93BA-E9B548F78E7D}"/>
                </a:ext>
              </a:extLst>
            </p:cNvPr>
            <p:cNvSpPr/>
            <p:nvPr/>
          </p:nvSpPr>
          <p:spPr>
            <a:xfrm>
              <a:off x="7921204" y="2006865"/>
              <a:ext cx="354330" cy="59636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1279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07D630-1808-7C42-92D2-525319F09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7894" y="1128737"/>
              <a:ext cx="3273652" cy="226758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3f2691964_0_343"/>
          <p:cNvSpPr txBox="1">
            <a:spLocks noGrp="1"/>
          </p:cNvSpPr>
          <p:nvPr>
            <p:ph type="title"/>
          </p:nvPr>
        </p:nvSpPr>
        <p:spPr>
          <a:xfrm>
            <a:off x="381000" y="-993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b="1" dirty="0"/>
              <a:t>Output</a:t>
            </a:r>
            <a:r>
              <a:rPr lang="en-CA" dirty="0"/>
              <a:t>: Various Reports</a:t>
            </a:r>
            <a:endParaRPr dirty="0"/>
          </a:p>
        </p:txBody>
      </p:sp>
      <p:sp>
        <p:nvSpPr>
          <p:cNvPr id="26" name="Google Shape;352;p12">
            <a:extLst>
              <a:ext uri="{FF2B5EF4-FFF2-40B4-BE49-F238E27FC236}">
                <a16:creationId xmlns:a16="http://schemas.microsoft.com/office/drawing/2014/main" id="{D28967F8-35E5-5D4F-B0A7-A95FF102F06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9985825" y="563521"/>
            <a:ext cx="2017486" cy="152631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</a:t>
            </a:r>
            <a:br>
              <a:rPr lang="en-US" dirty="0"/>
            </a:br>
            <a:r>
              <a:rPr lang="en-US" sz="2000" b="0" dirty="0"/>
              <a:t>From one test, you can choose many reports!</a:t>
            </a:r>
            <a:endParaRPr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CD0C6-1C3C-7F4E-99E2-C764875E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0" y="242887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77334C7-BFFD-054C-BF4F-3C2C92E71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873" y="1217409"/>
            <a:ext cx="2446075" cy="33260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032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11" name="Google Shape;311;g73f2691964_0_343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dirty="0"/>
              <a:t>Report </a:t>
            </a:r>
            <a:r>
              <a:rPr lang="en-CA" b="1" dirty="0"/>
              <a:t>Format</a:t>
            </a:r>
            <a:endParaRPr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65EB2F-F7C5-134C-A207-76BA73F63F52}"/>
              </a:ext>
            </a:extLst>
          </p:cNvPr>
          <p:cNvGrpSpPr/>
          <p:nvPr/>
        </p:nvGrpSpPr>
        <p:grpSpPr>
          <a:xfrm>
            <a:off x="1780929" y="1219200"/>
            <a:ext cx="7831023" cy="4978400"/>
            <a:chOff x="467882" y="744836"/>
            <a:chExt cx="11554141" cy="78003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CD68D7-F5FE-4442-8E88-9B7E54220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882" y="744836"/>
              <a:ext cx="3544099" cy="464969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032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17DD3A-1830-1544-A129-14F2567EE356}"/>
                </a:ext>
              </a:extLst>
            </p:cNvPr>
            <p:cNvGrpSpPr/>
            <p:nvPr/>
          </p:nvGrpSpPr>
          <p:grpSpPr>
            <a:xfrm>
              <a:off x="944658" y="4162631"/>
              <a:ext cx="3721683" cy="3500715"/>
              <a:chOff x="4655006" y="1100493"/>
              <a:chExt cx="5906938" cy="543271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DD30942-53EE-9A47-937A-781EAB26F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5006" y="1100493"/>
                <a:ext cx="5906938" cy="543271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852A9BE-BA31-F44F-B3B6-F85A7F427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1864" y="1297656"/>
                <a:ext cx="410121" cy="410121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AFA0BA-2B06-A54F-AA92-C73DAB2C9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442" y="3728686"/>
              <a:ext cx="3573581" cy="394376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03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67BBFB-DC89-8042-B592-6216A0499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7791" y="1324408"/>
              <a:ext cx="3586416" cy="398052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03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7E6E70-7952-B444-BD9E-DFFAD99F5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8275" y="4361483"/>
              <a:ext cx="3596966" cy="418370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032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Google Shape;352;p12">
            <a:extLst>
              <a:ext uri="{FF2B5EF4-FFF2-40B4-BE49-F238E27FC236}">
                <a16:creationId xmlns:a16="http://schemas.microsoft.com/office/drawing/2014/main" id="{47D3D6ED-BBF7-4645-B1F5-CD0E33F5AAB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9718827" y="1325699"/>
            <a:ext cx="2166257" cy="112191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</a:t>
            </a:r>
            <a:br>
              <a:rPr lang="en-US" dirty="0"/>
            </a:br>
            <a:r>
              <a:rPr lang="en-US" sz="2000" dirty="0"/>
              <a:t>Short</a:t>
            </a:r>
            <a:r>
              <a:rPr lang="en-US" sz="2000" b="0" dirty="0"/>
              <a:t> reports. Highly </a:t>
            </a:r>
            <a:r>
              <a:rPr lang="en-US" sz="2000" dirty="0"/>
              <a:t>visual</a:t>
            </a:r>
            <a:r>
              <a:rPr lang="en-US" sz="2000" b="0" dirty="0"/>
              <a:t>. </a:t>
            </a:r>
            <a:br>
              <a:rPr lang="en-US" sz="2000" b="0" dirty="0"/>
            </a:br>
            <a:r>
              <a:rPr lang="en-US" sz="2000" dirty="0"/>
              <a:t>Easy-to-interpret</a:t>
            </a:r>
            <a:r>
              <a:rPr lang="en-US" sz="2000" b="0" dirty="0"/>
              <a:t> results in </a:t>
            </a:r>
            <a:r>
              <a:rPr lang="en-US" sz="2000" dirty="0"/>
              <a:t>plain language</a:t>
            </a:r>
            <a:r>
              <a:rPr lang="en-US" sz="2000" b="0" dirty="0"/>
              <a:t>. 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dirty="0"/>
              <a:t>No certification </a:t>
            </a:r>
            <a:r>
              <a:rPr lang="en-US" sz="2000" b="0" dirty="0"/>
              <a:t>required!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2664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50;p12">
            <a:extLst>
              <a:ext uri="{FF2B5EF4-FFF2-40B4-BE49-F238E27FC236}">
                <a16:creationId xmlns:a16="http://schemas.microsoft.com/office/drawing/2014/main" id="{FAC9A17B-821C-5F45-BB98-23171E7FC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7503" y="-146843"/>
            <a:ext cx="11319186" cy="135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1: Benchmarked ‘Ideal Fit’ Score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Google Shape;352;p12">
            <a:extLst>
              <a:ext uri="{FF2B5EF4-FFF2-40B4-BE49-F238E27FC236}">
                <a16:creationId xmlns:a16="http://schemas.microsoft.com/office/drawing/2014/main" id="{8FC8FF44-F266-C240-B8A6-702E8E481451}"/>
              </a:ext>
            </a:extLst>
          </p:cNvPr>
          <p:cNvSpPr txBox="1">
            <a:spLocks/>
          </p:cNvSpPr>
          <p:nvPr/>
        </p:nvSpPr>
        <p:spPr>
          <a:xfrm>
            <a:off x="4847588" y="1205744"/>
            <a:ext cx="2554773" cy="234521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en-US" sz="1200" dirty="0"/>
            </a:br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’Ideal fit’ scores let you see, at a glance, how likely an applicant is to be a high performer. </a:t>
            </a:r>
          </a:p>
          <a:p>
            <a:pPr algn="ctr"/>
            <a:endParaRPr lang="en-US" sz="1800" dirty="0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EE19F-D630-014B-A628-3C200D501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22" y="911838"/>
            <a:ext cx="4058586" cy="58438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50800" dir="5400000" algn="ctr" rotWithShape="0">
              <a:srgbClr val="000000">
                <a:alpha val="9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64D835-D597-6C49-ACD6-1C670A26B639}"/>
              </a:ext>
            </a:extLst>
          </p:cNvPr>
          <p:cNvSpPr/>
          <p:nvPr/>
        </p:nvSpPr>
        <p:spPr>
          <a:xfrm>
            <a:off x="4847588" y="4404808"/>
            <a:ext cx="2554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Helps save time when sorting resumes and prioritizing applicants to interview.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6ACF7F-5DA5-FA4A-9896-40B65B9F3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094" y="911838"/>
            <a:ext cx="4154365" cy="58438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50800" dir="5400000" algn="ctr" rotWithShape="0">
              <a:srgbClr val="000000">
                <a:alpha val="9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55820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3f2691964_0_253"/>
          <p:cNvSpPr txBox="1">
            <a:spLocks noGrp="1"/>
          </p:cNvSpPr>
          <p:nvPr>
            <p:ph type="title"/>
          </p:nvPr>
        </p:nvSpPr>
        <p:spPr>
          <a:xfrm>
            <a:off x="323126" y="-101721"/>
            <a:ext cx="11628112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/>
              <a:t>Page 2: Personalized </a:t>
            </a:r>
            <a:r>
              <a:rPr lang="en-CA" sz="4000" b="1" dirty="0"/>
              <a:t>Interview Questions</a:t>
            </a:r>
            <a:endParaRPr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D7C15-1EC6-1747-B9DB-9F8C7E849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12" y="1044672"/>
            <a:ext cx="5739936" cy="41420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03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B6E35C-D1A9-1342-8308-48BE5132A6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502" y="1977099"/>
            <a:ext cx="5739936" cy="40394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03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Google Shape;352;p12">
            <a:extLst>
              <a:ext uri="{FF2B5EF4-FFF2-40B4-BE49-F238E27FC236}">
                <a16:creationId xmlns:a16="http://schemas.microsoft.com/office/drawing/2014/main" id="{3E260EAB-DCAB-544B-8EA3-07049D13C5C9}"/>
              </a:ext>
            </a:extLst>
          </p:cNvPr>
          <p:cNvSpPr txBox="1">
            <a:spLocks/>
          </p:cNvSpPr>
          <p:nvPr/>
        </p:nvSpPr>
        <p:spPr>
          <a:xfrm>
            <a:off x="9246870" y="1044672"/>
            <a:ext cx="2704368" cy="235131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Interview questions are </a:t>
            </a:r>
            <a:r>
              <a:rPr lang="en-US" sz="1800" b="1" i="1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personalized</a:t>
            </a:r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 to each individual’s results. </a:t>
            </a:r>
          </a:p>
          <a:p>
            <a:pPr algn="ctr"/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This leads to more insightful interviews!</a:t>
            </a:r>
          </a:p>
        </p:txBody>
      </p:sp>
    </p:spTree>
    <p:extLst>
      <p:ext uri="{BB962C8B-B14F-4D97-AF65-F5344CB8AC3E}">
        <p14:creationId xmlns:p14="http://schemas.microsoft.com/office/powerpoint/2010/main" val="178479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4"/>
          <a:stretch/>
        </p:blipFill>
        <p:spPr>
          <a:xfrm>
            <a:off x="791834" y="995422"/>
            <a:ext cx="4646208" cy="43777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748" y="1226522"/>
            <a:ext cx="3839491" cy="48787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03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504" y="6440873"/>
            <a:ext cx="1368152" cy="2531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A3D70D-8A83-E54B-B030-6604814C137F}"/>
              </a:ext>
            </a:extLst>
          </p:cNvPr>
          <p:cNvSpPr txBox="1"/>
          <p:nvPr/>
        </p:nvSpPr>
        <p:spPr>
          <a:xfrm>
            <a:off x="9527704" y="1872454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48"/>
              </a:spcAft>
            </a:pPr>
            <a:r>
              <a:rPr lang="en-CA" sz="2000" dirty="0">
                <a:solidFill>
                  <a:srgbClr val="007E54"/>
                </a:solidFill>
                <a:latin typeface="Open Sans"/>
                <a:ea typeface="Open Sans"/>
                <a:cs typeface="Open Sans"/>
              </a:rPr>
              <a:t>Practical coaching tools for supervisors and employees</a:t>
            </a:r>
          </a:p>
        </p:txBody>
      </p:sp>
      <p:sp>
        <p:nvSpPr>
          <p:cNvPr id="13" name="Google Shape;291;g73f2691964_0_253">
            <a:extLst>
              <a:ext uri="{FF2B5EF4-FFF2-40B4-BE49-F238E27FC236}">
                <a16:creationId xmlns:a16="http://schemas.microsoft.com/office/drawing/2014/main" id="{ACAD38B5-44CF-164D-84FD-3CF0D7D950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932" y="-175733"/>
            <a:ext cx="11964779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3: Employee </a:t>
            </a:r>
            <a:r>
              <a:rPr lang="en-CA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</a:t>
            </a:r>
            <a:r>
              <a:rPr lang="en-CA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Coaching </a:t>
            </a:r>
            <a:r>
              <a:rPr lang="en-CA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(optional)</a:t>
            </a:r>
            <a:endParaRPr sz="4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1A196-1203-3F46-BE50-1E4731AE4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525" y="1699733"/>
            <a:ext cx="3864597" cy="4994249"/>
          </a:xfrm>
          <a:prstGeom prst="rect">
            <a:avLst/>
          </a:prstGeom>
          <a:effectLst>
            <a:outerShdw blurRad="50800" dist="2032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83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3f2691964_0_253"/>
          <p:cNvSpPr txBox="1">
            <a:spLocks noGrp="1"/>
          </p:cNvSpPr>
          <p:nvPr>
            <p:ph type="title"/>
          </p:nvPr>
        </p:nvSpPr>
        <p:spPr>
          <a:xfrm>
            <a:off x="323126" y="-101721"/>
            <a:ext cx="11062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Proven </a:t>
            </a:r>
            <a:r>
              <a:rPr lang="en-CA" b="1" dirty="0"/>
              <a:t>Validity</a:t>
            </a:r>
            <a:r>
              <a:rPr lang="en-CA" dirty="0"/>
              <a:t> &amp; </a:t>
            </a:r>
            <a:r>
              <a:rPr lang="en-CA" b="1" dirty="0"/>
              <a:t>Reliability</a:t>
            </a:r>
            <a:endParaRPr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8D117A-2ED4-474F-A884-74A73DD87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13846"/>
              </p:ext>
            </p:extLst>
          </p:nvPr>
        </p:nvGraphicFramePr>
        <p:xfrm>
          <a:off x="2326511" y="1071023"/>
          <a:ext cx="7873944" cy="51206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2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001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MEASURE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Professional Standards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(0.00 to 1.00)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TalentClick</a:t>
                      </a:r>
                      <a:r>
                        <a:rPr lang="en-CA" sz="20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Assessments </a:t>
                      </a:r>
                      <a:endParaRPr lang="en-CA" sz="20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822"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RELIABILITY (test-retest</a:t>
                      </a:r>
                      <a: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and internal consistency reliability)</a:t>
                      </a:r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0.70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0.75 to .86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VALIDITY (construct and content validity)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(score = 0.00 or 1.00)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751">
                <a:tc>
                  <a:txBody>
                    <a:bodyPr/>
                    <a:lstStyle/>
                    <a:p>
                      <a: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VALIDITY (criterion-related)</a:t>
                      </a:r>
                      <a:b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CA" sz="16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correlation coefficients)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0.15 to 0.32</a:t>
                      </a:r>
                    </a:p>
                    <a:p>
                      <a:r>
                        <a:rPr lang="en-CA" sz="1800" b="1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 </a:t>
                      </a:r>
                      <a:r>
                        <a:rPr lang="en-CA" sz="1400" b="0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varies across dimensions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072"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ETHICS, FAIRNESS &amp;</a:t>
                      </a:r>
                      <a: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CONFIDENTIALITY</a:t>
                      </a:r>
                    </a:p>
                    <a:p>
                      <a:r>
                        <a:rPr lang="en-CA" sz="1400" b="0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(score = 0.00 or 1.00)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PRACTICALITY</a:t>
                      </a:r>
                      <a: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 EFFICIENCY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(score = 0.00 or 1.00)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EEOC UNIFORM GUIDELINES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AVOIDANCE OF ADVERSE IMPACT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(score = 0.00 or 1.00)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  <a:p>
                      <a:endParaRPr lang="en-CA" sz="1800" b="1" dirty="0">
                        <a:solidFill>
                          <a:srgbClr val="00B0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92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93;g73f2691964_0_402">
            <a:extLst>
              <a:ext uri="{FF2B5EF4-FFF2-40B4-BE49-F238E27FC236}">
                <a16:creationId xmlns:a16="http://schemas.microsoft.com/office/drawing/2014/main" id="{930981FC-91A4-4C48-8F7B-584FBB1CC7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5935" y="228946"/>
            <a:ext cx="10717618" cy="95693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Study Example</a:t>
            </a:r>
            <a:endParaRPr lang="en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0D7E3-2800-5F40-A74E-B5A555CE8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78" y="2050557"/>
            <a:ext cx="2643462" cy="30002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1D15F1-28C1-AD41-8244-ED5F72515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158" y="1982504"/>
            <a:ext cx="7500395" cy="384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251322-4C31-B64C-B1C1-B5E19A715C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299" y="2388338"/>
            <a:ext cx="8127484" cy="3103221"/>
          </a:xfrm>
          <a:prstGeom prst="rect">
            <a:avLst/>
          </a:prstGeom>
        </p:spPr>
      </p:pic>
      <p:sp>
        <p:nvSpPr>
          <p:cNvPr id="6" name="Google Shape;393;g73f2691964_0_402">
            <a:extLst>
              <a:ext uri="{FF2B5EF4-FFF2-40B4-BE49-F238E27FC236}">
                <a16:creationId xmlns:a16="http://schemas.microsoft.com/office/drawing/2014/main" id="{7EBDC768-5EC2-0C44-BDF4-A69D28B0BF62}"/>
              </a:ext>
            </a:extLst>
          </p:cNvPr>
          <p:cNvSpPr txBox="1">
            <a:spLocks/>
          </p:cNvSpPr>
          <p:nvPr/>
        </p:nvSpPr>
        <p:spPr>
          <a:xfrm>
            <a:off x="737191" y="1233377"/>
            <a:ext cx="10717618" cy="74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Verdana"/>
              <a:buNone/>
              <a:defRPr sz="4400" b="0" i="0" u="none" strike="noStrike" cap="non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 Turnover</a:t>
            </a:r>
            <a:endParaRPr lang="en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3f2691964_0_402"/>
          <p:cNvSpPr txBox="1">
            <a:spLocks noGrp="1"/>
          </p:cNvSpPr>
          <p:nvPr>
            <p:ph type="title"/>
          </p:nvPr>
        </p:nvSpPr>
        <p:spPr>
          <a:xfrm>
            <a:off x="410029" y="-89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Customer </a:t>
            </a:r>
            <a:r>
              <a:rPr lang="en-CA" b="1" dirty="0"/>
              <a:t>Case Studies</a:t>
            </a:r>
            <a:endParaRPr b="1" dirty="0"/>
          </a:p>
        </p:txBody>
      </p:sp>
      <p:pic>
        <p:nvPicPr>
          <p:cNvPr id="394" name="Google Shape;394;g73f2691964_0_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00" y="1062900"/>
            <a:ext cx="9392601" cy="5218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g73f2691964_0_402"/>
          <p:cNvGrpSpPr/>
          <p:nvPr/>
        </p:nvGrpSpPr>
        <p:grpSpPr>
          <a:xfrm>
            <a:off x="9734053" y="69469"/>
            <a:ext cx="2189554" cy="6173817"/>
            <a:chOff x="9669138" y="548640"/>
            <a:chExt cx="2013385" cy="5609302"/>
          </a:xfrm>
        </p:grpSpPr>
        <p:pic>
          <p:nvPicPr>
            <p:cNvPr id="397" name="Google Shape;397;g73f2691964_0_40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121475" y="548640"/>
              <a:ext cx="1561048" cy="5609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g73f2691964_0_402"/>
            <p:cNvSpPr/>
            <p:nvPr/>
          </p:nvSpPr>
          <p:spPr>
            <a:xfrm>
              <a:off x="9669138" y="3621666"/>
              <a:ext cx="432000" cy="50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79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562" y="6427553"/>
            <a:ext cx="1440160" cy="266430"/>
          </a:xfrm>
          <a:prstGeom prst="rect">
            <a:avLst/>
          </a:prstGeom>
        </p:spPr>
      </p:pic>
      <p:sp>
        <p:nvSpPr>
          <p:cNvPr id="7" name="Google Shape;393;g73f2691964_0_402">
            <a:extLst>
              <a:ext uri="{FF2B5EF4-FFF2-40B4-BE49-F238E27FC236}">
                <a16:creationId xmlns:a16="http://schemas.microsoft.com/office/drawing/2014/main" id="{D9B5B944-ECEE-DB4A-98D3-99CE1EDBB7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029" y="-89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Choose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TalentClick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screenshot of text&#10;&#10;Description automatically generated">
            <a:extLst>
              <a:ext uri="{FF2B5EF4-FFF2-40B4-BE49-F238E27FC236}">
                <a16:creationId xmlns:a16="http://schemas.microsoft.com/office/drawing/2014/main" id="{72317CC9-0637-C84F-B1F2-CADB56E1A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14" y="1167125"/>
            <a:ext cx="4921410" cy="5341293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25000"/>
              </a:prstClr>
            </a:outerShdw>
          </a:effectLst>
        </p:spPr>
      </p:pic>
      <p:sp>
        <p:nvSpPr>
          <p:cNvPr id="11" name="Google Shape;352;p12">
            <a:extLst>
              <a:ext uri="{FF2B5EF4-FFF2-40B4-BE49-F238E27FC236}">
                <a16:creationId xmlns:a16="http://schemas.microsoft.com/office/drawing/2014/main" id="{760183E9-6297-2C4E-93DF-E43E0866AF47}"/>
              </a:ext>
            </a:extLst>
          </p:cNvPr>
          <p:cNvSpPr txBox="1">
            <a:spLocks/>
          </p:cNvSpPr>
          <p:nvPr/>
        </p:nvSpPr>
        <p:spPr>
          <a:xfrm>
            <a:off x="8538591" y="953735"/>
            <a:ext cx="2732051" cy="32096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We are the only vendor offering ALL of these features and benefits!</a:t>
            </a:r>
          </a:p>
          <a:p>
            <a:pPr algn="ctr"/>
            <a:endParaRPr lang="en-US" sz="1800" dirty="0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We’ll send this </a:t>
            </a:r>
            <a:r>
              <a:rPr lang="en-US" sz="1800" b="1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Assessment Vendor Selection Checklist</a:t>
            </a:r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/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to you. </a:t>
            </a:r>
          </a:p>
          <a:p>
            <a:pPr algn="ctr"/>
            <a:endParaRPr lang="en-US" sz="1800" dirty="0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But for now, </a:t>
            </a:r>
          </a:p>
          <a:p>
            <a:pPr algn="ctr"/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let’s dive in and explore this together!</a:t>
            </a:r>
          </a:p>
        </p:txBody>
      </p:sp>
    </p:spTree>
    <p:extLst>
      <p:ext uri="{BB962C8B-B14F-4D97-AF65-F5344CB8AC3E}">
        <p14:creationId xmlns:p14="http://schemas.microsoft.com/office/powerpoint/2010/main" val="3881177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"/>
          <p:cNvSpPr txBox="1">
            <a:spLocks noGrp="1"/>
          </p:cNvSpPr>
          <p:nvPr>
            <p:ph type="title"/>
          </p:nvPr>
        </p:nvSpPr>
        <p:spPr>
          <a:xfrm>
            <a:off x="344424" y="-852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Superior </a:t>
            </a:r>
            <a:r>
              <a:rPr lang="en-CA" b="1" dirty="0"/>
              <a:t>Customer Satisfaction</a:t>
            </a:r>
            <a:endParaRPr b="1" dirty="0"/>
          </a:p>
        </p:txBody>
      </p:sp>
      <p:sp>
        <p:nvSpPr>
          <p:cNvPr id="6" name="Shape 791">
            <a:extLst>
              <a:ext uri="{FF2B5EF4-FFF2-40B4-BE49-F238E27FC236}">
                <a16:creationId xmlns:a16="http://schemas.microsoft.com/office/drawing/2014/main" id="{98E5E591-9C45-2A46-A0F3-34435F8F2902}"/>
              </a:ext>
            </a:extLst>
          </p:cNvPr>
          <p:cNvSpPr/>
          <p:nvPr/>
        </p:nvSpPr>
        <p:spPr>
          <a:xfrm>
            <a:off x="5338205" y="1227575"/>
            <a:ext cx="6336704" cy="4781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“These reports exceeded my expectations. They were spot on... totally nailed it, very insightful.”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-Senior Manager, EPCOR Utilities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 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“I’d rate </a:t>
            </a:r>
            <a:r>
              <a:rPr lang="en-CA" sz="1800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TalentClick</a:t>
            </a:r>
            <a:r>
              <a:rPr lang="en-CA" sz="1800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 a 10 out of 10. The product is great and the service has been exemplary.”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-Harriet Robinson, Vice President HR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 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“I have been waiting for a product like this my whole career.” </a:t>
            </a:r>
            <a:b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-Christine </a:t>
            </a:r>
            <a:r>
              <a:rPr lang="en-CA" sz="1800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Trombley</a:t>
            </a: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, HR Manager, </a:t>
            </a:r>
            <a:r>
              <a:rPr lang="en-CA" sz="1800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Zavcor</a:t>
            </a: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 Transportation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 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“We consider the tool an incredibly important part of our screening process.” </a:t>
            </a:r>
            <a:b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–Dan Finley, VP HR, PWT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 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ACB7C5-0FFE-4E40-BA0D-8D1D65017BF2}"/>
              </a:ext>
            </a:extLst>
          </p:cNvPr>
          <p:cNvGrpSpPr/>
          <p:nvPr/>
        </p:nvGrpSpPr>
        <p:grpSpPr>
          <a:xfrm>
            <a:off x="983432" y="1556792"/>
            <a:ext cx="3456384" cy="3886398"/>
            <a:chOff x="2469097" y="1404057"/>
            <a:chExt cx="2675467" cy="3886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8E5CD2-CD83-E44F-BBA0-D9FBCA0DF2F6}"/>
                </a:ext>
              </a:extLst>
            </p:cNvPr>
            <p:cNvSpPr txBox="1"/>
            <p:nvPr/>
          </p:nvSpPr>
          <p:spPr>
            <a:xfrm>
              <a:off x="2469097" y="3782354"/>
              <a:ext cx="2675467" cy="1508101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algn="ctr"/>
              <a:r>
                <a:rPr lang="en-US" sz="4400" b="1" dirty="0">
                  <a:latin typeface="Arial Black" charset="0"/>
                  <a:ea typeface="Arial Black" charset="0"/>
                  <a:cs typeface="Arial Black" charset="0"/>
                </a:rPr>
                <a:t>97% </a:t>
              </a:r>
            </a:p>
            <a:p>
              <a:pPr algn="ctr"/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Customer Satisfaction </a:t>
              </a:r>
            </a:p>
            <a:p>
              <a:pPr algn="ctr"/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score</a:t>
              </a:r>
            </a:p>
          </p:txBody>
        </p:sp>
        <p:pic>
          <p:nvPicPr>
            <p:cNvPr id="12" name="Picture 11" descr="Image result for happy face">
              <a:extLst>
                <a:ext uri="{FF2B5EF4-FFF2-40B4-BE49-F238E27FC236}">
                  <a16:creationId xmlns:a16="http://schemas.microsoft.com/office/drawing/2014/main" id="{700CAF10-FE1B-C84E-9970-99400A38A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269" y="1404057"/>
              <a:ext cx="1701362" cy="2061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00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104eb3c1b_0_0"/>
          <p:cNvSpPr txBox="1">
            <a:spLocks noGrp="1"/>
          </p:cNvSpPr>
          <p:nvPr>
            <p:ph type="title"/>
          </p:nvPr>
        </p:nvSpPr>
        <p:spPr>
          <a:xfrm>
            <a:off x="381000" y="235600"/>
            <a:ext cx="10515600" cy="73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TalentClick </a:t>
            </a:r>
            <a:r>
              <a:rPr lang="en-US" b="1"/>
              <a:t>Pricing</a:t>
            </a:r>
            <a:r>
              <a:rPr lang="en-US"/>
              <a:t> Levels</a:t>
            </a:r>
            <a:endParaRPr/>
          </a:p>
        </p:txBody>
      </p:sp>
      <p:sp>
        <p:nvSpPr>
          <p:cNvPr id="313" name="Google Shape;313;g8104eb3c1b_0_0"/>
          <p:cNvSpPr txBox="1">
            <a:spLocks noGrp="1"/>
          </p:cNvSpPr>
          <p:nvPr>
            <p:ph type="title" idx="2"/>
          </p:nvPr>
        </p:nvSpPr>
        <p:spPr>
          <a:xfrm>
            <a:off x="8166725" y="235600"/>
            <a:ext cx="4436700" cy="6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Annual Unlimited-Use Subscriptions</a:t>
            </a:r>
            <a:endParaRPr/>
          </a:p>
        </p:txBody>
      </p:sp>
      <p:sp>
        <p:nvSpPr>
          <p:cNvPr id="314" name="Google Shape;314;g8104eb3c1b_0_0"/>
          <p:cNvSpPr/>
          <p:nvPr/>
        </p:nvSpPr>
        <p:spPr>
          <a:xfrm>
            <a:off x="346650" y="971500"/>
            <a:ext cx="3528000" cy="531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007E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E54"/>
              </a:solidFill>
            </a:endParaRPr>
          </a:p>
        </p:txBody>
      </p:sp>
      <p:sp>
        <p:nvSpPr>
          <p:cNvPr id="315" name="Google Shape;315;g8104eb3c1b_0_0"/>
          <p:cNvSpPr/>
          <p:nvPr/>
        </p:nvSpPr>
        <p:spPr>
          <a:xfrm>
            <a:off x="8317325" y="971600"/>
            <a:ext cx="3528000" cy="531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007E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8104eb3c1b_0_0"/>
          <p:cNvSpPr/>
          <p:nvPr/>
        </p:nvSpPr>
        <p:spPr>
          <a:xfrm>
            <a:off x="4297650" y="971500"/>
            <a:ext cx="3528000" cy="531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007E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8104eb3c1b_0_0"/>
          <p:cNvSpPr txBox="1"/>
          <p:nvPr/>
        </p:nvSpPr>
        <p:spPr>
          <a:xfrm>
            <a:off x="396175" y="1043500"/>
            <a:ext cx="3430800" cy="51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BASIC </a:t>
            </a:r>
            <a:endParaRPr sz="1900" b="1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Free (1 account per company)</a:t>
            </a:r>
            <a:endParaRPr i="1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139B68"/>
                </a:solidFill>
                <a:latin typeface="Montserrat"/>
                <a:ea typeface="Montserrat"/>
                <a:cs typeface="Montserrat"/>
                <a:sym typeface="Montserrat"/>
              </a:rPr>
              <a:t>ASSESSMENTS &amp; REPORTS</a:t>
            </a:r>
            <a:endParaRPr sz="1800" b="1">
              <a:solidFill>
                <a:srgbClr val="139B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8999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Attitude-Values-Personality (AVP)</a:t>
            </a:r>
            <a:endParaRPr sz="1600">
              <a:solidFill>
                <a:srgbClr val="08999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F56D2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page Employer Summary Report</a:t>
            </a: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for: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Workstyle &amp; Performance Profile (WPP)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Work Values &amp; Attitude (WVA)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Safety / Driver Safety / Risk Taking (SQ)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139B68"/>
                </a:solidFill>
                <a:latin typeface="Montserrat"/>
                <a:ea typeface="Montserrat"/>
                <a:cs typeface="Montserrat"/>
                <a:sym typeface="Montserrat"/>
              </a:rPr>
              <a:t>TECHNOLOGY &amp; SUPPORT</a:t>
            </a:r>
            <a:endParaRPr b="1">
              <a:solidFill>
                <a:srgbClr val="139B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Basic access to our cloud-based portal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Self-serve training resources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g8104eb3c1b_0_0"/>
          <p:cNvSpPr txBox="1"/>
          <p:nvPr/>
        </p:nvSpPr>
        <p:spPr>
          <a:xfrm>
            <a:off x="4394825" y="1043500"/>
            <a:ext cx="3528000" cy="53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STANDARD</a:t>
            </a:r>
            <a:endParaRPr i="1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Basic plus:</a:t>
            </a:r>
            <a:endParaRPr i="1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39B68"/>
                </a:solidFill>
                <a:latin typeface="Montserrat"/>
                <a:ea typeface="Montserrat"/>
                <a:cs typeface="Montserrat"/>
                <a:sym typeface="Montserrat"/>
              </a:rPr>
              <a:t>ASSESSMENTS &amp; REPORTS</a:t>
            </a:r>
            <a:endParaRPr sz="1800" b="1">
              <a:solidFill>
                <a:srgbClr val="139B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8999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Attitude-Values-Personality</a:t>
            </a:r>
            <a:r>
              <a:rPr lang="en-US"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(AVP)</a:t>
            </a:r>
            <a:endParaRPr sz="16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Comprehensive Employer reports 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F56D2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Benchmarked ‘Ideal profile’ ranges</a:t>
            </a:r>
            <a:endParaRPr>
              <a:solidFill>
                <a:srgbClr val="F56D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F56D2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Fit scores for applicant screening</a:t>
            </a:r>
            <a:endParaRPr>
              <a:solidFill>
                <a:srgbClr val="F56D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Participant reports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8999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Cognitive Quotient</a:t>
            </a:r>
            <a:r>
              <a:rPr lang="en-US"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(CQ)</a:t>
            </a:r>
            <a:endParaRPr sz="16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8999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 Proficiency</a:t>
            </a:r>
            <a:r>
              <a:rPr lang="en-US"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(EP)</a:t>
            </a:r>
            <a:endParaRPr sz="16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39B68"/>
                </a:solidFill>
                <a:latin typeface="Montserrat"/>
                <a:ea typeface="Montserrat"/>
                <a:cs typeface="Montserrat"/>
                <a:sym typeface="Montserrat"/>
              </a:rPr>
              <a:t>TECHNOLOGY &amp; SUPPORT</a:t>
            </a:r>
            <a:endParaRPr sz="1800" b="1">
              <a:solidFill>
                <a:srgbClr val="139B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Advanced access to our Cloud based portal includes: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F56D2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 Analytics</a:t>
            </a:r>
            <a:endParaRPr>
              <a:solidFill>
                <a:srgbClr val="F56D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F56D2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 Builder</a:t>
            </a: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Sort function for ranking applicants</a:t>
            </a:r>
            <a:endParaRPr sz="21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" name="Google Shape;319;g8104eb3c1b_0_0"/>
          <p:cNvSpPr txBox="1"/>
          <p:nvPr/>
        </p:nvSpPr>
        <p:spPr>
          <a:xfrm>
            <a:off x="8414475" y="1043500"/>
            <a:ext cx="3430800" cy="5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PREMIUM</a:t>
            </a:r>
            <a:endParaRPr i="1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Standard plus:</a:t>
            </a:r>
            <a:endParaRPr i="1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139B68"/>
                </a:solidFill>
                <a:latin typeface="Montserrat"/>
                <a:ea typeface="Montserrat"/>
                <a:cs typeface="Montserrat"/>
                <a:sym typeface="Montserrat"/>
              </a:rPr>
              <a:t>ASSESSMENTS &amp; REPORTS</a:t>
            </a:r>
            <a:endParaRPr sz="1800" b="1">
              <a:solidFill>
                <a:srgbClr val="139B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8999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Leadership Profile </a:t>
            </a:r>
            <a:r>
              <a:rPr lang="en-US"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(LP)</a:t>
            </a:r>
            <a:endParaRPr sz="16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Conflict Management Style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Business Reasoning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56D2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 Customization</a:t>
            </a:r>
            <a:endParaRPr>
              <a:solidFill>
                <a:srgbClr val="F56D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Custom benchmarking of top performers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Job Analysis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Competency mapping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Additional professional consulting time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139B68"/>
                </a:solidFill>
                <a:latin typeface="Montserrat"/>
                <a:ea typeface="Montserrat"/>
                <a:cs typeface="Montserrat"/>
                <a:sym typeface="Montserrat"/>
              </a:rPr>
              <a:t>TECHNOLOGY &amp; SUPPORT</a:t>
            </a:r>
            <a:endParaRPr sz="1800" b="1">
              <a:solidFill>
                <a:srgbClr val="139B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API for integration with your HRIS/ATS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47522071"/>
      </p:ext>
    </p:extLst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0f953f066_0_130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Getting Started: Account </a:t>
            </a:r>
            <a:r>
              <a:rPr lang="en-US" b="1" dirty="0"/>
              <a:t>Setup</a:t>
            </a:r>
            <a:endParaRPr b="1" dirty="0"/>
          </a:p>
        </p:txBody>
      </p:sp>
      <p:pic>
        <p:nvPicPr>
          <p:cNvPr id="346" name="Google Shape;346;g60f953f066_0_1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025" y="1413249"/>
            <a:ext cx="4237625" cy="46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60f953f066_0_1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524" y="1413249"/>
            <a:ext cx="3872746" cy="46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52;p12">
            <a:extLst>
              <a:ext uri="{FF2B5EF4-FFF2-40B4-BE49-F238E27FC236}">
                <a16:creationId xmlns:a16="http://schemas.microsoft.com/office/drawing/2014/main" id="{9DBF732F-5874-7A49-9DA6-F43304CA5510}"/>
              </a:ext>
            </a:extLst>
          </p:cNvPr>
          <p:cNvSpPr txBox="1">
            <a:spLocks/>
          </p:cNvSpPr>
          <p:nvPr/>
        </p:nvSpPr>
        <p:spPr>
          <a:xfrm>
            <a:off x="9798998" y="723175"/>
            <a:ext cx="2264356" cy="235131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Phase 1: </a:t>
            </a:r>
          </a:p>
          <a:p>
            <a:pPr algn="ctr"/>
            <a:r>
              <a:rPr lang="en-US" sz="20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You can be up and running within 3-5 days.</a:t>
            </a:r>
          </a:p>
        </p:txBody>
      </p:sp>
      <p:sp>
        <p:nvSpPr>
          <p:cNvPr id="7" name="Google Shape;352;p12">
            <a:extLst>
              <a:ext uri="{FF2B5EF4-FFF2-40B4-BE49-F238E27FC236}">
                <a16:creationId xmlns:a16="http://schemas.microsoft.com/office/drawing/2014/main" id="{B65D757E-D330-7349-B22B-740EF768478B}"/>
              </a:ext>
            </a:extLst>
          </p:cNvPr>
          <p:cNvSpPr txBox="1">
            <a:spLocks/>
          </p:cNvSpPr>
          <p:nvPr/>
        </p:nvSpPr>
        <p:spPr>
          <a:xfrm>
            <a:off x="9798998" y="2158275"/>
            <a:ext cx="2264356" cy="235131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Phase 2: </a:t>
            </a:r>
          </a:p>
          <a:p>
            <a:pPr algn="ctr"/>
            <a:r>
              <a:rPr lang="en-US" sz="20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Allow 60-90 days.</a:t>
            </a:r>
          </a:p>
        </p:txBody>
      </p:sp>
    </p:spTree>
    <p:extLst>
      <p:ext uri="{BB962C8B-B14F-4D97-AF65-F5344CB8AC3E}">
        <p14:creationId xmlns:p14="http://schemas.microsoft.com/office/powerpoint/2010/main" val="3278901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3f2691964_0_448"/>
          <p:cNvSpPr txBox="1">
            <a:spLocks noGrp="1"/>
          </p:cNvSpPr>
          <p:nvPr>
            <p:ph type="title"/>
          </p:nvPr>
        </p:nvSpPr>
        <p:spPr>
          <a:xfrm>
            <a:off x="229551" y="61640"/>
            <a:ext cx="5856900" cy="124629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Takeaways</a:t>
            </a:r>
            <a:endParaRPr dirty="0"/>
          </a:p>
        </p:txBody>
      </p:sp>
      <p:sp>
        <p:nvSpPr>
          <p:cNvPr id="420" name="Google Shape;420;g73f2691964_0_448"/>
          <p:cNvSpPr txBox="1">
            <a:spLocks noGrp="1"/>
          </p:cNvSpPr>
          <p:nvPr>
            <p:ph type="body" idx="1"/>
          </p:nvPr>
        </p:nvSpPr>
        <p:spPr>
          <a:xfrm>
            <a:off x="450675" y="1142120"/>
            <a:ext cx="5414651" cy="49693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CA" sz="1800" dirty="0"/>
              <a:t>Test applicants </a:t>
            </a:r>
            <a:r>
              <a:rPr lang="en-CA" sz="1800" b="1" dirty="0"/>
              <a:t>earlier</a:t>
            </a:r>
            <a:r>
              <a:rPr lang="en-CA" sz="1800" dirty="0"/>
              <a:t> in the process.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CA" sz="1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CA" sz="1800" dirty="0"/>
              <a:t>Test </a:t>
            </a:r>
            <a:r>
              <a:rPr lang="en-CA" sz="1800" b="1" i="1" u="sng" dirty="0"/>
              <a:t>all</a:t>
            </a:r>
            <a:r>
              <a:rPr lang="en-CA" sz="1800" b="1" dirty="0"/>
              <a:t> qualified applicants</a:t>
            </a:r>
            <a:r>
              <a:rPr lang="en-CA" sz="1800" dirty="0"/>
              <a:t>. (We make it so affordable, you can do that).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CA" sz="1800" dirty="0"/>
          </a:p>
          <a:p>
            <a:pPr marL="458788" lvl="0" indent="-4587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/>
              <a:t>Benchmarking and ‘ideal fit’ scores will make it </a:t>
            </a:r>
            <a:r>
              <a:rPr lang="en-CA" sz="1800" b="1" dirty="0"/>
              <a:t>easy</a:t>
            </a:r>
            <a:r>
              <a:rPr lang="en-CA" sz="1800" dirty="0"/>
              <a:t> and </a:t>
            </a:r>
            <a:r>
              <a:rPr lang="en-CA" sz="1800" b="1" dirty="0"/>
              <a:t>fast</a:t>
            </a:r>
            <a:r>
              <a:rPr lang="en-CA" sz="1800" dirty="0"/>
              <a:t> to screen applicants. </a:t>
            </a:r>
          </a:p>
          <a:p>
            <a:pPr marL="458788" lvl="0" indent="-4587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CA" sz="1800" dirty="0"/>
          </a:p>
          <a:p>
            <a:pPr marL="458788" lvl="0" indent="-4587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/>
              <a:t>You </a:t>
            </a:r>
            <a:r>
              <a:rPr lang="en-CA" sz="1800" i="1" dirty="0"/>
              <a:t>will</a:t>
            </a:r>
            <a:r>
              <a:rPr lang="en-CA" sz="1800" dirty="0"/>
              <a:t> be able to predict which applicants are the best fit. And you will decrease employee turnover by at least 25%.</a:t>
            </a:r>
            <a:endParaRPr sz="1800" dirty="0"/>
          </a:p>
        </p:txBody>
      </p:sp>
      <p:pic>
        <p:nvPicPr>
          <p:cNvPr id="421" name="Google Shape;421;g73f2691964_0_4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550" y="0"/>
            <a:ext cx="6086448" cy="6394697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73f2691964_0_448"/>
          <p:cNvSpPr/>
          <p:nvPr/>
        </p:nvSpPr>
        <p:spPr>
          <a:xfrm>
            <a:off x="6105775" y="2700"/>
            <a:ext cx="6086400" cy="6388500"/>
          </a:xfrm>
          <a:prstGeom prst="rect">
            <a:avLst/>
          </a:prstGeom>
          <a:solidFill>
            <a:srgbClr val="333333">
              <a:alpha val="4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g73f2691964_0_49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25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28" name="Google Shape;428;g73f2691964_0_492"/>
          <p:cNvSpPr/>
          <p:nvPr/>
        </p:nvSpPr>
        <p:spPr>
          <a:xfrm>
            <a:off x="-172450" y="0"/>
            <a:ext cx="12557700" cy="6981000"/>
          </a:xfrm>
          <a:prstGeom prst="rect">
            <a:avLst/>
          </a:prstGeom>
          <a:solidFill>
            <a:srgbClr val="343434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73f2691964_0_492"/>
          <p:cNvSpPr txBox="1"/>
          <p:nvPr/>
        </p:nvSpPr>
        <p:spPr>
          <a:xfrm>
            <a:off x="-9931" y="4479923"/>
            <a:ext cx="12201900" cy="17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CA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CA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85;p1">
            <a:extLst>
              <a:ext uri="{FF2B5EF4-FFF2-40B4-BE49-F238E27FC236}">
                <a16:creationId xmlns:a16="http://schemas.microsoft.com/office/drawing/2014/main" id="{49592A29-9680-604C-9ED5-554D43F7689C}"/>
              </a:ext>
            </a:extLst>
          </p:cNvPr>
          <p:cNvSpPr txBox="1">
            <a:spLocks/>
          </p:cNvSpPr>
          <p:nvPr/>
        </p:nvSpPr>
        <p:spPr>
          <a:xfrm>
            <a:off x="47125" y="1216995"/>
            <a:ext cx="12202025" cy="238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CA" sz="5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Questions?</a:t>
            </a:r>
            <a:endParaRPr lang="en-CA" sz="60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59285-F038-E648-90EB-37E9B33D22C7}"/>
              </a:ext>
            </a:extLst>
          </p:cNvPr>
          <p:cNvSpPr/>
          <p:nvPr/>
        </p:nvSpPr>
        <p:spPr>
          <a:xfrm>
            <a:off x="-9931" y="5641005"/>
            <a:ext cx="12395181" cy="1215469"/>
          </a:xfrm>
          <a:prstGeom prst="rect">
            <a:avLst/>
          </a:prstGeom>
          <a:solidFill>
            <a:srgbClr val="127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2" name="Google Shape;432;g73f2691964_0_492"/>
          <p:cNvSpPr txBox="1"/>
          <p:nvPr/>
        </p:nvSpPr>
        <p:spPr>
          <a:xfrm>
            <a:off x="521367" y="5720779"/>
            <a:ext cx="6133526" cy="97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Greg Ford</a:t>
            </a:r>
            <a:r>
              <a:rPr lang="en-CA" sz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CA" sz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M.Ed</a:t>
            </a:r>
            <a:r>
              <a:rPr lang="en-CA" sz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Workplace Learning, BA Psych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Managing Partner</a:t>
            </a:r>
          </a:p>
          <a:p>
            <a:pPr>
              <a:buSzPts val="2000"/>
            </a:pPr>
            <a:r>
              <a:rPr lang="en-CA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Phone:  1.877.723.3778    Email:  </a:t>
            </a:r>
            <a:r>
              <a:rPr lang="en-CA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Info@TalentClick.com</a:t>
            </a:r>
            <a:endParaRPr lang="en-CA" sz="16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CA" sz="1800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F5B9F6-B80A-8F4C-8E1F-166113B0A8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57" y="5894848"/>
            <a:ext cx="3388949" cy="71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5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0B545-BED2-524E-B7B6-A0E260525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976" y="406400"/>
            <a:ext cx="9678924" cy="5965593"/>
          </a:xfrm>
          <a:prstGeom prst="rect">
            <a:avLst/>
          </a:prstGeom>
        </p:spPr>
      </p:pic>
      <p:sp>
        <p:nvSpPr>
          <p:cNvPr id="251" name="Google Shape;251;p3"/>
          <p:cNvSpPr txBox="1">
            <a:spLocks noGrp="1"/>
          </p:cNvSpPr>
          <p:nvPr>
            <p:ph type="title"/>
          </p:nvPr>
        </p:nvSpPr>
        <p:spPr>
          <a:xfrm>
            <a:off x="344424" y="-1397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/>
              <a:t>Who</a:t>
            </a:r>
            <a:r>
              <a:rPr lang="en-CA" dirty="0"/>
              <a:t> is </a:t>
            </a:r>
            <a:r>
              <a:rPr lang="en-CA" dirty="0" err="1"/>
              <a:t>TalentClick</a:t>
            </a:r>
            <a:r>
              <a:rPr lang="en-CA" dirty="0"/>
              <a:t>?</a:t>
            </a:r>
            <a:endParaRPr dirty="0"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/>
          </p:nvPr>
        </p:nvSpPr>
        <p:spPr>
          <a:xfrm>
            <a:off x="1" y="2288362"/>
            <a:ext cx="12723648" cy="2234976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CA" sz="2800" dirty="0"/>
            </a:br>
            <a:r>
              <a:rPr lang="en-CA" sz="2800" dirty="0"/>
              <a:t>A Global leader in Psychometrics,</a:t>
            </a:r>
            <a:br>
              <a:rPr lang="en-CA" sz="2800" dirty="0"/>
            </a:br>
            <a:r>
              <a:rPr lang="en-CA" sz="2800" dirty="0"/>
              <a:t>used by thousands of business leaders</a:t>
            </a:r>
            <a:br>
              <a:rPr lang="en-CA" sz="2800" dirty="0"/>
            </a:br>
            <a:r>
              <a:rPr lang="en-CA" sz="2800" dirty="0"/>
              <a:t>in more than 100 countries worldwide,</a:t>
            </a:r>
            <a:br>
              <a:rPr lang="en-CA" sz="2800" dirty="0"/>
            </a:br>
            <a:r>
              <a:rPr lang="en-CA" sz="2800" dirty="0"/>
              <a:t>in 25 languages.</a:t>
            </a:r>
            <a:br>
              <a:rPr lang="en-CA" sz="2800" dirty="0"/>
            </a:b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"/>
          <p:cNvSpPr txBox="1">
            <a:spLocks noGrp="1"/>
          </p:cNvSpPr>
          <p:nvPr>
            <p:ph type="title"/>
          </p:nvPr>
        </p:nvSpPr>
        <p:spPr>
          <a:xfrm>
            <a:off x="255524" y="-1778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TalentClick</a:t>
            </a:r>
            <a:r>
              <a:rPr lang="en-CA" dirty="0"/>
              <a:t> </a:t>
            </a:r>
            <a:r>
              <a:rPr lang="en-CA" b="1" dirty="0"/>
              <a:t>Clients</a:t>
            </a:r>
            <a:endParaRPr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326F9E-003E-9642-B6B4-CF6EA9F672F4}"/>
              </a:ext>
            </a:extLst>
          </p:cNvPr>
          <p:cNvGrpSpPr/>
          <p:nvPr/>
        </p:nvGrpSpPr>
        <p:grpSpPr>
          <a:xfrm>
            <a:off x="174047" y="403452"/>
            <a:ext cx="11912949" cy="5963269"/>
            <a:chOff x="-196194" y="489"/>
            <a:chExt cx="12854582" cy="67880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1E8C38-4355-0347-8E89-274E46C29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2275" y="5281558"/>
              <a:ext cx="1506978" cy="15069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C0F876-91A2-2349-99EC-3655B034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8135" y="4837329"/>
              <a:ext cx="1834790" cy="17220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42C260-4790-0348-808C-FFA7A3C2E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1439" y="522920"/>
              <a:ext cx="1656949" cy="1715461"/>
            </a:xfrm>
            <a:prstGeom prst="rect">
              <a:avLst/>
            </a:prstGeom>
          </p:spPr>
        </p:pic>
        <p:sp>
          <p:nvSpPr>
            <p:cNvPr id="11" name="AutoShape 10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8CB4DD94-27B4-3B4E-B570-CB5033846B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sp>
          <p:nvSpPr>
            <p:cNvPr id="12" name="AutoShape 12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26453C3E-8A03-2D46-84E2-987C450F88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sp>
          <p:nvSpPr>
            <p:cNvPr id="13" name="AutoShape 14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21E1FE4F-8952-0444-AC1B-DFABB92074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sp>
          <p:nvSpPr>
            <p:cNvPr id="14" name="AutoShape 16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0EB4E3EE-A02F-9849-8F7B-02EACD5950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sp>
          <p:nvSpPr>
            <p:cNvPr id="15" name="AutoShape 18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8B5A0F94-0560-AF42-9462-8B30699C01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sp>
          <p:nvSpPr>
            <p:cNvPr id="16" name="AutoShape 20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199AB9F9-9ED8-9F46-A7D2-AAE8C3031F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sp>
          <p:nvSpPr>
            <p:cNvPr id="17" name="AutoShape 22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FE466600-4C71-CC4E-80CD-069EE757B3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pic>
          <p:nvPicPr>
            <p:cNvPr id="18" name="Picture 44" descr="http://www.logoeps.com/wp-content/uploads/2011/08/arcelormittal-logo.jpg">
              <a:extLst>
                <a:ext uri="{FF2B5EF4-FFF2-40B4-BE49-F238E27FC236}">
                  <a16:creationId xmlns:a16="http://schemas.microsoft.com/office/drawing/2014/main" id="{8EDD6EF4-396D-A24E-B46A-63B1BCCBA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521" y="2312351"/>
              <a:ext cx="1129078" cy="807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9" name="Picture 16" descr="http://logonoid.com/images/valero-logo.png">
              <a:extLst>
                <a:ext uri="{FF2B5EF4-FFF2-40B4-BE49-F238E27FC236}">
                  <a16:creationId xmlns:a16="http://schemas.microsoft.com/office/drawing/2014/main" id="{AA2E5793-9B50-044C-9AC2-A40DEAEB0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071" y="999507"/>
              <a:ext cx="1292980" cy="9145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://www.boundaryyouthsoccer.com/wp-content/uploads/2010/11/Interfor-Logo-Vert-RGB.jpg">
              <a:hlinkClick r:id="rId9"/>
              <a:extLst>
                <a:ext uri="{FF2B5EF4-FFF2-40B4-BE49-F238E27FC236}">
                  <a16:creationId xmlns:a16="http://schemas.microsoft.com/office/drawing/2014/main" id="{9A8BAA58-2DAC-B544-9441-CBF9BFAEE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850" y="2275745"/>
              <a:ext cx="1167852" cy="864944"/>
            </a:xfrm>
            <a:prstGeom prst="rect">
              <a:avLst/>
            </a:prstGeom>
            <a:noFill/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15CFFC2-B9FC-7941-A59A-845FA3915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4257" y="2716319"/>
              <a:ext cx="991117" cy="6428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BA54082-27AD-FC4F-9B99-DC5AEC523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9863" y="1983516"/>
              <a:ext cx="756751" cy="73280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44E4D4B-A437-F24C-B699-CB43BB7CB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3535" y="489"/>
              <a:ext cx="1449392" cy="7772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9731C84-B1D0-EE43-A184-B728F4405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705" y="2913033"/>
              <a:ext cx="1263526" cy="126352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289EE2-5145-744A-8C31-DF10CA52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958" y="2813578"/>
              <a:ext cx="1583102" cy="144176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858D305-305C-BF40-9389-AEFF31643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7541" y="498975"/>
              <a:ext cx="1241262" cy="123626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DB2DE7-95F0-D741-897D-908F0BA61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6873" y="3079418"/>
              <a:ext cx="959383" cy="96178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7AE78BD-BF6B-B444-91D9-EF552E41B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8655" y="4156985"/>
              <a:ext cx="1159544" cy="10708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5E9011-6C49-B84A-8D21-1C7210300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1846" y="3771416"/>
              <a:ext cx="1263527" cy="48456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ECC3622-CC65-234D-B891-F406055AD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6194" y="1995695"/>
              <a:ext cx="1834248" cy="89992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D40E419-3DAB-A34C-B070-76CFA4C96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1216" y="482116"/>
              <a:ext cx="2267710" cy="150905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C760956-607D-454C-97AE-2A1CA058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4544" y="4587131"/>
              <a:ext cx="1834790" cy="50039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301A994-416B-F449-A460-620D5114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4277" y="2895623"/>
              <a:ext cx="926722" cy="92260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9B65B30-3B0E-CA4B-A7DB-8005FE6B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057" y="3968573"/>
              <a:ext cx="1610720" cy="161072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449593D-7F2F-8340-846C-AF2716557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1075" y="5881920"/>
              <a:ext cx="1849638" cy="81537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F51BAEA-BA3A-3848-81AE-7AF895ED8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6748" y="4817238"/>
              <a:ext cx="1116478" cy="44096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8FF2871-5E44-1D43-B840-3A23E40AE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267" y="1699913"/>
              <a:ext cx="1950229" cy="109578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65560B1-79F5-E14A-AA36-9A68165DD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8343" y="4256518"/>
              <a:ext cx="1482656" cy="71830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2CE93BD-1705-F047-9437-85E0C42DD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1539" y="5295804"/>
              <a:ext cx="1263526" cy="126352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759B10A-4322-654E-837A-95817D7A2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9250" y="4096584"/>
              <a:ext cx="1386417" cy="53766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9ED89C9-5EE6-EC43-85C0-41CEC8B66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1474" y="1398008"/>
              <a:ext cx="1136104" cy="90978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A23F902-215B-D143-A5F1-AAAFF0B58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3868" y="1747849"/>
              <a:ext cx="1142459" cy="75757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7ED0A56-D7C3-1242-A7C7-89940C08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364" y="5776566"/>
              <a:ext cx="2238492" cy="71255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5A0C2EE-1A26-9D41-8BE3-60B6C6B01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5897" y="3571364"/>
              <a:ext cx="1386417" cy="55456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9BAB42C-3C06-DC4F-8312-A998183E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4187" y="5579293"/>
              <a:ext cx="1116393" cy="23890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0AF265-3393-EB49-8F1A-0516BA50D265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546" y="939176"/>
            <a:ext cx="883868" cy="1217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AB9EA7-270D-F84A-B993-9BD109F1DAB5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187" y="176793"/>
            <a:ext cx="1477395" cy="79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5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b60bf4646_0_69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Benefits</a:t>
            </a:r>
            <a:r>
              <a:rPr lang="en-US" dirty="0"/>
              <a:t> to Employers</a:t>
            </a:r>
            <a:endParaRPr b="1" dirty="0"/>
          </a:p>
        </p:txBody>
      </p:sp>
      <p:sp>
        <p:nvSpPr>
          <p:cNvPr id="129" name="Google Shape;129;g9b60bf4646_0_69"/>
          <p:cNvSpPr txBox="1">
            <a:spLocks noGrp="1"/>
          </p:cNvSpPr>
          <p:nvPr>
            <p:ph type="title" idx="2"/>
          </p:nvPr>
        </p:nvSpPr>
        <p:spPr>
          <a:xfrm>
            <a:off x="841943" y="1394512"/>
            <a:ext cx="44912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Increase POSITIVE events:</a:t>
            </a:r>
            <a:endParaRPr dirty="0"/>
          </a:p>
        </p:txBody>
      </p:sp>
      <p:sp>
        <p:nvSpPr>
          <p:cNvPr id="131" name="Google Shape;131;g9b60bf4646_0_69"/>
          <p:cNvSpPr txBox="1">
            <a:spLocks noGrp="1"/>
          </p:cNvSpPr>
          <p:nvPr>
            <p:ph type="title" idx="2"/>
          </p:nvPr>
        </p:nvSpPr>
        <p:spPr>
          <a:xfrm>
            <a:off x="6501488" y="1394512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Decrease Negative events:</a:t>
            </a:r>
            <a:endParaRPr dirty="0"/>
          </a:p>
        </p:txBody>
      </p:sp>
      <p:sp>
        <p:nvSpPr>
          <p:cNvPr id="132" name="Google Shape;132;g9b60bf4646_0_69"/>
          <p:cNvSpPr/>
          <p:nvPr/>
        </p:nvSpPr>
        <p:spPr>
          <a:xfrm>
            <a:off x="5999975" y="1629300"/>
            <a:ext cx="69900" cy="3599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82;p110">
            <a:extLst>
              <a:ext uri="{FF2B5EF4-FFF2-40B4-BE49-F238E27FC236}">
                <a16:creationId xmlns:a16="http://schemas.microsoft.com/office/drawing/2014/main" id="{7F19658D-F595-CB49-9FBA-C1668C2B3310}"/>
              </a:ext>
            </a:extLst>
          </p:cNvPr>
          <p:cNvSpPr txBox="1"/>
          <p:nvPr/>
        </p:nvSpPr>
        <p:spPr>
          <a:xfrm>
            <a:off x="272375" y="1743925"/>
            <a:ext cx="55677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  <a:buNone/>
            </a:pPr>
            <a:endParaRPr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066800" marR="0" lvl="1" indent="-481013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lang="en-CA" sz="2000" b="1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Better people = better culture </a:t>
            </a:r>
            <a:endParaRPr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066800" marR="0" lvl="1" indent="-481013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lang="en-CA" sz="2000" b="1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Improved employee retention</a:t>
            </a:r>
            <a:endParaRPr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066800" marR="0" lvl="1" indent="-481013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lang="en-CA" sz="2000" b="1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Increased productivity/profitability</a:t>
            </a:r>
            <a:endParaRPr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066800" marR="0" lvl="1" indent="-481013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lang="en-CA" sz="2000" b="1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Enhanced brand</a:t>
            </a:r>
            <a:endParaRPr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066800" marR="0" lvl="1" indent="-481013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lang="en-CA" sz="2000" b="1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Save time for other duties</a:t>
            </a:r>
            <a:endParaRPr sz="2000" b="1" i="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066800" marR="0" lvl="1" indent="-481013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Save money</a:t>
            </a:r>
            <a:endParaRPr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rgbClr val="262626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285715" marR="0" lvl="0" indent="-28571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rgbClr val="262626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sp>
        <p:nvSpPr>
          <p:cNvPr id="14" name="Google Shape;981;p110">
            <a:extLst>
              <a:ext uri="{FF2B5EF4-FFF2-40B4-BE49-F238E27FC236}">
                <a16:creationId xmlns:a16="http://schemas.microsoft.com/office/drawing/2014/main" id="{FE905C04-3021-7E40-9354-9DE5A74DD432}"/>
              </a:ext>
            </a:extLst>
          </p:cNvPr>
          <p:cNvSpPr txBox="1">
            <a:spLocks/>
          </p:cNvSpPr>
          <p:nvPr/>
        </p:nvSpPr>
        <p:spPr>
          <a:xfrm>
            <a:off x="5840075" y="1827943"/>
            <a:ext cx="5381100" cy="3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262626"/>
              </a:buClr>
              <a:buFont typeface="Arial"/>
              <a:buNone/>
            </a:pPr>
            <a:endParaRPr lang="en-CA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Decreased employee turnover</a:t>
            </a: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Reduced incidents</a:t>
            </a: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Fewer injuries</a:t>
            </a: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Decreased property damage</a:t>
            </a: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Fewer customer complaints</a:t>
            </a: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Less negative publicity</a:t>
            </a: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Less disruption of culture</a:t>
            </a:r>
          </a:p>
          <a:p>
            <a:pPr marL="0" indent="0">
              <a:spcBef>
                <a:spcPts val="400"/>
              </a:spcBef>
              <a:buFont typeface="Arial"/>
              <a:buNone/>
            </a:pPr>
            <a:endParaRPr lang="en-CA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285715" indent="-285715">
              <a:spcBef>
                <a:spcPts val="400"/>
              </a:spcBef>
              <a:buFont typeface="Arial"/>
              <a:buNone/>
            </a:pPr>
            <a:endParaRPr lang="en-CA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60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b60bf4646_0_196"/>
          <p:cNvSpPr txBox="1">
            <a:spLocks noGrp="1"/>
          </p:cNvSpPr>
          <p:nvPr>
            <p:ph type="title"/>
          </p:nvPr>
        </p:nvSpPr>
        <p:spPr>
          <a:xfrm>
            <a:off x="261257" y="110475"/>
            <a:ext cx="5712518" cy="12670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</a:t>
            </a:r>
            <a:r>
              <a:rPr lang="en-US" b="1" dirty="0"/>
              <a:t>Problem</a:t>
            </a:r>
            <a:endParaRPr b="1" dirty="0"/>
          </a:p>
        </p:txBody>
      </p:sp>
      <p:sp>
        <p:nvSpPr>
          <p:cNvPr id="265" name="Google Shape;265;g9b60bf4646_0_196"/>
          <p:cNvSpPr txBox="1">
            <a:spLocks noGrp="1"/>
          </p:cNvSpPr>
          <p:nvPr>
            <p:ph type="body" idx="1"/>
          </p:nvPr>
        </p:nvSpPr>
        <p:spPr>
          <a:xfrm>
            <a:off x="418454" y="1626918"/>
            <a:ext cx="5315919" cy="449245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</a:pPr>
            <a:endParaRPr lang="en-US" sz="2400" b="1" dirty="0"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400" b="1" dirty="0">
                <a:sym typeface="Calibri"/>
              </a:rPr>
              <a:t>Employee turnover costs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dirty="0">
                <a:sym typeface="Calibri"/>
              </a:rPr>
              <a:t>(equal to 1 year's salary and benefits)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100" dirty="0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rPr>
              <a:t>			Source: PWC/Saratoga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3434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9b60bf4646_0_19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800" y="0"/>
            <a:ext cx="6346200" cy="63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9b60bf4646_0_196"/>
          <p:cNvSpPr/>
          <p:nvPr/>
        </p:nvSpPr>
        <p:spPr>
          <a:xfrm>
            <a:off x="5845800" y="-3675"/>
            <a:ext cx="6346200" cy="6398100"/>
          </a:xfrm>
          <a:prstGeom prst="rect">
            <a:avLst/>
          </a:prstGeom>
          <a:solidFill>
            <a:srgbClr val="333333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67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3f2691964_0_118"/>
          <p:cNvSpPr txBox="1">
            <a:spLocks noGrp="1"/>
          </p:cNvSpPr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dirty="0"/>
              <a:t>The </a:t>
            </a:r>
            <a:r>
              <a:rPr lang="en-CA" b="1" dirty="0"/>
              <a:t>Problem</a:t>
            </a:r>
            <a:endParaRPr b="1" dirty="0"/>
          </a:p>
        </p:txBody>
      </p:sp>
      <p:sp>
        <p:nvSpPr>
          <p:cNvPr id="266" name="Google Shape;266;g73f2691964_0_118"/>
          <p:cNvSpPr txBox="1">
            <a:spLocks noGrp="1"/>
          </p:cNvSpPr>
          <p:nvPr>
            <p:ph type="body" idx="1"/>
          </p:nvPr>
        </p:nvSpPr>
        <p:spPr>
          <a:xfrm>
            <a:off x="496124" y="1757936"/>
            <a:ext cx="4511305" cy="375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 dirty="0"/>
              <a:t>Traditional</a:t>
            </a:r>
            <a:r>
              <a:rPr lang="en-CA" b="1" dirty="0"/>
              <a:t> unstructured interviewing has a 50% success rate</a:t>
            </a:r>
            <a:r>
              <a:rPr lang="en-CA" dirty="0"/>
              <a:t> in hiring people who become ‘good’ or ‘high’ performers.</a:t>
            </a:r>
            <a:endParaRPr sz="1100" dirty="0">
              <a:solidFill>
                <a:srgbClr val="3434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8" name="Shape 58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DBCE0344-D6D0-8945-B3F5-E6851FBD7BB2}"/>
              </a:ext>
            </a:extLst>
          </p:cNvPr>
          <p:cNvPicPr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8000" y="0"/>
            <a:ext cx="6618514" cy="63981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8" name="Google Shape;268;g73f2691964_0_118"/>
          <p:cNvSpPr/>
          <p:nvPr/>
        </p:nvSpPr>
        <p:spPr>
          <a:xfrm>
            <a:off x="5588000" y="0"/>
            <a:ext cx="6618514" cy="6398100"/>
          </a:xfrm>
          <a:prstGeom prst="rect">
            <a:avLst/>
          </a:prstGeom>
          <a:solidFill>
            <a:srgbClr val="333333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3f2691964_0_118"/>
          <p:cNvSpPr txBox="1">
            <a:spLocks noGrp="1"/>
          </p:cNvSpPr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dirty="0"/>
              <a:t>The </a:t>
            </a:r>
            <a:r>
              <a:rPr lang="en-CA" b="1" dirty="0"/>
              <a:t>Solution</a:t>
            </a:r>
            <a:endParaRPr b="1" dirty="0"/>
          </a:p>
        </p:txBody>
      </p:sp>
      <p:sp>
        <p:nvSpPr>
          <p:cNvPr id="266" name="Google Shape;266;g73f2691964_0_118"/>
          <p:cNvSpPr txBox="1">
            <a:spLocks noGrp="1"/>
          </p:cNvSpPr>
          <p:nvPr>
            <p:ph type="body" idx="1"/>
          </p:nvPr>
        </p:nvSpPr>
        <p:spPr>
          <a:xfrm>
            <a:off x="615874" y="1464375"/>
            <a:ext cx="4858901" cy="3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Move assessments further </a:t>
            </a:r>
            <a:r>
              <a:rPr lang="en-US" b="1" dirty="0"/>
              <a:t>AHEAD</a:t>
            </a:r>
            <a:r>
              <a:rPr lang="en-US" dirty="0"/>
              <a:t> (earlier) in your hiring process.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We make it affordable enough that employers can </a:t>
            </a:r>
            <a:r>
              <a:rPr lang="en-US" b="1" u="sng" dirty="0"/>
              <a:t>test all qualified applicants</a:t>
            </a:r>
            <a:r>
              <a:rPr lang="en-US" dirty="0"/>
              <a:t>, before ‘confirmation </a:t>
            </a:r>
            <a:r>
              <a:rPr lang="en-US" dirty="0" err="1"/>
              <a:t>bias’</a:t>
            </a:r>
            <a:r>
              <a:rPr lang="en-US" dirty="0"/>
              <a:t> can set in.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100" b="1" dirty="0">
              <a:solidFill>
                <a:srgbClr val="3434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267" name="Google Shape;267;g73f2691964_0_1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800" y="0"/>
            <a:ext cx="6346199" cy="63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73f2691964_0_118"/>
          <p:cNvSpPr/>
          <p:nvPr/>
        </p:nvSpPr>
        <p:spPr>
          <a:xfrm>
            <a:off x="5848425" y="-3675"/>
            <a:ext cx="6346200" cy="6398100"/>
          </a:xfrm>
          <a:prstGeom prst="rect">
            <a:avLst/>
          </a:prstGeom>
          <a:solidFill>
            <a:srgbClr val="333333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54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3f2691964_0_162"/>
          <p:cNvSpPr txBox="1">
            <a:spLocks noGrp="1"/>
          </p:cNvSpPr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dirty="0"/>
              <a:t>The </a:t>
            </a:r>
            <a:r>
              <a:rPr lang="en-CA" b="1" dirty="0"/>
              <a:t>Impact</a:t>
            </a:r>
            <a:endParaRPr b="1" dirty="0"/>
          </a:p>
        </p:txBody>
      </p:sp>
      <p:sp>
        <p:nvSpPr>
          <p:cNvPr id="274" name="Google Shape;274;g73f2691964_0_162"/>
          <p:cNvSpPr txBox="1">
            <a:spLocks noGrp="1"/>
          </p:cNvSpPr>
          <p:nvPr>
            <p:ph type="body" idx="1"/>
          </p:nvPr>
        </p:nvSpPr>
        <p:spPr>
          <a:xfrm>
            <a:off x="251038" y="1409025"/>
            <a:ext cx="5564100" cy="201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CA" dirty="0"/>
              <a:t>Businesses that use pre-employment assessments are </a:t>
            </a:r>
            <a:r>
              <a:rPr lang="en-CA" b="1" dirty="0"/>
              <a:t>36%</a:t>
            </a:r>
            <a:r>
              <a:rPr lang="en-CA" dirty="0"/>
              <a:t> more likely than all others to be satisfied with new hires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 sz="1050" dirty="0">
                <a:solidFill>
                  <a:srgbClr val="454545"/>
                </a:solidFill>
              </a:rPr>
              <a:t>Source: </a:t>
            </a:r>
            <a:r>
              <a:rPr lang="en-CA" sz="1050" i="1" dirty="0">
                <a:solidFill>
                  <a:srgbClr val="454545"/>
                </a:solidFill>
              </a:rPr>
              <a:t>Pre-Hire Assessments: An Asset for HR in the Age of the Candidate</a:t>
            </a:r>
            <a:r>
              <a:rPr lang="en-CA" sz="1050" dirty="0">
                <a:solidFill>
                  <a:srgbClr val="454545"/>
                </a:solidFill>
              </a:rPr>
              <a:t>,         Zach Lahey, Aberdeen Research, 2015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276" name="Google Shape;276;g73f2691964_0_16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301" y="0"/>
            <a:ext cx="6242700" cy="638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73f2691964_0_162"/>
          <p:cNvSpPr/>
          <p:nvPr/>
        </p:nvSpPr>
        <p:spPr>
          <a:xfrm>
            <a:off x="5949525" y="2700"/>
            <a:ext cx="6242700" cy="6388500"/>
          </a:xfrm>
          <a:prstGeom prst="rect">
            <a:avLst/>
          </a:prstGeom>
          <a:solidFill>
            <a:srgbClr val="333333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74;g73f2691964_0_162">
            <a:extLst>
              <a:ext uri="{FF2B5EF4-FFF2-40B4-BE49-F238E27FC236}">
                <a16:creationId xmlns:a16="http://schemas.microsoft.com/office/drawing/2014/main" id="{C8C5B795-770E-2E4E-8006-EF2C728454C7}"/>
              </a:ext>
            </a:extLst>
          </p:cNvPr>
          <p:cNvSpPr txBox="1">
            <a:spLocks/>
          </p:cNvSpPr>
          <p:nvPr/>
        </p:nvSpPr>
        <p:spPr>
          <a:xfrm>
            <a:off x="251038" y="3699900"/>
            <a:ext cx="55641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-355600">
              <a:buFont typeface="Open Sans"/>
              <a:buChar char="●"/>
            </a:pPr>
            <a:r>
              <a:rPr lang="en-CA" dirty="0"/>
              <a:t>Using assessments to hire top performers who ‘fit’ yields up to </a:t>
            </a:r>
            <a:r>
              <a:rPr lang="en-CA" b="1" dirty="0"/>
              <a:t>67% </a:t>
            </a:r>
            <a:r>
              <a:rPr lang="en-CA" dirty="0"/>
              <a:t>higher productivity and profit</a:t>
            </a:r>
          </a:p>
          <a:p>
            <a:pPr marL="0" indent="457200">
              <a:lnSpc>
                <a:spcPct val="115000"/>
              </a:lnSpc>
              <a:spcBef>
                <a:spcPts val="0"/>
              </a:spcBef>
            </a:pPr>
            <a:r>
              <a:rPr lang="en-CA" sz="1000" dirty="0">
                <a:solidFill>
                  <a:srgbClr val="454545"/>
                </a:solidFill>
              </a:rPr>
              <a:t>Source:  McKinsey Quarterly, Nov 2009</a:t>
            </a:r>
          </a:p>
          <a:p>
            <a:pPr indent="0"/>
            <a:endParaRPr lang="en-CA" dirty="0"/>
          </a:p>
          <a:p>
            <a:pPr indent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417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25814</TotalTime>
  <Words>1188</Words>
  <Application>Microsoft Macintosh PowerPoint</Application>
  <PresentationFormat>Widescreen</PresentationFormat>
  <Paragraphs>212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Verdana</vt:lpstr>
      <vt:lpstr>Montserrat</vt:lpstr>
      <vt:lpstr>Open Sans</vt:lpstr>
      <vt:lpstr>Calibri</vt:lpstr>
      <vt:lpstr>Arial Black</vt:lpstr>
      <vt:lpstr>Office Theme</vt:lpstr>
      <vt:lpstr>Office Theme</vt:lpstr>
      <vt:lpstr>Office Theme</vt:lpstr>
      <vt:lpstr>A Fast, Easy, Affordable Way to Reduce Employee Turnover</vt:lpstr>
      <vt:lpstr>Why Choose TalentClick?</vt:lpstr>
      <vt:lpstr>Who is TalentClick?</vt:lpstr>
      <vt:lpstr>TalentClick Clients</vt:lpstr>
      <vt:lpstr>Benefits to Employers</vt:lpstr>
      <vt:lpstr>The Problem</vt:lpstr>
      <vt:lpstr>The Problem</vt:lpstr>
      <vt:lpstr>The Solution</vt:lpstr>
      <vt:lpstr>The Impact</vt:lpstr>
      <vt:lpstr>Our Solutions</vt:lpstr>
      <vt:lpstr>Input: Assessment Process</vt:lpstr>
      <vt:lpstr>Output: Various Reports</vt:lpstr>
      <vt:lpstr>Report Format</vt:lpstr>
      <vt:lpstr>Page 1: Benchmarked ‘Ideal Fit’ Score</vt:lpstr>
      <vt:lpstr>Page 2: Personalized Interview Questions</vt:lpstr>
      <vt:lpstr>Page 3: Employee Training &amp; Coaching (optional)</vt:lpstr>
      <vt:lpstr>Proven Validity &amp; Reliability</vt:lpstr>
      <vt:lpstr>Research Study Example</vt:lpstr>
      <vt:lpstr>Customer Case Studies</vt:lpstr>
      <vt:lpstr>Superior Customer Satisfaction</vt:lpstr>
      <vt:lpstr>TalentClick Pricing Levels</vt:lpstr>
      <vt:lpstr>Getting Started: Account Setup</vt:lpstr>
      <vt:lpstr>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 the Performance of Your Job Applicants</dc:title>
  <dc:creator>Greg Ford;Stephen Race</dc:creator>
  <cp:lastModifiedBy>Dannie Boyd</cp:lastModifiedBy>
  <cp:revision>111</cp:revision>
  <dcterms:created xsi:type="dcterms:W3CDTF">2014-02-25T23:05:04Z</dcterms:created>
  <dcterms:modified xsi:type="dcterms:W3CDTF">2020-10-19T19:20:37Z</dcterms:modified>
</cp:coreProperties>
</file>