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8" r:id="rId2"/>
    <p:sldMasterId id="2147483675" r:id="rId3"/>
  </p:sldMasterIdLst>
  <p:notesMasterIdLst>
    <p:notesMasterId r:id="rId39"/>
  </p:notesMasterIdLst>
  <p:sldIdLst>
    <p:sldId id="256" r:id="rId4"/>
    <p:sldId id="1198" r:id="rId5"/>
    <p:sldId id="1199" r:id="rId6"/>
    <p:sldId id="1200" r:id="rId7"/>
    <p:sldId id="1191" r:id="rId8"/>
    <p:sldId id="268" r:id="rId9"/>
    <p:sldId id="273" r:id="rId10"/>
    <p:sldId id="260" r:id="rId11"/>
    <p:sldId id="943" r:id="rId12"/>
    <p:sldId id="1169" r:id="rId13"/>
    <p:sldId id="261" r:id="rId14"/>
    <p:sldId id="1195" r:id="rId15"/>
    <p:sldId id="258" r:id="rId16"/>
    <p:sldId id="1168" r:id="rId17"/>
    <p:sldId id="259" r:id="rId18"/>
    <p:sldId id="278" r:id="rId19"/>
    <p:sldId id="1201" r:id="rId20"/>
    <p:sldId id="1173" r:id="rId21"/>
    <p:sldId id="1186" r:id="rId22"/>
    <p:sldId id="1194" r:id="rId23"/>
    <p:sldId id="270" r:id="rId24"/>
    <p:sldId id="271" r:id="rId25"/>
    <p:sldId id="1192" r:id="rId26"/>
    <p:sldId id="264" r:id="rId27"/>
    <p:sldId id="1197" r:id="rId28"/>
    <p:sldId id="1108" r:id="rId29"/>
    <p:sldId id="263" r:id="rId30"/>
    <p:sldId id="1176" r:id="rId31"/>
    <p:sldId id="1196" r:id="rId32"/>
    <p:sldId id="294" r:id="rId33"/>
    <p:sldId id="266" r:id="rId34"/>
    <p:sldId id="1188" r:id="rId35"/>
    <p:sldId id="272" r:id="rId36"/>
    <p:sldId id="274" r:id="rId37"/>
    <p:sldId id="1189" r:id="rId38"/>
  </p:sldIdLst>
  <p:sldSz cx="12192000" cy="6858000"/>
  <p:notesSz cx="6950075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bGPRv3bLBJBk3tgV638w0V4xt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0"/>
    <a:srgbClr val="FF9501"/>
    <a:srgbClr val="127950"/>
    <a:srgbClr val="0F6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E5148-6D5E-4CC6-A2DF-1169D1CE0C9E}">
  <a:tblStyle styleId="{B0CE5148-6D5E-4CC6-A2DF-1169D1CE0C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6"/>
    <p:restoredTop sz="96371"/>
  </p:normalViewPr>
  <p:slideViewPr>
    <p:cSldViewPr snapToGrid="0">
      <p:cViewPr varScale="1">
        <p:scale>
          <a:sx n="84" d="100"/>
          <a:sy n="84" d="100"/>
        </p:scale>
        <p:origin x="216" y="1048"/>
      </p:cViewPr>
      <p:guideLst>
        <p:guide orient="horz" pos="1800"/>
        <p:guide pos="3200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b8778ec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b8778ec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images - different titles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 job roles images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Printed version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23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3f269196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3f2691964_0_11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46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3f269196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73f2691964_0_16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33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61801b9fa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g61801b9fa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04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7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b60bf464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9b60bf464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41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e9df52f24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7e9df52f24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29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e9df52f24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7e9df52f24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32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155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61801b9fa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g61801b9fa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46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61801b9fa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g61801b9fa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293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1801b9fa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61801b9fa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o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39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1801b9fa5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61801b9fa5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o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917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1801b9fa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61801b9fa5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4893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f269196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73f2691964_0_261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3f269196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73f2691964_0_343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902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D507-B38B-4921-B72F-1F0980DC961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11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first part of every report</a:t>
            </a:r>
            <a:r>
              <a:rPr lang="en-CA" baseline="0" dirty="0"/>
              <a:t> shows the employee’s Safety Snapshot, a summary of their Safety Personality by each of the six dimensions: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Resistant vs. Accommodating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Anxious vs. Calm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Impatient vs.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Distractible vs. Focused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Impulsive vs. Cautious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Thrill-Seeking vs. Apprehensive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baseline="0" dirty="0"/>
              <a:t>For details of each dimension, ask Dean @ TalentClick for a sample report.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D507-B38B-4921-B72F-1F0980DC961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50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83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b60bf464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b60bf464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364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1801b9fa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g61801b9fa5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o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395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what the report looks like. We’ll talk later</a:t>
            </a:r>
            <a:r>
              <a:rPr lang="en-CA" baseline="0" dirty="0"/>
              <a:t> about the specific dimensions, but for now, you can see there are 5 areas that we measure: </a:t>
            </a:r>
            <a:br>
              <a:rPr lang="en-CA" baseline="0" dirty="0"/>
            </a:br>
            <a:r>
              <a:rPr lang="en-CA" baseline="0" dirty="0"/>
              <a:t>Rule Resistance</a:t>
            </a:r>
          </a:p>
          <a:p>
            <a:r>
              <a:rPr lang="en-CA" baseline="0" dirty="0"/>
              <a:t>Anxiety or Nervousness</a:t>
            </a:r>
          </a:p>
          <a:p>
            <a:r>
              <a:rPr lang="en-CA" baseline="0" dirty="0"/>
              <a:t>Irritability</a:t>
            </a:r>
          </a:p>
          <a:p>
            <a:r>
              <a:rPr lang="en-CA" baseline="0" dirty="0"/>
              <a:t>Distractibility</a:t>
            </a:r>
          </a:p>
          <a:p>
            <a:r>
              <a:rPr lang="en-CA" baseline="0" dirty="0"/>
              <a:t>Impulsiveness</a:t>
            </a:r>
          </a:p>
          <a:p>
            <a:endParaRPr lang="en-CA" dirty="0"/>
          </a:p>
          <a:p>
            <a:r>
              <a:rPr lang="en-CA" dirty="0"/>
              <a:t>Why do we measure these 5 dimensions?</a:t>
            </a:r>
            <a:r>
              <a:rPr lang="en-CA" baseline="0" dirty="0"/>
              <a:t> </a:t>
            </a:r>
          </a:p>
          <a:p>
            <a:endParaRPr lang="en-CA" baseline="0" dirty="0"/>
          </a:p>
          <a:p>
            <a:r>
              <a:rPr lang="en-CA" baseline="0" dirty="0"/>
              <a:t>Decades of research has shown that these are the 5 personality dimensions that have been most strongly linked to incident causation. (as we saw earlier, up to 90% of workplace incidents/injuries are the result of human error, so wouldn’t you say there’s value in highlighting individual’s risk areas?) </a:t>
            </a:r>
          </a:p>
          <a:p>
            <a:endParaRPr lang="en-CA" baseline="0" dirty="0"/>
          </a:p>
          <a:p>
            <a:r>
              <a:rPr lang="en-US" b="1" dirty="0"/>
              <a:t>Other FAQs: </a:t>
            </a:r>
          </a:p>
          <a:p>
            <a:endParaRPr lang="en-US" b="1" dirty="0"/>
          </a:p>
          <a:p>
            <a:r>
              <a:rPr lang="en-US" b="1" dirty="0"/>
              <a:t>Can it be faked? </a:t>
            </a:r>
            <a:r>
              <a:rPr lang="en-US" dirty="0"/>
              <a:t>Our assessments are very difficult for people to fake. First, the survey questions are non-transparent i.e., it is very difficult to know which answers will lead to more favorable scores. Second, the assessment has built-in measures for the gauging likelihood that a person is answering dishonestly. (This is called motivational distortion). </a:t>
            </a:r>
          </a:p>
          <a:p>
            <a:endParaRPr lang="en-US" dirty="0"/>
          </a:p>
          <a:p>
            <a:pPr defTabSz="935456">
              <a:defRPr/>
            </a:pPr>
            <a:r>
              <a:rPr lang="en-US" b="1" dirty="0"/>
              <a:t>Will the results be used as a "pass" or "fail"?</a:t>
            </a:r>
            <a:br>
              <a:rPr lang="en-US" b="1" dirty="0"/>
            </a:br>
            <a:r>
              <a:rPr lang="en-US" dirty="0"/>
              <a:t>Any personality assessment should be used as just one of the sources of information to be used in hiring and employee development rather than being used as a pass/fail or sole factor for an employment-related decision.</a:t>
            </a:r>
          </a:p>
          <a:p>
            <a:pPr defTabSz="935456">
              <a:defRPr/>
            </a:pPr>
            <a:endParaRPr lang="en-US" dirty="0"/>
          </a:p>
          <a:p>
            <a:pPr defTabSz="935456">
              <a:defRPr/>
            </a:pPr>
            <a:r>
              <a:rPr lang="en-US" b="1" dirty="0"/>
              <a:t>How scientifically accurate and reliable is this?</a:t>
            </a:r>
            <a:r>
              <a:rPr lang="en-US" dirty="0"/>
              <a:t>  If you like stats and data, then we can provide a full Technical Manual for you. [Note to facilitator: Sometimes there is “that guy” in the room who will ask for something more, so here are the facts:  </a:t>
            </a:r>
            <a:r>
              <a:rPr lang="en-CA" dirty="0"/>
              <a:t>Criterion-related </a:t>
            </a:r>
            <a:r>
              <a:rPr lang="en-CA" b="1" dirty="0"/>
              <a:t>Validity</a:t>
            </a:r>
            <a:r>
              <a:rPr lang="en-CA" dirty="0"/>
              <a:t>: </a:t>
            </a:r>
            <a:r>
              <a:rPr lang="en-CA" b="1" dirty="0"/>
              <a:t> r values in the .2 to .3 range </a:t>
            </a:r>
            <a:r>
              <a:rPr lang="en-CA" dirty="0"/>
              <a:t>and statistically significant at the p=</a:t>
            </a:r>
            <a:r>
              <a:rPr lang="en-CA" u="sng" dirty="0"/>
              <a:t>&lt;</a:t>
            </a:r>
            <a:r>
              <a:rPr lang="en-CA" dirty="0"/>
              <a:t>.01 level.  </a:t>
            </a:r>
            <a:r>
              <a:rPr lang="en-US" dirty="0"/>
              <a:t>When talking about </a:t>
            </a:r>
            <a:r>
              <a:rPr lang="en-CA" dirty="0"/>
              <a:t>Reliability of the SQ dimensions measured by internal consistency, </a:t>
            </a:r>
            <a:r>
              <a:rPr lang="en-CA" b="1" dirty="0"/>
              <a:t>Reliability:  r values exceed .75 </a:t>
            </a:r>
            <a:r>
              <a:rPr lang="en-CA" dirty="0"/>
              <a:t>and statistically significant at the p=</a:t>
            </a:r>
            <a:r>
              <a:rPr lang="en-CA" u="sng" dirty="0"/>
              <a:t>&lt;</a:t>
            </a:r>
            <a:r>
              <a:rPr lang="en-CA" dirty="0"/>
              <a:t>.01 level.  But don’t try to be an expert in this area. Just tell them that you’ll refer questions about research methodology to TalentClick].</a:t>
            </a:r>
            <a:endParaRPr lang="en-US" dirty="0"/>
          </a:p>
          <a:p>
            <a:pPr defTabSz="935456">
              <a:defRPr/>
            </a:pPr>
            <a:endParaRPr lang="en-US" b="1" dirty="0"/>
          </a:p>
          <a:p>
            <a:pPr defTabSz="935456">
              <a:defRPr/>
            </a:pPr>
            <a:r>
              <a:rPr lang="en-US" b="1" dirty="0"/>
              <a:t>Are there case studies? </a:t>
            </a:r>
            <a:r>
              <a:rPr lang="en-US" dirty="0"/>
              <a:t>Yes, there is plenty of research showing the correlation between personality risk and actual incidents in the workplace. In the next few slides, we’ll present a few.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D507-B38B-4921-B72F-1F0980DC96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929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f269196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f2691964_0_25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73f2691964_0_25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863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3f269196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3f2691964_0_40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553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3f2691964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3f2691964_0_44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198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3f2691964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73f2691964_0_49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56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b60bf464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b60bf464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7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1801b9fa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61801b9fa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42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1801b9fa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1801b9fa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1801b9fa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61801b9fa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o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44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3f269196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3f2691964_0_118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60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3f2691964_0_12"/>
          <p:cNvSpPr/>
          <p:nvPr/>
        </p:nvSpPr>
        <p:spPr>
          <a:xfrm>
            <a:off x="-46900" y="-12350"/>
            <a:ext cx="12304800" cy="6942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73f2691964_0_1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73f2691964_0_12"/>
          <p:cNvSpPr/>
          <p:nvPr/>
        </p:nvSpPr>
        <p:spPr>
          <a:xfrm>
            <a:off x="402265" y="396321"/>
            <a:ext cx="113871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3f2691964_0_12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type="secHead">
  <p:cSld name="Imag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3f2691964_0_528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g73f2691964_0_528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" name="Google Shape;170;g73f2691964_0_528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73f2691964_0_528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Google Shape;172;g73f2691964_0_528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g73f2691964_0_5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73f2691964_0_528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208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f2691964_0_279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007E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73f2691964_0_279"/>
          <p:cNvSpPr txBox="1">
            <a:spLocks noGrp="1"/>
          </p:cNvSpPr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73f2691964_0_279"/>
          <p:cNvSpPr txBox="1">
            <a:spLocks noGrp="1"/>
          </p:cNvSpPr>
          <p:nvPr>
            <p:ph type="subTitle" idx="1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6" name="Google Shape;116;g73f2691964_0_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73f2691964_0_279"/>
          <p:cNvSpPr txBox="1">
            <a:spLocks noGrp="1"/>
          </p:cNvSpPr>
          <p:nvPr>
            <p:ph type="subTitle" idx="2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f2691964_0_285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73f2691964_0_285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" name="Google Shape;121;g73f2691964_0_285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2" name="Google Shape;122;g73f2691964_0_28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g73f2691964_0_28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73f2691964_0_28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f2691964_0_292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73f2691964_0_29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73f2691964_0_292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3f2691964_0_292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type="secHead">
  <p:cSld name="SECTION_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f2691964_0_297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2" name="Google Shape;132;g73f2691964_0_297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g73f2691964_0_297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3f2691964_0_297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g73f2691964_0_29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g73f2691964_0_29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73f2691964_0_297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f2691964_0_30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g73f2691964_0_30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3f2691964_0_30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1199-44FD-4958-96BB-59FC6E733D39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921-554B-4C39-AE46-E15EC46A02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24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3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f2691964_0_510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007E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73f2691964_0_510"/>
          <p:cNvSpPr txBox="1">
            <a:spLocks noGrp="1"/>
          </p:cNvSpPr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73f2691964_0_510"/>
          <p:cNvSpPr txBox="1">
            <a:spLocks noGrp="1"/>
          </p:cNvSpPr>
          <p:nvPr>
            <p:ph type="subTitle" idx="1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53" name="Google Shape;153;g73f2691964_0_5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3f2691964_0_510"/>
          <p:cNvSpPr txBox="1">
            <a:spLocks noGrp="1"/>
          </p:cNvSpPr>
          <p:nvPr>
            <p:ph type="subTitle" idx="2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73f2691964_0_17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73f2691964_0_17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Open Sans"/>
              <a:buChar char="○"/>
              <a:defRPr sz="19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g73f2691964_0_17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g73f2691964_0_1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" name="Google Shape;31;g73f2691964_0_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73f2691964_0_17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</a:t>
            </a: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 </a:t>
            </a:r>
            <a:r>
              <a:rPr lang="en-CA" sz="1500" b="0" i="0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r>
              <a:rPr lang="en-CA"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| 1.877.723.3778</a:t>
            </a:r>
            <a:endParaRPr sz="15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3f2691964_0_516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73f2691964_0_516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3f2691964_0_516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73f2691964_0_516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f2691964_0_536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g73f2691964_0_5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73f2691964_0_536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3f2691964_0_32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g73f2691964_0_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73f2691964_0_32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CA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f2691964_0_3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8" name="Google Shape;48;g73f2691964_0_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9" name="Google Shape;49;g73f2691964_0_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1199-44FD-4958-96BB-59FC6E733D39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921-554B-4C39-AE46-E15EC46A02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2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1199-44FD-4958-96BB-59FC6E733D39}" type="datetimeFigureOut">
              <a:rPr lang="en-CA" smtClean="0"/>
              <a:t>2020-10-30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921-554B-4C39-AE46-E15EC46A02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lide-2">
  <p:cSld name="title-slide-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6ed5c8ba23_0_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64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6ed5c8ba23_0_0"/>
          <p:cNvSpPr/>
          <p:nvPr/>
        </p:nvSpPr>
        <p:spPr>
          <a:xfrm>
            <a:off x="-62" y="-66600"/>
            <a:ext cx="12276600" cy="6991200"/>
          </a:xfrm>
          <a:prstGeom prst="rect">
            <a:avLst/>
          </a:prstGeom>
          <a:solidFill>
            <a:srgbClr val="263430">
              <a:alpha val="713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g6ed5c8ba23_0_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08"/>
          <a:stretch/>
        </p:blipFill>
        <p:spPr>
          <a:xfrm>
            <a:off x="246325" y="251501"/>
            <a:ext cx="3150926" cy="7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g6ed5c8ba23_0_0"/>
          <p:cNvCxnSpPr/>
          <p:nvPr/>
        </p:nvCxnSpPr>
        <p:spPr>
          <a:xfrm rot="10800000" flipH="1">
            <a:off x="10054600" y="5078050"/>
            <a:ext cx="1982400" cy="9000"/>
          </a:xfrm>
          <a:prstGeom prst="straightConnector1">
            <a:avLst/>
          </a:prstGeom>
          <a:noFill/>
          <a:ln w="76200" cap="flat" cmpd="sng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g6ed5c8ba23_0_0"/>
          <p:cNvSpPr txBox="1">
            <a:spLocks noGrp="1"/>
          </p:cNvSpPr>
          <p:nvPr>
            <p:ph type="title"/>
          </p:nvPr>
        </p:nvSpPr>
        <p:spPr>
          <a:xfrm>
            <a:off x="4185400" y="1526025"/>
            <a:ext cx="7851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6ed5c8ba23_0_0"/>
          <p:cNvSpPr txBox="1">
            <a:spLocks noGrp="1"/>
          </p:cNvSpPr>
          <p:nvPr>
            <p:ph type="title" idx="2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ed5c8ba23_0_0"/>
          <p:cNvSpPr txBox="1">
            <a:spLocks noGrp="1"/>
          </p:cNvSpPr>
          <p:nvPr>
            <p:ph type="title" idx="3"/>
          </p:nvPr>
        </p:nvSpPr>
        <p:spPr>
          <a:xfrm>
            <a:off x="4340400" y="6002400"/>
            <a:ext cx="7851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f269196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3f269196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73f2691964_0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73f2691964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73f269196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8" r:id="rId5"/>
    <p:sldLayoutId id="2147483659" r:id="rId6"/>
    <p:sldLayoutId id="2147483685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f2691964_0_2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g73f2691964_0_2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73f2691964_0_2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73f2691964_0_2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73f2691964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9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3f2691964_0_5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73f2691964_0_5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g73f2691964_0_5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g73f2691964_0_5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g73f2691964_0_5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tiff"/><Relationship Id="rId18" Type="http://schemas.openxmlformats.org/officeDocument/2006/relationships/image" Target="../media/image29.tiff"/><Relationship Id="rId26" Type="http://schemas.openxmlformats.org/officeDocument/2006/relationships/image" Target="../media/image37.tiff"/><Relationship Id="rId21" Type="http://schemas.openxmlformats.org/officeDocument/2006/relationships/image" Target="../media/image32.tiff"/><Relationship Id="rId34" Type="http://schemas.openxmlformats.org/officeDocument/2006/relationships/image" Target="../media/image45.tiff"/><Relationship Id="rId7" Type="http://schemas.openxmlformats.org/officeDocument/2006/relationships/image" Target="../media/image19.jpeg"/><Relationship Id="rId12" Type="http://schemas.openxmlformats.org/officeDocument/2006/relationships/image" Target="../media/image23.tiff"/><Relationship Id="rId17" Type="http://schemas.openxmlformats.org/officeDocument/2006/relationships/image" Target="../media/image28.tiff"/><Relationship Id="rId25" Type="http://schemas.openxmlformats.org/officeDocument/2006/relationships/image" Target="../media/image36.tiff"/><Relationship Id="rId33" Type="http://schemas.openxmlformats.org/officeDocument/2006/relationships/image" Target="../media/image44.tif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png"/><Relationship Id="rId20" Type="http://schemas.openxmlformats.org/officeDocument/2006/relationships/image" Target="../media/image31.tiff"/><Relationship Id="rId29" Type="http://schemas.openxmlformats.org/officeDocument/2006/relationships/image" Target="../media/image40.tif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11" Type="http://schemas.openxmlformats.org/officeDocument/2006/relationships/image" Target="../media/image22.png"/><Relationship Id="rId24" Type="http://schemas.openxmlformats.org/officeDocument/2006/relationships/image" Target="../media/image35.tiff"/><Relationship Id="rId32" Type="http://schemas.openxmlformats.org/officeDocument/2006/relationships/image" Target="../media/image43.tiff"/><Relationship Id="rId37" Type="http://schemas.openxmlformats.org/officeDocument/2006/relationships/image" Target="../media/image48.tiff"/><Relationship Id="rId5" Type="http://schemas.openxmlformats.org/officeDocument/2006/relationships/image" Target="../media/image18.tiff"/><Relationship Id="rId15" Type="http://schemas.openxmlformats.org/officeDocument/2006/relationships/image" Target="../media/image26.tiff"/><Relationship Id="rId23" Type="http://schemas.openxmlformats.org/officeDocument/2006/relationships/image" Target="../media/image34.tiff"/><Relationship Id="rId28" Type="http://schemas.openxmlformats.org/officeDocument/2006/relationships/image" Target="../media/image39.tiff"/><Relationship Id="rId36" Type="http://schemas.openxmlformats.org/officeDocument/2006/relationships/image" Target="../media/image47.tiff"/><Relationship Id="rId10" Type="http://schemas.openxmlformats.org/officeDocument/2006/relationships/image" Target="../media/image21.jpeg"/><Relationship Id="rId19" Type="http://schemas.openxmlformats.org/officeDocument/2006/relationships/image" Target="../media/image30.tiff"/><Relationship Id="rId31" Type="http://schemas.openxmlformats.org/officeDocument/2006/relationships/image" Target="../media/image42.tiff"/><Relationship Id="rId4" Type="http://schemas.openxmlformats.org/officeDocument/2006/relationships/image" Target="../media/image17.png"/><Relationship Id="rId9" Type="http://schemas.openxmlformats.org/officeDocument/2006/relationships/hyperlink" Target="http://www.google.ca/url?sa=i&amp;rct=j&amp;q=&amp;esrc=s&amp;source=images&amp;cd=&amp;cad=rja&amp;docid=IS1EYhVnQvUz3M&amp;tbnid=WUClpBj-Rk-jVM:&amp;ved=0CAUQjRw&amp;url=http://www.boundaryyouthsoccer.com/sponsors/&amp;ei=MYHhUviEO4zhoATX9YLYAg&amp;bvm=bv.59930103,d.cGU&amp;psig=AFQjCNGnkrU5esVRv2p3GWgCAfAkyCJAgg&amp;ust=1390596759474079" TargetMode="External"/><Relationship Id="rId14" Type="http://schemas.openxmlformats.org/officeDocument/2006/relationships/image" Target="../media/image25.tiff"/><Relationship Id="rId22" Type="http://schemas.openxmlformats.org/officeDocument/2006/relationships/image" Target="../media/image33.tiff"/><Relationship Id="rId27" Type="http://schemas.openxmlformats.org/officeDocument/2006/relationships/image" Target="../media/image38.tiff"/><Relationship Id="rId30" Type="http://schemas.openxmlformats.org/officeDocument/2006/relationships/image" Target="../media/image41.tiff"/><Relationship Id="rId35" Type="http://schemas.openxmlformats.org/officeDocument/2006/relationships/image" Target="../media/image46.tiff"/><Relationship Id="rId8" Type="http://schemas.openxmlformats.org/officeDocument/2006/relationships/image" Target="../media/image20.png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tif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png"/><Relationship Id="rId5" Type="http://schemas.openxmlformats.org/officeDocument/2006/relationships/image" Target="../media/image75.tiff"/><Relationship Id="rId4" Type="http://schemas.openxmlformats.org/officeDocument/2006/relationships/image" Target="../media/image74.tiff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8778ec8c_0_20"/>
          <p:cNvSpPr txBox="1">
            <a:spLocks noGrp="1"/>
          </p:cNvSpPr>
          <p:nvPr>
            <p:ph type="title"/>
          </p:nvPr>
        </p:nvSpPr>
        <p:spPr>
          <a:xfrm>
            <a:off x="1048279" y="2012988"/>
            <a:ext cx="11022587" cy="20961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/>
              <a:t>A Fast, Easy, Affordable Way to Help </a:t>
            </a:r>
            <a:br>
              <a:rPr lang="en-US" sz="3600" dirty="0"/>
            </a:br>
            <a:r>
              <a:rPr lang="en-US" sz="5400" b="1" dirty="0"/>
              <a:t>Reduce Risk Caused                 by Employee Actions</a:t>
            </a:r>
            <a:endParaRPr b="1" dirty="0"/>
          </a:p>
        </p:txBody>
      </p:sp>
      <p:sp>
        <p:nvSpPr>
          <p:cNvPr id="65" name="Google Shape;65;g5b8778ec8c_0_20"/>
          <p:cNvSpPr txBox="1">
            <a:spLocks noGrp="1"/>
          </p:cNvSpPr>
          <p:nvPr>
            <p:ph type="title" idx="2"/>
          </p:nvPr>
        </p:nvSpPr>
        <p:spPr>
          <a:xfrm>
            <a:off x="4340400" y="5166507"/>
            <a:ext cx="7851600" cy="7078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Greg Ford, </a:t>
            </a:r>
            <a:r>
              <a:rPr lang="en-US" sz="1800" dirty="0"/>
              <a:t>M. Ed, B.A Psych</a:t>
            </a:r>
            <a:endParaRPr sz="1800" dirty="0"/>
          </a:p>
        </p:txBody>
      </p:sp>
      <p:sp>
        <p:nvSpPr>
          <p:cNvPr id="66" name="Google Shape;66;g5b8778ec8c_0_20"/>
          <p:cNvSpPr txBox="1">
            <a:spLocks noGrp="1"/>
          </p:cNvSpPr>
          <p:nvPr>
            <p:ph type="title" idx="3"/>
          </p:nvPr>
        </p:nvSpPr>
        <p:spPr>
          <a:xfrm>
            <a:off x="4340400" y="5686425"/>
            <a:ext cx="7851600" cy="1584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/>
              <a:t>President &amp; CEO</a:t>
            </a:r>
            <a:br>
              <a:rPr lang="en-US" sz="2000" dirty="0"/>
            </a:br>
            <a:r>
              <a:rPr lang="en-US" sz="2000" dirty="0"/>
              <a:t>Phone: 1.877.723.3778</a:t>
            </a:r>
            <a:br>
              <a:rPr lang="en-US" sz="2000" dirty="0"/>
            </a:br>
            <a:r>
              <a:rPr lang="en-US" sz="2000" dirty="0"/>
              <a:t>Email: </a:t>
            </a:r>
            <a:r>
              <a:rPr lang="en-US" sz="2000" dirty="0" err="1"/>
              <a:t>info@talentclick.com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2850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f2691964_0_118"/>
          <p:cNvSpPr txBox="1">
            <a:spLocks noGrp="1"/>
          </p:cNvSpPr>
          <p:nvPr>
            <p:ph type="title"/>
          </p:nvPr>
        </p:nvSpPr>
        <p:spPr>
          <a:xfrm>
            <a:off x="406399" y="110475"/>
            <a:ext cx="5567375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b="1" dirty="0"/>
              <a:t>Solution</a:t>
            </a:r>
            <a:endParaRPr b="1" dirty="0"/>
          </a:p>
        </p:txBody>
      </p:sp>
      <p:sp>
        <p:nvSpPr>
          <p:cNvPr id="266" name="Google Shape;266;g73f2691964_0_118"/>
          <p:cNvSpPr txBox="1">
            <a:spLocks noGrp="1"/>
          </p:cNvSpPr>
          <p:nvPr>
            <p:ph type="body" idx="1"/>
          </p:nvPr>
        </p:nvSpPr>
        <p:spPr>
          <a:xfrm>
            <a:off x="615874" y="1464375"/>
            <a:ext cx="4989279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>
                <a:latin typeface="+mn-lt"/>
              </a:rPr>
              <a:t>Move assessments further </a:t>
            </a:r>
            <a:r>
              <a:rPr lang="en-US" sz="2400" b="1" dirty="0">
                <a:latin typeface="+mn-lt"/>
              </a:rPr>
              <a:t>AHEAD</a:t>
            </a:r>
            <a:r>
              <a:rPr lang="en-US" sz="2400" dirty="0">
                <a:latin typeface="+mn-lt"/>
              </a:rPr>
              <a:t> (earlier) in your hiring process.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400" b="1" dirty="0"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>
                <a:latin typeface="+mn-lt"/>
              </a:rPr>
              <a:t>We make it affordable enough that employers can </a:t>
            </a:r>
            <a:r>
              <a:rPr lang="en-US" sz="2400" b="1" u="sng" dirty="0">
                <a:latin typeface="+mn-lt"/>
              </a:rPr>
              <a:t>test all qualified applicants</a:t>
            </a:r>
            <a:r>
              <a:rPr lang="en-US" sz="2400" dirty="0">
                <a:latin typeface="+mn-lt"/>
              </a:rPr>
              <a:t>, before ‘confirmation </a:t>
            </a:r>
            <a:r>
              <a:rPr lang="en-US" sz="2400" dirty="0" err="1">
                <a:latin typeface="+mn-lt"/>
              </a:rPr>
              <a:t>bias’</a:t>
            </a:r>
            <a:r>
              <a:rPr lang="en-US" sz="2400" dirty="0">
                <a:latin typeface="+mn-lt"/>
              </a:rPr>
              <a:t> can set in.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200" b="1" dirty="0">
              <a:solidFill>
                <a:srgbClr val="343434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+mn-lt"/>
            </a:endParaRPr>
          </a:p>
        </p:txBody>
      </p:sp>
      <p:pic>
        <p:nvPicPr>
          <p:cNvPr id="267" name="Google Shape;267;g73f2691964_0_1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800" y="0"/>
            <a:ext cx="6346199" cy="6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3f2691964_0_118"/>
          <p:cNvSpPr/>
          <p:nvPr/>
        </p:nvSpPr>
        <p:spPr>
          <a:xfrm>
            <a:off x="5848425" y="-3675"/>
            <a:ext cx="63462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54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3f2691964_0_162"/>
          <p:cNvSpPr txBox="1">
            <a:spLocks noGrp="1"/>
          </p:cNvSpPr>
          <p:nvPr>
            <p:ph type="title"/>
          </p:nvPr>
        </p:nvSpPr>
        <p:spPr>
          <a:xfrm>
            <a:off x="409673" y="110475"/>
            <a:ext cx="5564101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b="1" dirty="0"/>
              <a:t>Impact</a:t>
            </a:r>
            <a:endParaRPr b="1" dirty="0"/>
          </a:p>
        </p:txBody>
      </p:sp>
      <p:sp>
        <p:nvSpPr>
          <p:cNvPr id="274" name="Google Shape;274;g73f2691964_0_162"/>
          <p:cNvSpPr txBox="1">
            <a:spLocks noGrp="1"/>
          </p:cNvSpPr>
          <p:nvPr>
            <p:ph type="body" idx="1"/>
          </p:nvPr>
        </p:nvSpPr>
        <p:spPr>
          <a:xfrm>
            <a:off x="251038" y="1409025"/>
            <a:ext cx="5564100" cy="201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 dirty="0">
                <a:latin typeface="+mn-lt"/>
              </a:rPr>
              <a:t>Businesses that use pre-employment assessments are </a:t>
            </a:r>
            <a:r>
              <a:rPr lang="en-CA" b="1" dirty="0">
                <a:latin typeface="+mn-lt"/>
              </a:rPr>
              <a:t>36%</a:t>
            </a:r>
            <a:r>
              <a:rPr lang="en-CA" dirty="0">
                <a:latin typeface="+mn-lt"/>
              </a:rPr>
              <a:t> more likely than all others to be satisfied with new hires</a:t>
            </a:r>
            <a:endParaRPr dirty="0">
              <a:latin typeface="+mn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1050" dirty="0">
                <a:solidFill>
                  <a:srgbClr val="454545"/>
                </a:solidFill>
                <a:latin typeface="+mn-lt"/>
              </a:rPr>
              <a:t>Source: </a:t>
            </a:r>
            <a:r>
              <a:rPr lang="en-CA" sz="1050" i="1" dirty="0">
                <a:solidFill>
                  <a:srgbClr val="454545"/>
                </a:solidFill>
                <a:latin typeface="+mn-lt"/>
              </a:rPr>
              <a:t>Pre-Hire Assessments: An Asset for HR in the Age of the Candidate</a:t>
            </a:r>
            <a:r>
              <a:rPr lang="en-CA" sz="1050" dirty="0">
                <a:solidFill>
                  <a:srgbClr val="454545"/>
                </a:solidFill>
                <a:latin typeface="+mn-lt"/>
              </a:rPr>
              <a:t>,         Zach Lahey, Aberdeen Research, 2015</a:t>
            </a:r>
            <a:endParaRPr dirty="0">
              <a:latin typeface="+mn-l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>
              <a:latin typeface="+mn-lt"/>
            </a:endParaRPr>
          </a:p>
        </p:txBody>
      </p:sp>
      <p:pic>
        <p:nvPicPr>
          <p:cNvPr id="276" name="Google Shape;276;g73f2691964_0_1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01" y="0"/>
            <a:ext cx="6242700" cy="63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73f2691964_0_162"/>
          <p:cNvSpPr/>
          <p:nvPr/>
        </p:nvSpPr>
        <p:spPr>
          <a:xfrm>
            <a:off x="5949525" y="2700"/>
            <a:ext cx="6242700" cy="63885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4;g73f2691964_0_162">
            <a:extLst>
              <a:ext uri="{FF2B5EF4-FFF2-40B4-BE49-F238E27FC236}">
                <a16:creationId xmlns:a16="http://schemas.microsoft.com/office/drawing/2014/main" id="{C8C5B795-770E-2E4E-8006-EF2C728454C7}"/>
              </a:ext>
            </a:extLst>
          </p:cNvPr>
          <p:cNvSpPr txBox="1">
            <a:spLocks/>
          </p:cNvSpPr>
          <p:nvPr/>
        </p:nvSpPr>
        <p:spPr>
          <a:xfrm>
            <a:off x="251038" y="3699900"/>
            <a:ext cx="5449118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-355600">
              <a:buFont typeface="Open Sans"/>
              <a:buChar char="●"/>
            </a:pPr>
            <a:r>
              <a:rPr lang="en-CA" dirty="0">
                <a:latin typeface="+mn-lt"/>
              </a:rPr>
              <a:t>Using assessments to hire top performers who ‘fit’ yields up to </a:t>
            </a:r>
            <a:r>
              <a:rPr lang="en-CA" b="1" dirty="0">
                <a:latin typeface="+mn-lt"/>
              </a:rPr>
              <a:t>67% </a:t>
            </a:r>
            <a:r>
              <a:rPr lang="en-CA" dirty="0">
                <a:latin typeface="+mn-lt"/>
              </a:rPr>
              <a:t>higher productivity and profit</a:t>
            </a:r>
          </a:p>
          <a:p>
            <a:pPr marL="0" indent="457200">
              <a:lnSpc>
                <a:spcPct val="115000"/>
              </a:lnSpc>
              <a:spcBef>
                <a:spcPts val="0"/>
              </a:spcBef>
            </a:pPr>
            <a:r>
              <a:rPr lang="en-CA" sz="1000" dirty="0">
                <a:solidFill>
                  <a:srgbClr val="454545"/>
                </a:solidFill>
                <a:latin typeface="+mn-lt"/>
              </a:rPr>
              <a:t>Source:  McKinsey Quarterly, Nov 2009</a:t>
            </a:r>
          </a:p>
          <a:p>
            <a:pPr indent="0"/>
            <a:endParaRPr lang="en-CA" dirty="0">
              <a:latin typeface="+mn-lt"/>
            </a:endParaRPr>
          </a:p>
          <a:p>
            <a:pPr indent="0"/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17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1801b9fa5_0_155"/>
          <p:cNvSpPr txBox="1">
            <a:spLocks noGrp="1"/>
          </p:cNvSpPr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is </a:t>
            </a:r>
            <a:r>
              <a:rPr lang="en-US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TalentClick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57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0B545-BED2-524E-B7B6-A0E26052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976" y="406400"/>
            <a:ext cx="9678924" cy="5965593"/>
          </a:xfrm>
          <a:prstGeom prst="rect">
            <a:avLst/>
          </a:prstGeom>
        </p:spPr>
      </p:pic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44424" y="-1397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Who</a:t>
            </a:r>
            <a:r>
              <a:rPr lang="en-CA" dirty="0"/>
              <a:t> is </a:t>
            </a:r>
            <a:r>
              <a:rPr lang="en-CA" dirty="0" err="1"/>
              <a:t>TalentClick</a:t>
            </a:r>
            <a:r>
              <a:rPr lang="en-CA" dirty="0"/>
              <a:t>?</a:t>
            </a:r>
            <a:endParaRPr dirty="0"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/>
          </p:nvPr>
        </p:nvSpPr>
        <p:spPr>
          <a:xfrm>
            <a:off x="1" y="2288362"/>
            <a:ext cx="12723648" cy="2234976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2800" dirty="0"/>
            </a:br>
            <a:r>
              <a:rPr lang="en-CA" sz="2800" dirty="0"/>
              <a:t>A Global leader in Psychometrics,</a:t>
            </a:r>
            <a:br>
              <a:rPr lang="en-CA" sz="2800" dirty="0"/>
            </a:br>
            <a:r>
              <a:rPr lang="en-CA" sz="2800" dirty="0"/>
              <a:t>used by thousands of business leaders</a:t>
            </a:r>
            <a:br>
              <a:rPr lang="en-CA" sz="2800" dirty="0"/>
            </a:br>
            <a:r>
              <a:rPr lang="en-CA" sz="2800" dirty="0"/>
              <a:t>in more than 100 countries worldwide,</a:t>
            </a:r>
            <a:br>
              <a:rPr lang="en-CA" sz="2800" dirty="0"/>
            </a:br>
            <a:r>
              <a:rPr lang="en-CA" sz="2800" dirty="0"/>
              <a:t>in 25 languages.</a:t>
            </a:r>
            <a:br>
              <a:rPr lang="en-CA" sz="2800" dirty="0"/>
            </a:b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6917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255524" y="-1778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TalentClick</a:t>
            </a:r>
            <a:r>
              <a:rPr lang="en-CA" dirty="0"/>
              <a:t> </a:t>
            </a:r>
            <a:r>
              <a:rPr lang="en-CA" b="1" dirty="0"/>
              <a:t>Clients</a:t>
            </a:r>
            <a:endParaRPr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326F9E-003E-9642-B6B4-CF6EA9F672F4}"/>
              </a:ext>
            </a:extLst>
          </p:cNvPr>
          <p:cNvGrpSpPr/>
          <p:nvPr/>
        </p:nvGrpSpPr>
        <p:grpSpPr>
          <a:xfrm>
            <a:off x="174047" y="403452"/>
            <a:ext cx="11912949" cy="5963269"/>
            <a:chOff x="-196194" y="489"/>
            <a:chExt cx="12854582" cy="67880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1E8C38-4355-0347-8E89-274E46C2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2275" y="5281558"/>
              <a:ext cx="1506978" cy="15069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0F876-91A2-2349-99EC-3655B034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8135" y="4837329"/>
              <a:ext cx="1834790" cy="17220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42C260-4790-0348-808C-FFA7A3C2E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1439" y="522920"/>
              <a:ext cx="1656949" cy="1715461"/>
            </a:xfrm>
            <a:prstGeom prst="rect">
              <a:avLst/>
            </a:prstGeom>
          </p:spPr>
        </p:pic>
        <p:sp>
          <p:nvSpPr>
            <p:cNvPr id="11" name="AutoShape 10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8CB4DD94-27B4-3B4E-B570-CB5033846B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AutoShape 12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26453C3E-8A03-2D46-84E2-987C450F8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3" name="AutoShape 14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21E1FE4F-8952-0444-AC1B-DFABB92074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4" name="AutoShape 16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0EB4E3EE-A02F-9849-8F7B-02EACD5950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5" name="AutoShape 18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8B5A0F94-0560-AF42-9462-8B30699C01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6" name="AutoShape 20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199AB9F9-9ED8-9F46-A7D2-AAE8C3031F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sp>
          <p:nvSpPr>
            <p:cNvPr id="17" name="AutoShape 22"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>
              <a:hlinkClick r:id="rId6"/>
              <a:extLst>
                <a:ext uri="{FF2B5EF4-FFF2-40B4-BE49-F238E27FC236}">
                  <a16:creationId xmlns:a16="http://schemas.microsoft.com/office/drawing/2014/main" id="{FE466600-4C71-CC4E-80CD-069EE757B3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957" y="1778404"/>
              <a:ext cx="953641" cy="227955"/>
            </a:xfrm>
            <a:prstGeom prst="rect">
              <a:avLst/>
            </a:prstGeom>
            <a:noFill/>
          </p:spPr>
          <p:txBody>
            <a:bodyPr vert="horz" wrap="square" lIns="46290" tIns="23144" rIns="46290" bIns="23144" numCol="1" anchor="t" anchorCtr="0" compatLnSpc="1">
              <a:prstTxWarp prst="textNoShape">
                <a:avLst/>
              </a:prstTxWarp>
            </a:bodyPr>
            <a:lstStyle/>
            <a:p>
              <a:endParaRPr lang="en-CA" sz="90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44" descr="http://www.logoeps.com/wp-content/uploads/2011/08/arcelormittal-logo.jpg">
              <a:extLst>
                <a:ext uri="{FF2B5EF4-FFF2-40B4-BE49-F238E27FC236}">
                  <a16:creationId xmlns:a16="http://schemas.microsoft.com/office/drawing/2014/main" id="{8EDD6EF4-396D-A24E-B46A-63B1BCCB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521" y="2312351"/>
              <a:ext cx="1129078" cy="807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" name="Picture 16" descr="http://logonoid.com/images/valero-logo.png">
              <a:extLst>
                <a:ext uri="{FF2B5EF4-FFF2-40B4-BE49-F238E27FC236}">
                  <a16:creationId xmlns:a16="http://schemas.microsoft.com/office/drawing/2014/main" id="{AA2E5793-9B50-044C-9AC2-A40DEAEB0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071" y="999507"/>
              <a:ext cx="1292980" cy="91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www.boundaryyouthsoccer.com/wp-content/uploads/2010/11/Interfor-Logo-Vert-RGB.jpg">
              <a:hlinkClick r:id="rId9"/>
              <a:extLst>
                <a:ext uri="{FF2B5EF4-FFF2-40B4-BE49-F238E27FC236}">
                  <a16:creationId xmlns:a16="http://schemas.microsoft.com/office/drawing/2014/main" id="{9A8BAA58-2DAC-B544-9441-CBF9BFAEE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50" y="2275745"/>
              <a:ext cx="1167852" cy="864944"/>
            </a:xfrm>
            <a:prstGeom prst="rect">
              <a:avLst/>
            </a:prstGeom>
            <a:noFill/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5CFFC2-B9FC-7941-A59A-845FA3915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257" y="2716319"/>
              <a:ext cx="991117" cy="64288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A54082-27AD-FC4F-9B99-DC5AEC523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9863" y="1983516"/>
              <a:ext cx="756751" cy="7328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44E4D4B-A437-F24C-B699-CB43BB7C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3535" y="489"/>
              <a:ext cx="1449392" cy="7772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731C84-B1D0-EE43-A184-B728F4405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705" y="2913033"/>
              <a:ext cx="1263526" cy="126352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289EE2-5145-744A-8C31-DF10CA52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58" y="2813578"/>
              <a:ext cx="1583102" cy="14417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58D305-305C-BF40-9389-AEFF3164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541" y="498975"/>
              <a:ext cx="1241262" cy="12362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DB2DE7-95F0-D741-897D-908F0BA6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6873" y="3079418"/>
              <a:ext cx="959383" cy="9617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7AE78BD-BF6B-B444-91D9-EF552E41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655" y="4156985"/>
              <a:ext cx="1159544" cy="1070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5E9011-6C49-B84A-8D21-1C7210300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846" y="3771416"/>
              <a:ext cx="1263527" cy="48456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CC3622-CC65-234D-B891-F406055A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6194" y="1995695"/>
              <a:ext cx="1834248" cy="8999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40E419-3DAB-A34C-B070-76CFA4C9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216" y="482116"/>
              <a:ext cx="2267710" cy="150905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760956-607D-454C-97AE-2A1CA058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4544" y="4587131"/>
              <a:ext cx="1834790" cy="50039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01A994-416B-F449-A460-620D5114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4277" y="2895623"/>
              <a:ext cx="926722" cy="92260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9B65B30-3B0E-CA4B-A7DB-8005FE6B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057" y="3968573"/>
              <a:ext cx="1610720" cy="161072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449593D-7F2F-8340-846C-AF271655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1075" y="5881920"/>
              <a:ext cx="1849638" cy="81537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51BAEA-BA3A-3848-81AE-7AF895ED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748" y="4817238"/>
              <a:ext cx="1116478" cy="44096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8FF2871-5E44-1D43-B840-3A23E40A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267" y="1699913"/>
              <a:ext cx="1950229" cy="109578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5560B1-79F5-E14A-AA36-9A68165DD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8343" y="4256518"/>
              <a:ext cx="1482656" cy="71830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CE93BD-1705-F047-9437-85E0C42DD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1539" y="5295804"/>
              <a:ext cx="1263526" cy="126352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759B10A-4322-654E-837A-95817D7A2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9250" y="4096584"/>
              <a:ext cx="1386417" cy="5376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9ED89C9-5EE6-EC43-85C0-41CEC8B6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1474" y="1398008"/>
              <a:ext cx="1136104" cy="90978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A23F902-215B-D143-A5F1-AAAFF0B58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3868" y="1747849"/>
              <a:ext cx="1142459" cy="75757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ED0A56-D7C3-1242-A7C7-89940C0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364" y="5776566"/>
              <a:ext cx="2238492" cy="71255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5A0C2EE-1A26-9D41-8BE3-60B6C6B0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5897" y="3571364"/>
              <a:ext cx="1386417" cy="55456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9BAB42C-3C06-DC4F-8312-A998183E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187" y="5579293"/>
              <a:ext cx="1116393" cy="2389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0AF265-3393-EB49-8F1A-0516BA50D265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546" y="939176"/>
            <a:ext cx="883868" cy="121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B9EA7-270D-F84A-B993-9BD109F1DAB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87" y="176793"/>
            <a:ext cx="1477395" cy="7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5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60bf4646_0_69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Benefits</a:t>
            </a:r>
            <a:r>
              <a:rPr lang="en-US" dirty="0"/>
              <a:t> to Employers</a:t>
            </a:r>
            <a:endParaRPr b="1" dirty="0"/>
          </a:p>
        </p:txBody>
      </p:sp>
      <p:sp>
        <p:nvSpPr>
          <p:cNvPr id="129" name="Google Shape;129;g9b60bf4646_0_69"/>
          <p:cNvSpPr txBox="1">
            <a:spLocks noGrp="1"/>
          </p:cNvSpPr>
          <p:nvPr>
            <p:ph type="title" idx="2"/>
          </p:nvPr>
        </p:nvSpPr>
        <p:spPr>
          <a:xfrm>
            <a:off x="841943" y="1394512"/>
            <a:ext cx="44912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Increased POSITIVE events:</a:t>
            </a:r>
            <a:endParaRPr dirty="0"/>
          </a:p>
        </p:txBody>
      </p:sp>
      <p:sp>
        <p:nvSpPr>
          <p:cNvPr id="131" name="Google Shape;131;g9b60bf4646_0_69"/>
          <p:cNvSpPr txBox="1">
            <a:spLocks noGrp="1"/>
          </p:cNvSpPr>
          <p:nvPr>
            <p:ph type="title" idx="2"/>
          </p:nvPr>
        </p:nvSpPr>
        <p:spPr>
          <a:xfrm>
            <a:off x="6501488" y="1394512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Decreased NEGATIVE events:</a:t>
            </a:r>
            <a:endParaRPr dirty="0"/>
          </a:p>
        </p:txBody>
      </p:sp>
      <p:sp>
        <p:nvSpPr>
          <p:cNvPr id="132" name="Google Shape;132;g9b60bf4646_0_69"/>
          <p:cNvSpPr/>
          <p:nvPr/>
        </p:nvSpPr>
        <p:spPr>
          <a:xfrm>
            <a:off x="5999975" y="1629300"/>
            <a:ext cx="69900" cy="3599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82;p110">
            <a:extLst>
              <a:ext uri="{FF2B5EF4-FFF2-40B4-BE49-F238E27FC236}">
                <a16:creationId xmlns:a16="http://schemas.microsoft.com/office/drawing/2014/main" id="{7F19658D-F595-CB49-9FBA-C1668C2B3310}"/>
              </a:ext>
            </a:extLst>
          </p:cNvPr>
          <p:cNvSpPr txBox="1"/>
          <p:nvPr/>
        </p:nvSpPr>
        <p:spPr>
          <a:xfrm>
            <a:off x="272375" y="1743925"/>
            <a:ext cx="5567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endParaRPr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Better people = better culture 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Improved employee retention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Increased productivity/profitability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Enhanced brand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i="0" u="none" strike="noStrike" cap="non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Save time for other duties</a:t>
            </a:r>
            <a:endParaRPr sz="2000" b="1" i="0" u="none" strike="noStrike" cap="none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066800" marR="0" lvl="1" indent="-481013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Save money</a:t>
            </a:r>
            <a:endParaRPr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285715" marR="0" lvl="0" indent="-28571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262626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14" name="Google Shape;981;p110">
            <a:extLst>
              <a:ext uri="{FF2B5EF4-FFF2-40B4-BE49-F238E27FC236}">
                <a16:creationId xmlns:a16="http://schemas.microsoft.com/office/drawing/2014/main" id="{FE905C04-3021-7E40-9354-9DE5A74DD432}"/>
              </a:ext>
            </a:extLst>
          </p:cNvPr>
          <p:cNvSpPr txBox="1">
            <a:spLocks/>
          </p:cNvSpPr>
          <p:nvPr/>
        </p:nvSpPr>
        <p:spPr>
          <a:xfrm>
            <a:off x="5840075" y="1827943"/>
            <a:ext cx="5381100" cy="3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262626"/>
              </a:buClr>
              <a:buFont typeface="Arial"/>
              <a:buNone/>
            </a:pPr>
            <a:endParaRPr lang="en-CA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Decreased employee turnover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Reduced incidents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Fewer injuries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Decreased property damage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Fewer customer complaints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Less negative publicity</a:t>
            </a:r>
          </a:p>
          <a:p>
            <a:pPr marL="1162050" lvl="1" indent="-404813">
              <a:spcBef>
                <a:spcPts val="400"/>
              </a:spcBef>
              <a:buClr>
                <a:srgbClr val="262626"/>
              </a:buClr>
              <a:buFont typeface="Open Sans"/>
              <a:buChar char="❖"/>
            </a:pPr>
            <a:r>
              <a:rPr lang="en-CA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Less disruption of culture</a:t>
            </a:r>
          </a:p>
          <a:p>
            <a:pPr marL="0" indent="0">
              <a:spcBef>
                <a:spcPts val="400"/>
              </a:spcBef>
              <a:buFont typeface="Arial"/>
              <a:buNone/>
            </a:pPr>
            <a:endParaRPr lang="en-CA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285715" indent="-285715">
              <a:spcBef>
                <a:spcPts val="400"/>
              </a:spcBef>
              <a:buFont typeface="Arial"/>
              <a:buNone/>
            </a:pPr>
            <a:endParaRPr lang="en-CA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08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e9df52f24_0_348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15612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Broad </a:t>
            </a:r>
            <a:r>
              <a:rPr lang="en-US" b="1" dirty="0"/>
              <a:t>Suite</a:t>
            </a:r>
            <a:r>
              <a:rPr lang="en-US" dirty="0"/>
              <a:t> of Assessment Solutions</a:t>
            </a:r>
            <a:endParaRPr dirty="0"/>
          </a:p>
        </p:txBody>
      </p:sp>
      <p:sp>
        <p:nvSpPr>
          <p:cNvPr id="291" name="Google Shape;291;g7e9df52f24_0_348"/>
          <p:cNvSpPr txBox="1">
            <a:spLocks noGrp="1"/>
          </p:cNvSpPr>
          <p:nvPr>
            <p:ph type="body" idx="1"/>
          </p:nvPr>
        </p:nvSpPr>
        <p:spPr>
          <a:xfrm>
            <a:off x="1062750" y="5286825"/>
            <a:ext cx="91521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are a leader in </a:t>
            </a:r>
            <a:r>
              <a:rPr lang="en-US" b="1"/>
              <a:t>affordable</a:t>
            </a:r>
            <a:r>
              <a:rPr lang="en-US"/>
              <a:t> psychometrics (behavioral assessments) for </a:t>
            </a:r>
            <a:r>
              <a:rPr lang="en-US" b="1"/>
              <a:t>all levels</a:t>
            </a:r>
            <a:r>
              <a:rPr lang="en-US"/>
              <a:t> of an organization.</a:t>
            </a:r>
            <a:endParaRPr/>
          </a:p>
        </p:txBody>
      </p:sp>
      <p:pic>
        <p:nvPicPr>
          <p:cNvPr id="292" name="Google Shape;292;g7e9df52f24_0_3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40" y="2446595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7e9df52f24_0_34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8" y="2434509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7e9df52f24_0_3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961" y="1379051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7e9df52f24_0_3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8" y="4455224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7e9df52f24_0_34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951" y="4468571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7e9df52f24_0_3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951" y="3473232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7e9df52f24_0_34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7" y="3473248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7e9df52f24_0_34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7" y="1395749"/>
            <a:ext cx="718425" cy="7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7e9df52f24_0_348"/>
          <p:cNvSpPr txBox="1"/>
          <p:nvPr/>
        </p:nvSpPr>
        <p:spPr>
          <a:xfrm>
            <a:off x="1428904" y="135098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Attitudes &amp; Values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 combination of our four most popular assessments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g7e9df52f24_0_348"/>
          <p:cNvSpPr txBox="1"/>
          <p:nvPr/>
        </p:nvSpPr>
        <p:spPr>
          <a:xfrm>
            <a:off x="1428890" y="2410479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Workstyle &amp; Performance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Assesses workstyle, strengths and areas for improvement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g7e9df52f24_0_348"/>
          <p:cNvSpPr txBox="1"/>
          <p:nvPr/>
        </p:nvSpPr>
        <p:spPr>
          <a:xfrm>
            <a:off x="1413018" y="339792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Work Values &amp; Attitude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Predict conformity, responsibility, coachability, positivity and more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g7e9df52f24_0_348"/>
          <p:cNvSpPr txBox="1"/>
          <p:nvPr/>
        </p:nvSpPr>
        <p:spPr>
          <a:xfrm>
            <a:off x="1406418" y="4354696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Safety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To identify people with higher risk tolerance. Decrease human error and incidents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g7e9df52f24_0_348"/>
          <p:cNvSpPr txBox="1"/>
          <p:nvPr/>
        </p:nvSpPr>
        <p:spPr>
          <a:xfrm>
            <a:off x="7197561" y="1331211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Driver Safety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Understand a driver’s likelihood of crashes, traffic violations and more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g7e9df52f24_0_348"/>
          <p:cNvSpPr txBox="1"/>
          <p:nvPr/>
        </p:nvSpPr>
        <p:spPr>
          <a:xfrm>
            <a:off x="7275086" y="241047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Leadership Profile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Identify leadership capabilities, business reasoning and conflict management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g7e9df52f24_0_348"/>
          <p:cNvSpPr txBox="1"/>
          <p:nvPr/>
        </p:nvSpPr>
        <p:spPr>
          <a:xfrm>
            <a:off x="7281686" y="336724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Cognitive Quotient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Test spatial reasoning, language, and numerical problem-solving ability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g7e9df52f24_0_348"/>
          <p:cNvSpPr txBox="1"/>
          <p:nvPr/>
        </p:nvSpPr>
        <p:spPr>
          <a:xfrm>
            <a:off x="7281686" y="439069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Open Sans"/>
                <a:ea typeface="Open Sans"/>
                <a:cs typeface="Open Sans"/>
                <a:sym typeface="Open Sans"/>
              </a:rPr>
              <a:t>English Proficiency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Measure English language competencies, writing, vocabulary and typing accuracy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7863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e9df52f24_0_348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15612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Where We Fit in Org </a:t>
            </a:r>
            <a:r>
              <a:rPr lang="en-US" b="1" dirty="0"/>
              <a:t>Processes</a:t>
            </a:r>
            <a:endParaRPr dirty="0"/>
          </a:p>
        </p:txBody>
      </p:sp>
      <p:pic>
        <p:nvPicPr>
          <p:cNvPr id="22" name="Picture 3" descr="C:\Users\tludlow\Google Drive\Production\Design Files - Pictures\For Presentations\DSQ™ - Taxi &amp; Courier Proposal\puzzle.png">
            <a:extLst>
              <a:ext uri="{FF2B5EF4-FFF2-40B4-BE49-F238E27FC236}">
                <a16:creationId xmlns:a16="http://schemas.microsoft.com/office/drawing/2014/main" id="{CE659952-59D3-C74E-8369-5D5BAD086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716" y="-378203"/>
            <a:ext cx="5757663" cy="74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DE27FC-B7BC-6745-ADEE-89CD6E017919}"/>
              </a:ext>
            </a:extLst>
          </p:cNvPr>
          <p:cNvSpPr txBox="1">
            <a:spLocks/>
          </p:cNvSpPr>
          <p:nvPr/>
        </p:nvSpPr>
        <p:spPr>
          <a:xfrm>
            <a:off x="892367" y="1176058"/>
            <a:ext cx="6473362" cy="49523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spcFirstLastPara="1" vert="horz" wrap="square" lIns="583200" tIns="194400" rIns="583200" bIns="31104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113" indent="0">
              <a:buFont typeface="Open Sans"/>
              <a:buNone/>
            </a:pPr>
            <a:r>
              <a:rPr lang="en-CA" sz="2400" b="1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Pieces in the Safety &amp; Risk Puzzle: 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Equipment and Machinery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Standard Operating Procedures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Audits &amp; Compliance Checklists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Communication Programs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highlight>
                  <a:srgbClr val="FFFF00"/>
                </a:highlight>
                <a:ea typeface="Open Sans" panose="020B0606030504020204" pitchFamily="34" charset="0"/>
                <a:cs typeface="Arial" panose="020B0604020202020204" pitchFamily="34" charset="0"/>
              </a:rPr>
              <a:t>Hiring</a:t>
            </a:r>
          </a:p>
          <a:p>
            <a:pPr marL="660643" indent="-457200">
              <a:lnSpc>
                <a:spcPct val="100000"/>
              </a:lnSpc>
              <a:buFont typeface="+mj-lt"/>
              <a:buAutoNum type="arabicPeriod"/>
            </a:pPr>
            <a:r>
              <a:rPr lang="en-CA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Training</a:t>
            </a:r>
          </a:p>
          <a:p>
            <a:pPr marL="1117843" lvl="1" indent="-457200"/>
            <a:r>
              <a:rPr lang="en-CA" sz="2000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Technical / Skills Training </a:t>
            </a:r>
          </a:p>
          <a:p>
            <a:pPr marL="1117843" lvl="1" indent="-457200"/>
            <a:r>
              <a:rPr lang="en-CA" sz="2000" dirty="0">
                <a:solidFill>
                  <a:srgbClr val="34343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Safety Compliance Training</a:t>
            </a:r>
          </a:p>
          <a:p>
            <a:pPr marL="1117843" lvl="1" indent="-457200"/>
            <a:r>
              <a:rPr lang="en-CA" sz="2000" dirty="0">
                <a:solidFill>
                  <a:srgbClr val="343434"/>
                </a:solidFill>
                <a:highlight>
                  <a:srgbClr val="FFFF00"/>
                </a:highlight>
                <a:ea typeface="Open Sans" panose="020B0606030504020204" pitchFamily="34" charset="0"/>
                <a:cs typeface="Arial" panose="020B0604020202020204" pitchFamily="34" charset="0"/>
              </a:rPr>
              <a:t>Soft Skills Training for Leaders</a:t>
            </a:r>
          </a:p>
          <a:p>
            <a:pPr marL="1117843" lvl="1" indent="-457200"/>
            <a:r>
              <a:rPr lang="en-CA" sz="2000" dirty="0">
                <a:solidFill>
                  <a:srgbClr val="343434"/>
                </a:solidFill>
                <a:highlight>
                  <a:srgbClr val="FFFF00"/>
                </a:highlight>
                <a:ea typeface="Open Sans" panose="020B0606030504020204" pitchFamily="34" charset="0"/>
                <a:cs typeface="Arial" panose="020B0604020202020204" pitchFamily="34" charset="0"/>
              </a:rPr>
              <a:t>Soft Skills Training for Employees</a:t>
            </a:r>
          </a:p>
        </p:txBody>
      </p:sp>
    </p:spTree>
    <p:extLst>
      <p:ext uri="{BB962C8B-B14F-4D97-AF65-F5344CB8AC3E}">
        <p14:creationId xmlns:p14="http://schemas.microsoft.com/office/powerpoint/2010/main" val="6944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3f2691964_0_253"/>
          <p:cNvSpPr txBox="1">
            <a:spLocks noGrp="1"/>
          </p:cNvSpPr>
          <p:nvPr>
            <p:ph type="title"/>
          </p:nvPr>
        </p:nvSpPr>
        <p:spPr>
          <a:xfrm>
            <a:off x="323126" y="-101721"/>
            <a:ext cx="11062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Proven </a:t>
            </a:r>
            <a:r>
              <a:rPr lang="en-CA" b="1" dirty="0"/>
              <a:t>Validity</a:t>
            </a:r>
            <a:r>
              <a:rPr lang="en-CA" dirty="0"/>
              <a:t> &amp; </a:t>
            </a:r>
            <a:r>
              <a:rPr lang="en-CA" b="1" dirty="0"/>
              <a:t>Reliability</a:t>
            </a:r>
            <a:endParaRPr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8D117A-2ED4-474F-A884-74A73DD87937}"/>
              </a:ext>
            </a:extLst>
          </p:cNvPr>
          <p:cNvGraphicFramePr>
            <a:graphicFrameLocks noGrp="1"/>
          </p:cNvGraphicFramePr>
          <p:nvPr/>
        </p:nvGraphicFramePr>
        <p:xfrm>
          <a:off x="2326511" y="1071023"/>
          <a:ext cx="7873944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001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Professional Standards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(0.00 to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TalentClick</a:t>
                      </a:r>
                      <a:r>
                        <a:rPr lang="en-CA" sz="200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Assessments 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2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RELIABILITY (test-retest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internal consistency reliability)</a:t>
                      </a: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0.75 to .86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VALIDITY (construct and content validity)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51">
                <a:tc>
                  <a:txBody>
                    <a:bodyPr/>
                    <a:lstStyle/>
                    <a:p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VALIDITY (criterion-related)</a:t>
                      </a:r>
                      <a:b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CA" sz="1600" b="0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correlation coefficients)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 to 0.32</a:t>
                      </a:r>
                    </a:p>
                    <a:p>
                      <a:r>
                        <a:rPr lang="en-CA" sz="18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 </a:t>
                      </a:r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varies across dimensions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072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ETHICS, FAIRNESS &amp;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CONFIDENTIALITY</a:t>
                      </a:r>
                    </a:p>
                    <a:p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PRACTICALITY</a:t>
                      </a:r>
                      <a:r>
                        <a:rPr lang="en-CA" sz="1600" b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EFFICIENCY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EEOC UNIFORM GUIDELINES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1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AVOIDANCE OF ADVERSE IMPACT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(score = 0.00 or 1.00)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i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rgbClr val="00B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</a:t>
                      </a:r>
                    </a:p>
                    <a:p>
                      <a:endParaRPr lang="en-CA" sz="1800" b="1" dirty="0">
                        <a:solidFill>
                          <a:srgbClr val="00B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2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44424" y="-852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Superior </a:t>
            </a:r>
            <a:r>
              <a:rPr lang="en-CA" b="1" dirty="0"/>
              <a:t>Customer Satisfaction</a:t>
            </a:r>
            <a:endParaRPr b="1" dirty="0"/>
          </a:p>
        </p:txBody>
      </p:sp>
      <p:sp>
        <p:nvSpPr>
          <p:cNvPr id="6" name="Shape 791">
            <a:extLst>
              <a:ext uri="{FF2B5EF4-FFF2-40B4-BE49-F238E27FC236}">
                <a16:creationId xmlns:a16="http://schemas.microsoft.com/office/drawing/2014/main" id="{98E5E591-9C45-2A46-A0F3-34435F8F2902}"/>
              </a:ext>
            </a:extLst>
          </p:cNvPr>
          <p:cNvSpPr/>
          <p:nvPr/>
        </p:nvSpPr>
        <p:spPr>
          <a:xfrm>
            <a:off x="5338205" y="1227575"/>
            <a:ext cx="6336704" cy="4781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“These reports exceeded my expectations. They were spot on... totally nailed it, very insightful.”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-Senior Manager, EPCOR Utilities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“I’d rate </a:t>
            </a:r>
            <a:r>
              <a:rPr lang="en-CA" sz="1800" i="1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TalentClick</a:t>
            </a: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a 10 out of 10. The product is great and the service has been exemplary.”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-Harriet Robinson, Vice President HR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“I have been waiting for a product like this my whole career.” </a:t>
            </a:r>
            <a:b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-Christine </a:t>
            </a:r>
            <a:r>
              <a:rPr lang="en-CA" sz="1800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Trombley</a:t>
            </a: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, HR Manager, </a:t>
            </a:r>
            <a:r>
              <a:rPr lang="en-CA" sz="1800" dirty="0" err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Zavcor</a:t>
            </a: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Transportation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“We consider the tool an incredibly important part of our screening process.” </a:t>
            </a:r>
            <a:b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–Dan Finley, VP HR, PWT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 </a:t>
            </a:r>
            <a:endParaRPr sz="18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ACB7C5-0FFE-4E40-BA0D-8D1D65017BF2}"/>
              </a:ext>
            </a:extLst>
          </p:cNvPr>
          <p:cNvGrpSpPr/>
          <p:nvPr/>
        </p:nvGrpSpPr>
        <p:grpSpPr>
          <a:xfrm>
            <a:off x="983432" y="1556792"/>
            <a:ext cx="3456384" cy="3886398"/>
            <a:chOff x="2469097" y="1404057"/>
            <a:chExt cx="2675467" cy="3886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8E5CD2-CD83-E44F-BBA0-D9FBCA0DF2F6}"/>
                </a:ext>
              </a:extLst>
            </p:cNvPr>
            <p:cNvSpPr txBox="1"/>
            <p:nvPr/>
          </p:nvSpPr>
          <p:spPr>
            <a:xfrm>
              <a:off x="2469097" y="3782354"/>
              <a:ext cx="2675467" cy="1508101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sz="4400" b="1" dirty="0">
                  <a:latin typeface="Arial Black" charset="0"/>
                  <a:ea typeface="Arial Black" charset="0"/>
                  <a:cs typeface="Arial Black" charset="0"/>
                </a:rPr>
                <a:t>97% </a:t>
              </a:r>
            </a:p>
            <a:p>
              <a:pPr algn="ctr"/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Customer Satisfaction </a:t>
              </a:r>
            </a:p>
            <a:p>
              <a:pPr algn="ctr"/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score</a:t>
              </a:r>
            </a:p>
          </p:txBody>
        </p:sp>
        <p:pic>
          <p:nvPicPr>
            <p:cNvPr id="12" name="Picture 11" descr="Image result for happy face">
              <a:extLst>
                <a:ext uri="{FF2B5EF4-FFF2-40B4-BE49-F238E27FC236}">
                  <a16:creationId xmlns:a16="http://schemas.microsoft.com/office/drawing/2014/main" id="{700CAF10-FE1B-C84E-9970-99400A38A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269" y="1404057"/>
              <a:ext cx="1701362" cy="206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4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1801b9fa5_0_155"/>
          <p:cNvSpPr txBox="1">
            <a:spLocks noGrp="1"/>
          </p:cNvSpPr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Do We Help With?</a:t>
            </a:r>
            <a:endParaRPr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18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1801b9fa5_0_155"/>
          <p:cNvSpPr txBox="1">
            <a:spLocks noGrp="1"/>
          </p:cNvSpPr>
          <p:nvPr>
            <p:ph type="title"/>
          </p:nvPr>
        </p:nvSpPr>
        <p:spPr>
          <a:xfrm>
            <a:off x="426200" y="430125"/>
            <a:ext cx="11352300" cy="6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Personality?</a:t>
            </a:r>
            <a:endParaRPr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38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1801b9fa5_0_205"/>
          <p:cNvSpPr txBox="1">
            <a:spLocks noGrp="1"/>
          </p:cNvSpPr>
          <p:nvPr>
            <p:ph type="title"/>
          </p:nvPr>
        </p:nvSpPr>
        <p:spPr>
          <a:xfrm>
            <a:off x="304800" y="136525"/>
            <a:ext cx="5430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What is Your </a:t>
            </a:r>
            <a:r>
              <a:rPr lang="en-US" b="1" dirty="0"/>
              <a:t>Reaction </a:t>
            </a:r>
            <a:r>
              <a:rPr lang="en-US" dirty="0"/>
              <a:t>to This?</a:t>
            </a:r>
            <a:endParaRPr dirty="0"/>
          </a:p>
        </p:txBody>
      </p:sp>
      <p:pic>
        <p:nvPicPr>
          <p:cNvPr id="431" name="Google Shape;431;g61801b9fa5_0_20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800" y="17450"/>
            <a:ext cx="6457200" cy="63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3;g61801b9fa5_0_250">
            <a:extLst>
              <a:ext uri="{FF2B5EF4-FFF2-40B4-BE49-F238E27FC236}">
                <a16:creationId xmlns:a16="http://schemas.microsoft.com/office/drawing/2014/main" id="{342740EA-EE46-CA4A-91DB-6B02FCB07F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3675" y="2032107"/>
            <a:ext cx="4552250" cy="17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20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Some people are risk takers. Others avoid risk.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709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1801b9fa5_0_212"/>
          <p:cNvSpPr txBox="1">
            <a:spLocks noGrp="1"/>
          </p:cNvSpPr>
          <p:nvPr>
            <p:ph type="title"/>
          </p:nvPr>
        </p:nvSpPr>
        <p:spPr>
          <a:xfrm>
            <a:off x="304800" y="136525"/>
            <a:ext cx="666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What is Your </a:t>
            </a:r>
            <a:r>
              <a:rPr lang="en-US" b="1" dirty="0"/>
              <a:t>Reaction </a:t>
            </a:r>
            <a:r>
              <a:rPr lang="en-US" dirty="0"/>
              <a:t>to This?</a:t>
            </a:r>
            <a:endParaRPr dirty="0"/>
          </a:p>
        </p:txBody>
      </p:sp>
      <p:sp>
        <p:nvSpPr>
          <p:cNvPr id="437" name="Google Shape;437;g61801b9fa5_0_212"/>
          <p:cNvSpPr txBox="1"/>
          <p:nvPr/>
        </p:nvSpPr>
        <p:spPr>
          <a:xfrm>
            <a:off x="538600" y="1667500"/>
            <a:ext cx="6009900" cy="4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8" name="Google Shape;438;g61801b9fa5_0_212" descr="stop_sign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498" y="1049995"/>
            <a:ext cx="4758005" cy="47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3;g61801b9fa5_0_250">
            <a:extLst>
              <a:ext uri="{FF2B5EF4-FFF2-40B4-BE49-F238E27FC236}">
                <a16:creationId xmlns:a16="http://schemas.microsoft.com/office/drawing/2014/main" id="{E42926A1-E12A-6545-8CF7-4728FD461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1143" y="1813699"/>
            <a:ext cx="4851213" cy="33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20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Some people are compliant with rules and authority. </a:t>
            </a:r>
          </a:p>
          <a:p>
            <a:pPr marL="76200" indent="0">
              <a:lnSpc>
                <a:spcPct val="20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Others are defiant and think rules apply to </a:t>
            </a:r>
            <a:r>
              <a:rPr lang="en-US" sz="2400" b="1" i="1" dirty="0"/>
              <a:t>other</a:t>
            </a:r>
            <a:r>
              <a:rPr lang="en-US" sz="2400" dirty="0"/>
              <a:t> people.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5404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1801b9fa5_0_250"/>
          <p:cNvSpPr txBox="1">
            <a:spLocks noGrp="1"/>
          </p:cNvSpPr>
          <p:nvPr>
            <p:ph type="body" idx="1"/>
          </p:nvPr>
        </p:nvSpPr>
        <p:spPr>
          <a:xfrm>
            <a:off x="527750" y="1538175"/>
            <a:ext cx="64119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sz="2400" dirty="0"/>
              <a:t>‘Default settings’ or ‘</a:t>
            </a:r>
            <a:r>
              <a:rPr lang="en-US" sz="2400" b="1" dirty="0"/>
              <a:t>hard-wiring</a:t>
            </a:r>
            <a:r>
              <a:rPr lang="en-US" sz="2400" dirty="0"/>
              <a:t>’</a:t>
            </a: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Impulses </a:t>
            </a:r>
            <a:r>
              <a:rPr lang="en-US" sz="2400" dirty="0"/>
              <a:t>or knee-jerk reactions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How we act when </a:t>
            </a:r>
            <a:r>
              <a:rPr lang="en-US" sz="2400" b="1" dirty="0"/>
              <a:t>nobody is watching</a:t>
            </a:r>
            <a:endParaRPr sz="2400" b="1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Stable over time &amp; </a:t>
            </a:r>
            <a:r>
              <a:rPr lang="en-US" sz="2400" b="1" dirty="0"/>
              <a:t>resistant to change</a:t>
            </a:r>
            <a:endParaRPr sz="2400" b="1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 dirty="0"/>
              <a:t>Drives on-the-job </a:t>
            </a:r>
            <a:r>
              <a:rPr lang="en-US" sz="2400" b="1" dirty="0"/>
              <a:t>behavior </a:t>
            </a:r>
            <a:endParaRPr sz="2400" b="1" dirty="0"/>
          </a:p>
        </p:txBody>
      </p:sp>
      <p:sp>
        <p:nvSpPr>
          <p:cNvPr id="444" name="Google Shape;444;g61801b9fa5_0_250"/>
          <p:cNvSpPr txBox="1">
            <a:spLocks noGrp="1"/>
          </p:cNvSpPr>
          <p:nvPr>
            <p:ph type="title"/>
          </p:nvPr>
        </p:nvSpPr>
        <p:spPr>
          <a:xfrm>
            <a:off x="457200" y="-37450"/>
            <a:ext cx="673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What is </a:t>
            </a:r>
            <a:r>
              <a:rPr lang="en-US" b="1" dirty="0"/>
              <a:t>Personality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445" name="Google Shape;445;g61801b9fa5_0_2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547" y="13500"/>
            <a:ext cx="1574385" cy="14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61801b9fa5_0_2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50" y="15125"/>
            <a:ext cx="1589124" cy="14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61801b9fa5_0_25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5" r="-3057"/>
          <a:stretch/>
        </p:blipFill>
        <p:spPr>
          <a:xfrm>
            <a:off x="10554725" y="-16775"/>
            <a:ext cx="1637275" cy="1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61801b9fa5_0_25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6275" y="1596975"/>
            <a:ext cx="1574374" cy="15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61801b9fa5_0_25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225" y="1594950"/>
            <a:ext cx="1574374" cy="15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61801b9fa5_0_25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72" b="-4012"/>
          <a:stretch/>
        </p:blipFill>
        <p:spPr>
          <a:xfrm>
            <a:off x="8882750" y="1577800"/>
            <a:ext cx="1574374" cy="1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61801b9fa5_0_25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625" y="4687925"/>
            <a:ext cx="1574374" cy="15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61801b9fa5_0_250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525" y="3194200"/>
            <a:ext cx="157437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61801b9fa5_0_250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575" y="3189438"/>
            <a:ext cx="157437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61801b9fa5_0_250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975" y="3216488"/>
            <a:ext cx="1545024" cy="14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61801b9fa5_0_25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825" y="4747350"/>
            <a:ext cx="1589124" cy="1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61801b9fa5_0_25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275" y="4721575"/>
            <a:ext cx="1698725" cy="15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61801b9fa5_0_250"/>
          <p:cNvSpPr/>
          <p:nvPr/>
        </p:nvSpPr>
        <p:spPr>
          <a:xfrm>
            <a:off x="7219950" y="15049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61801b9fa5_0_250"/>
          <p:cNvSpPr/>
          <p:nvPr/>
        </p:nvSpPr>
        <p:spPr>
          <a:xfrm>
            <a:off x="7219950" y="31051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61801b9fa5_0_250"/>
          <p:cNvSpPr/>
          <p:nvPr/>
        </p:nvSpPr>
        <p:spPr>
          <a:xfrm>
            <a:off x="7219950" y="46291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61801b9fa5_0_250"/>
          <p:cNvSpPr/>
          <p:nvPr/>
        </p:nvSpPr>
        <p:spPr>
          <a:xfrm>
            <a:off x="7219950" y="62293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61801b9fa5_0_250"/>
          <p:cNvSpPr/>
          <p:nvPr/>
        </p:nvSpPr>
        <p:spPr>
          <a:xfrm>
            <a:off x="7219950" y="-19050"/>
            <a:ext cx="5020800" cy="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61801b9fa5_0_250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61801b9fa5_0_250"/>
          <p:cNvSpPr/>
          <p:nvPr/>
        </p:nvSpPr>
        <p:spPr>
          <a:xfrm rot="-5400000">
            <a:off x="5668725" y="3113425"/>
            <a:ext cx="63231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61801b9fa5_0_250"/>
          <p:cNvSpPr/>
          <p:nvPr/>
        </p:nvSpPr>
        <p:spPr>
          <a:xfrm rot="-5400000">
            <a:off x="7340325" y="3108625"/>
            <a:ext cx="63327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61801b9fa5_0_250"/>
          <p:cNvSpPr/>
          <p:nvPr/>
        </p:nvSpPr>
        <p:spPr>
          <a:xfrm rot="-5400000">
            <a:off x="9006075" y="3097975"/>
            <a:ext cx="63540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50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3f2691964_0_261"/>
          <p:cNvSpPr txBox="1">
            <a:spLocks noGrp="1"/>
          </p:cNvSpPr>
          <p:nvPr>
            <p:ph type="title" idx="4294967295"/>
          </p:nvPr>
        </p:nvSpPr>
        <p:spPr>
          <a:xfrm>
            <a:off x="350454" y="-57150"/>
            <a:ext cx="11159606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How Do We </a:t>
            </a:r>
            <a:r>
              <a:rPr lang="en-CA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Measure</a:t>
            </a:r>
            <a:r>
              <a:rPr lang="en-CA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Behavioral Risk?</a:t>
            </a:r>
            <a:endParaRPr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73f2691964_0_261"/>
          <p:cNvSpPr txBox="1"/>
          <p:nvPr/>
        </p:nvSpPr>
        <p:spPr>
          <a:xfrm>
            <a:off x="681940" y="3461675"/>
            <a:ext cx="278512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Invites Applicants</a:t>
            </a:r>
            <a:endParaRPr sz="1800" b="1" i="0" u="none" strike="noStrike" cap="none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auto-send or manually email link</a:t>
            </a:r>
            <a:endParaRPr sz="18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post link on Job Portals, your ‘Careers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’ page</a:t>
            </a:r>
            <a:endParaRPr sz="1800" b="0" i="0" u="none" strike="noStrike" cap="none" dirty="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3f2691964_0_261"/>
          <p:cNvSpPr txBox="1"/>
          <p:nvPr/>
        </p:nvSpPr>
        <p:spPr>
          <a:xfrm>
            <a:off x="8567894" y="3448975"/>
            <a:ext cx="294216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Get Results!</a:t>
            </a:r>
            <a:endParaRPr sz="1800" b="1" i="0" u="none" strike="noStrike" cap="none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eports automatically stored in your account on our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 cloud-based platform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CA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CA" sz="1800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Emailed </a:t>
            </a:r>
            <a:r>
              <a:rPr lang="en-CA" sz="1800" b="0" i="0" u="none" strike="noStrike" cap="none" dirty="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as PDFs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CA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Integrate with your ATS</a:t>
            </a:r>
            <a:endParaRPr lang="en-CA" sz="18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18E35-2A91-8F43-ACF4-2CA1CDB0D2F6}"/>
              </a:ext>
            </a:extLst>
          </p:cNvPr>
          <p:cNvGrpSpPr/>
          <p:nvPr/>
        </p:nvGrpSpPr>
        <p:grpSpPr>
          <a:xfrm>
            <a:off x="8599665" y="5447508"/>
            <a:ext cx="3343566" cy="546891"/>
            <a:chOff x="8599665" y="5447508"/>
            <a:chExt cx="3343566" cy="5468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5B538F-DC6B-F642-A6CF-AC054723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9665" y="5447508"/>
              <a:ext cx="1001535" cy="5468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2966B0-5CE5-5E43-84C9-7ED1CB1E9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5000" y="5597961"/>
              <a:ext cx="1233018" cy="3964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E46711-B9C5-7B4C-993D-9D409121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6581" y="5518273"/>
              <a:ext cx="1136650" cy="44080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193C64-4326-1E4B-9FB0-3F8ECF3EE4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4" y="1166848"/>
            <a:ext cx="1322366" cy="22294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0749E9-A165-F742-BDCA-E4DC3FA78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51" y="1161746"/>
            <a:ext cx="1548686" cy="22393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2893ACB-9F6B-7347-8E07-6362C3B393E1}"/>
              </a:ext>
            </a:extLst>
          </p:cNvPr>
          <p:cNvGrpSpPr/>
          <p:nvPr/>
        </p:nvGrpSpPr>
        <p:grpSpPr>
          <a:xfrm>
            <a:off x="3985474" y="1170125"/>
            <a:ext cx="3419206" cy="5278850"/>
            <a:chOff x="3985474" y="1170125"/>
            <a:chExt cx="3419206" cy="5278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FE9F60-83E4-DC47-A7D1-DF712CD57CE3}"/>
                </a:ext>
              </a:extLst>
            </p:cNvPr>
            <p:cNvGrpSpPr/>
            <p:nvPr/>
          </p:nvGrpSpPr>
          <p:grpSpPr>
            <a:xfrm>
              <a:off x="4630268" y="1170125"/>
              <a:ext cx="2774412" cy="5278850"/>
              <a:chOff x="3243213" y="1702600"/>
              <a:chExt cx="2774412" cy="5278850"/>
            </a:xfrm>
          </p:grpSpPr>
          <p:pic>
            <p:nvPicPr>
              <p:cNvPr id="299" name="Google Shape;299;g73f2691964_0_26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43213" y="1702600"/>
                <a:ext cx="2774261" cy="2269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g73f2691964_0_261"/>
              <p:cNvSpPr txBox="1"/>
              <p:nvPr/>
            </p:nvSpPr>
            <p:spPr>
              <a:xfrm>
                <a:off x="3243225" y="3981450"/>
                <a:ext cx="2774400" cy="30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CA" sz="1800" b="1" i="0" u="none" strike="noStrike" cap="none" dirty="0">
                    <a:solidFill>
                      <a:srgbClr val="007E5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Participants Complete Assessment</a:t>
                </a:r>
                <a:endParaRPr sz="1800" b="1" i="0" u="none" strike="noStrike" cap="none" dirty="0">
                  <a:solidFill>
                    <a:srgbClr val="007E5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6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10-15 minutes online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 languages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basic reading level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non-invasive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CA" sz="1800" b="0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•</a:t>
                </a:r>
                <a:r>
                  <a:rPr lang="en-CA" sz="1800" b="0" i="0" u="none" strike="noStrike" cap="none" dirty="0">
                    <a:solidFill>
                      <a:srgbClr val="34343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 adverse impact</a:t>
                </a:r>
                <a:endParaRPr sz="1800" b="0" i="0" u="none" strike="noStrike" cap="none" dirty="0">
                  <a:solidFill>
                    <a:srgbClr val="34343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F8F444C2-2172-4140-8522-2804B92E9A1C}"/>
                </a:ext>
              </a:extLst>
            </p:cNvPr>
            <p:cNvSpPr/>
            <p:nvPr/>
          </p:nvSpPr>
          <p:spPr>
            <a:xfrm>
              <a:off x="3985474" y="1986815"/>
              <a:ext cx="354330" cy="5963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1279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B0474-6BC7-154C-BEEB-E5A15371F1C5}"/>
              </a:ext>
            </a:extLst>
          </p:cNvPr>
          <p:cNvGrpSpPr/>
          <p:nvPr/>
        </p:nvGrpSpPr>
        <p:grpSpPr>
          <a:xfrm>
            <a:off x="7921204" y="1128737"/>
            <a:ext cx="3920342" cy="2267587"/>
            <a:chOff x="7921204" y="1128737"/>
            <a:chExt cx="3920342" cy="2267587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6D7AC2D9-1BB2-F64C-93BA-E9B548F78E7D}"/>
                </a:ext>
              </a:extLst>
            </p:cNvPr>
            <p:cNvSpPr/>
            <p:nvPr/>
          </p:nvSpPr>
          <p:spPr>
            <a:xfrm>
              <a:off x="7921204" y="2006865"/>
              <a:ext cx="354330" cy="5963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1279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7D630-1808-7C42-92D2-525319F0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7894" y="1128737"/>
              <a:ext cx="3273652" cy="22675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7334C7-BFFD-054C-BF4F-3C2C92E710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873" y="1217409"/>
            <a:ext cx="2446075" cy="33260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032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11" name="Google Shape;311;g73f2691964_0_34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dirty="0" err="1"/>
              <a:t>TalentClick</a:t>
            </a:r>
            <a:r>
              <a:rPr lang="en-CA" dirty="0"/>
              <a:t> </a:t>
            </a:r>
            <a:r>
              <a:rPr lang="en-CA" b="1" dirty="0"/>
              <a:t>Reports</a:t>
            </a:r>
            <a:endParaRPr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5EB2F-F7C5-134C-A207-76BA73F63F52}"/>
              </a:ext>
            </a:extLst>
          </p:cNvPr>
          <p:cNvGrpSpPr/>
          <p:nvPr/>
        </p:nvGrpSpPr>
        <p:grpSpPr>
          <a:xfrm>
            <a:off x="1780929" y="1219200"/>
            <a:ext cx="7831023" cy="4978400"/>
            <a:chOff x="467882" y="744836"/>
            <a:chExt cx="11554141" cy="7800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CD68D7-F5FE-4442-8E88-9B7E5422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82" y="744836"/>
              <a:ext cx="3544099" cy="464969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17DD3A-1830-1544-A129-14F2567EE356}"/>
                </a:ext>
              </a:extLst>
            </p:cNvPr>
            <p:cNvGrpSpPr/>
            <p:nvPr/>
          </p:nvGrpSpPr>
          <p:grpSpPr>
            <a:xfrm>
              <a:off x="944658" y="4162631"/>
              <a:ext cx="3721683" cy="3500715"/>
              <a:chOff x="4655006" y="1100493"/>
              <a:chExt cx="5906938" cy="543271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DD30942-53EE-9A47-937A-781EAB26F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5006" y="1100493"/>
                <a:ext cx="5906938" cy="54327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52A9BE-BA31-F44F-B3B6-F85A7F427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1864" y="1297656"/>
                <a:ext cx="410121" cy="410121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AFA0BA-2B06-A54F-AA92-C73DAB2C9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442" y="3728686"/>
              <a:ext cx="3573581" cy="394376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7BBFB-DC89-8042-B592-6216A0499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7791" y="1324408"/>
              <a:ext cx="3586416" cy="398052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7E6E70-7952-B444-BD9E-DFFAD99F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8275" y="4361483"/>
              <a:ext cx="3596966" cy="418370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Google Shape;352;p12">
            <a:extLst>
              <a:ext uri="{FF2B5EF4-FFF2-40B4-BE49-F238E27FC236}">
                <a16:creationId xmlns:a16="http://schemas.microsoft.com/office/drawing/2014/main" id="{47D3D6ED-BBF7-4645-B1F5-CD0E33F5AAB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718827" y="1325699"/>
            <a:ext cx="2166257" cy="112191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</a:t>
            </a:r>
            <a:br>
              <a:rPr lang="en-US" dirty="0"/>
            </a:br>
            <a:r>
              <a:rPr lang="en-US" sz="2000" dirty="0"/>
              <a:t>Short</a:t>
            </a:r>
            <a:r>
              <a:rPr lang="en-US" sz="2000" b="0" dirty="0"/>
              <a:t> reports. Highly </a:t>
            </a:r>
            <a:r>
              <a:rPr lang="en-US" sz="2000" dirty="0"/>
              <a:t>visual</a:t>
            </a:r>
            <a:r>
              <a:rPr lang="en-US" sz="2000" b="0" dirty="0"/>
              <a:t>. </a:t>
            </a:r>
            <a:br>
              <a:rPr lang="en-US" sz="2000" b="0" dirty="0"/>
            </a:br>
            <a:r>
              <a:rPr lang="en-US" sz="2000" dirty="0"/>
              <a:t>Easy-to-interpret</a:t>
            </a:r>
            <a:r>
              <a:rPr lang="en-US" sz="2000" b="0" dirty="0"/>
              <a:t> results in </a:t>
            </a:r>
            <a:r>
              <a:rPr lang="en-US" sz="2000" dirty="0"/>
              <a:t>plain language</a:t>
            </a:r>
            <a:r>
              <a:rPr lang="en-US" sz="2000" b="0" dirty="0"/>
              <a:t>.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dirty="0"/>
              <a:t>No certification </a:t>
            </a:r>
            <a:r>
              <a:rPr lang="en-US" sz="2000" b="0" dirty="0"/>
              <a:t>required!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857351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0;p12">
            <a:extLst>
              <a:ext uri="{FF2B5EF4-FFF2-40B4-BE49-F238E27FC236}">
                <a16:creationId xmlns:a16="http://schemas.microsoft.com/office/drawing/2014/main" id="{FAC9A17B-821C-5F45-BB98-23171E7FC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503" y="-146843"/>
            <a:ext cx="11319186" cy="121928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Benchmarks</a:t>
            </a: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‘Ideal Fit’ Scores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352;p12">
            <a:extLst>
              <a:ext uri="{FF2B5EF4-FFF2-40B4-BE49-F238E27FC236}">
                <a16:creationId xmlns:a16="http://schemas.microsoft.com/office/drawing/2014/main" id="{8FC8FF44-F266-C240-B8A6-702E8E481451}"/>
              </a:ext>
            </a:extLst>
          </p:cNvPr>
          <p:cNvSpPr txBox="1">
            <a:spLocks/>
          </p:cNvSpPr>
          <p:nvPr/>
        </p:nvSpPr>
        <p:spPr>
          <a:xfrm>
            <a:off x="4745987" y="1205744"/>
            <a:ext cx="2554773" cy="23452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1200" dirty="0"/>
            </a:b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’Ideal fit’ scores let you see, at a glance, how likely an applicant is to be a high performer. </a:t>
            </a:r>
          </a:p>
          <a:p>
            <a:pPr algn="ctr"/>
            <a:endParaRPr lang="en-US" sz="1800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352;p12">
            <a:extLst>
              <a:ext uri="{FF2B5EF4-FFF2-40B4-BE49-F238E27FC236}">
                <a16:creationId xmlns:a16="http://schemas.microsoft.com/office/drawing/2014/main" id="{F47AB7D4-264E-7A4C-A5B3-AA9726F66F79}"/>
              </a:ext>
            </a:extLst>
          </p:cNvPr>
          <p:cNvSpPr txBox="1">
            <a:spLocks/>
          </p:cNvSpPr>
          <p:nvPr/>
        </p:nvSpPr>
        <p:spPr>
          <a:xfrm>
            <a:off x="4891195" y="3128474"/>
            <a:ext cx="2264356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Helps save time when sorting resumes and prioritizing applicants to interview.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D568D-B133-2D41-9660-4B0A48CA7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47" y="982554"/>
            <a:ext cx="4579197" cy="58320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DDD5EE-071E-CA41-978C-E72938F87480}"/>
              </a:ext>
            </a:extLst>
          </p:cNvPr>
          <p:cNvSpPr/>
          <p:nvPr/>
        </p:nvSpPr>
        <p:spPr>
          <a:xfrm>
            <a:off x="247503" y="6524978"/>
            <a:ext cx="4498484" cy="28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B250D-FE92-D142-BBC3-30CEF3739DFD}"/>
              </a:ext>
            </a:extLst>
          </p:cNvPr>
          <p:cNvSpPr/>
          <p:nvPr/>
        </p:nvSpPr>
        <p:spPr>
          <a:xfrm>
            <a:off x="207146" y="889565"/>
            <a:ext cx="4538840" cy="56507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71E86B-521E-6D4F-AD0E-14107E9E7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402" y="889565"/>
            <a:ext cx="4848256" cy="56507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115425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351115"/>
            <a:ext cx="12192000" cy="506886"/>
          </a:xfrm>
          <a:prstGeom prst="rect">
            <a:avLst/>
          </a:prstGeom>
          <a:solidFill>
            <a:srgbClr val="008154"/>
          </a:solidFill>
        </p:spPr>
        <p:txBody>
          <a:bodyPr vert="horz" wrap="square" lIns="648000" tIns="86400" rIns="648000" bIns="8640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16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www.talentclick.com</a:t>
            </a:r>
            <a:endParaRPr lang="en-CA" sz="168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03349" y="1804907"/>
            <a:ext cx="3934985" cy="4091278"/>
          </a:xfrm>
          <a:prstGeom prst="rect">
            <a:avLst/>
          </a:prstGeom>
        </p:spPr>
        <p:txBody>
          <a:bodyPr vert="horz" lIns="540000" tIns="180000" rIns="540000" bIns="288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sz="2400" dirty="0">
                <a:solidFill>
                  <a:srgbClr val="3434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Features:</a:t>
            </a:r>
          </a:p>
          <a:p>
            <a:r>
              <a:rPr lang="en-CA" sz="2400" dirty="0">
                <a:solidFill>
                  <a:srgbClr val="3434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Snapshot</a:t>
            </a:r>
          </a:p>
          <a:p>
            <a:r>
              <a:rPr lang="en-CA" sz="2400" dirty="0">
                <a:solidFill>
                  <a:srgbClr val="3434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 Tips</a:t>
            </a:r>
          </a:p>
          <a:p>
            <a:r>
              <a:rPr lang="en-CA" sz="2400" dirty="0" err="1">
                <a:solidFill>
                  <a:srgbClr val="3434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SafeSELF</a:t>
            </a:r>
            <a:r>
              <a:rPr lang="en-CA" sz="2400" dirty="0">
                <a:solidFill>
                  <a:srgbClr val="3434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Action Plan</a:t>
            </a:r>
            <a:endParaRPr lang="en-CA" sz="1600" dirty="0">
              <a:solidFill>
                <a:srgbClr val="34343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26042-A0F8-224D-973E-A6F7D6AEC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807" y="6003028"/>
            <a:ext cx="694155" cy="6941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E231A0F-920D-4242-ACAA-64CAD3FBB8B3}"/>
              </a:ext>
            </a:extLst>
          </p:cNvPr>
          <p:cNvGrpSpPr/>
          <p:nvPr/>
        </p:nvGrpSpPr>
        <p:grpSpPr>
          <a:xfrm>
            <a:off x="2427111" y="982133"/>
            <a:ext cx="5539018" cy="5115915"/>
            <a:chOff x="2216258" y="728176"/>
            <a:chExt cx="5844475" cy="54488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9DC319-DC7D-E04A-8482-1100F8D9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2753" y="728176"/>
              <a:ext cx="5797980" cy="7261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71E7CE-5EDD-6349-8390-F3C8B6784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6258" y="1370396"/>
              <a:ext cx="5763400" cy="4806676"/>
            </a:xfrm>
            <a:prstGeom prst="rect">
              <a:avLst/>
            </a:prstGeom>
          </p:spPr>
        </p:pic>
      </p:grpSp>
      <p:sp>
        <p:nvSpPr>
          <p:cNvPr id="14" name="Google Shape;291;g73f2691964_0_253">
            <a:extLst>
              <a:ext uri="{FF2B5EF4-FFF2-40B4-BE49-F238E27FC236}">
                <a16:creationId xmlns:a16="http://schemas.microsoft.com/office/drawing/2014/main" id="{962AAC02-7005-E24F-A307-2E62A9D70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126" y="-180744"/>
            <a:ext cx="1162811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 Report </a:t>
            </a: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1:</a:t>
            </a:r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Summary</a:t>
            </a:r>
            <a:endParaRPr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8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3f2691964_0_253"/>
          <p:cNvSpPr txBox="1">
            <a:spLocks noGrp="1"/>
          </p:cNvSpPr>
          <p:nvPr>
            <p:ph type="title"/>
          </p:nvPr>
        </p:nvSpPr>
        <p:spPr>
          <a:xfrm>
            <a:off x="323126" y="-101721"/>
            <a:ext cx="1162811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900" dirty="0"/>
              <a:t>Page 2: Personalized </a:t>
            </a:r>
            <a:r>
              <a:rPr lang="en-CA" sz="3900" b="1" dirty="0"/>
              <a:t>Interview Questions</a:t>
            </a:r>
            <a:endParaRPr sz="3900" b="1" dirty="0"/>
          </a:p>
        </p:txBody>
      </p:sp>
      <p:sp>
        <p:nvSpPr>
          <p:cNvPr id="5" name="Google Shape;352;p12">
            <a:extLst>
              <a:ext uri="{FF2B5EF4-FFF2-40B4-BE49-F238E27FC236}">
                <a16:creationId xmlns:a16="http://schemas.microsoft.com/office/drawing/2014/main" id="{3E260EAB-DCAB-544B-8EA3-07049D13C5C9}"/>
              </a:ext>
            </a:extLst>
          </p:cNvPr>
          <p:cNvSpPr txBox="1">
            <a:spLocks/>
          </p:cNvSpPr>
          <p:nvPr/>
        </p:nvSpPr>
        <p:spPr>
          <a:xfrm>
            <a:off x="9016300" y="1243352"/>
            <a:ext cx="2704368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Interview questions are </a:t>
            </a:r>
            <a:r>
              <a:rPr lang="en-US" sz="1800" b="1" i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to each individual’s results. </a:t>
            </a:r>
          </a:p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This leads to more insightful interviews!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50FCC-102B-1C41-9D51-A7DFF885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28" y="1044672"/>
            <a:ext cx="7193603" cy="48054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90FA37-66E2-0348-94C1-A3B6B98F611B}"/>
              </a:ext>
            </a:extLst>
          </p:cNvPr>
          <p:cNvSpPr/>
          <p:nvPr/>
        </p:nvSpPr>
        <p:spPr>
          <a:xfrm>
            <a:off x="4835471" y="3447393"/>
            <a:ext cx="4448013" cy="26356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3f2691964_0_253"/>
          <p:cNvSpPr txBox="1">
            <a:spLocks noGrp="1"/>
          </p:cNvSpPr>
          <p:nvPr>
            <p:ph type="title"/>
          </p:nvPr>
        </p:nvSpPr>
        <p:spPr>
          <a:xfrm>
            <a:off x="281944" y="-69485"/>
            <a:ext cx="1162811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800" dirty="0"/>
              <a:t>Page 3: Management Advice &amp; </a:t>
            </a:r>
            <a:r>
              <a:rPr lang="en-CA" sz="3800" b="1" dirty="0"/>
              <a:t>Coaching</a:t>
            </a:r>
            <a:r>
              <a:rPr lang="en-CA" sz="3800" dirty="0"/>
              <a:t> Tips</a:t>
            </a:r>
            <a:endParaRPr sz="3800" b="1" dirty="0"/>
          </a:p>
        </p:txBody>
      </p:sp>
      <p:sp>
        <p:nvSpPr>
          <p:cNvPr id="5" name="Google Shape;352;p12">
            <a:extLst>
              <a:ext uri="{FF2B5EF4-FFF2-40B4-BE49-F238E27FC236}">
                <a16:creationId xmlns:a16="http://schemas.microsoft.com/office/drawing/2014/main" id="{3E260EAB-DCAB-544B-8EA3-07049D13C5C9}"/>
              </a:ext>
            </a:extLst>
          </p:cNvPr>
          <p:cNvSpPr txBox="1">
            <a:spLocks/>
          </p:cNvSpPr>
          <p:nvPr/>
        </p:nvSpPr>
        <p:spPr>
          <a:xfrm>
            <a:off x="9016300" y="1243352"/>
            <a:ext cx="2704368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Coaching tips are </a:t>
            </a:r>
            <a:r>
              <a:rPr lang="en-US" sz="1800" b="1" i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to each individual’s results.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50FCC-102B-1C41-9D51-A7DFF885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28" y="1044672"/>
            <a:ext cx="7193603" cy="48054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37F7E52-129A-BC48-B944-EEED5B02B544}"/>
              </a:ext>
            </a:extLst>
          </p:cNvPr>
          <p:cNvSpPr/>
          <p:nvPr/>
        </p:nvSpPr>
        <p:spPr>
          <a:xfrm>
            <a:off x="1361559" y="4504267"/>
            <a:ext cx="3947284" cy="1659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b60bf4646_0_196"/>
          <p:cNvSpPr txBox="1">
            <a:spLocks noGrp="1"/>
          </p:cNvSpPr>
          <p:nvPr>
            <p:ph type="title"/>
          </p:nvPr>
        </p:nvSpPr>
        <p:spPr>
          <a:xfrm>
            <a:off x="383482" y="105095"/>
            <a:ext cx="5712518" cy="1267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Problem</a:t>
            </a:r>
            <a:endParaRPr b="1" dirty="0"/>
          </a:p>
        </p:txBody>
      </p:sp>
      <p:sp>
        <p:nvSpPr>
          <p:cNvPr id="265" name="Google Shape;265;g9b60bf4646_0_196"/>
          <p:cNvSpPr txBox="1">
            <a:spLocks noGrp="1"/>
          </p:cNvSpPr>
          <p:nvPr>
            <p:ph type="body" idx="1"/>
          </p:nvPr>
        </p:nvSpPr>
        <p:spPr>
          <a:xfrm>
            <a:off x="745067" y="1727201"/>
            <a:ext cx="4989306" cy="13998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endParaRPr lang="en-US" sz="2400" b="1" dirty="0"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400" b="1" dirty="0">
                <a:sym typeface="Calibri"/>
              </a:rPr>
              <a:t>Employee turnover costs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>
                <a:sym typeface="Calibri"/>
              </a:rPr>
              <a:t>(equal to 1 year's salary and benefits)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1100" dirty="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			Source: PWC/Saratoga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3434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9b60bf4646_0_19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800" y="0"/>
            <a:ext cx="6346200" cy="63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9b60bf4646_0_196"/>
          <p:cNvSpPr/>
          <p:nvPr/>
        </p:nvSpPr>
        <p:spPr>
          <a:xfrm>
            <a:off x="5845800" y="-24900"/>
            <a:ext cx="6346200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25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61801b9fa5_0_304"/>
          <p:cNvSpPr txBox="1">
            <a:spLocks noGrp="1"/>
          </p:cNvSpPr>
          <p:nvPr>
            <p:ph type="title"/>
          </p:nvPr>
        </p:nvSpPr>
        <p:spPr>
          <a:xfrm>
            <a:off x="381000" y="212725"/>
            <a:ext cx="621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Participant Report </a:t>
            </a:r>
            <a:endParaRPr b="1" dirty="0"/>
          </a:p>
        </p:txBody>
      </p:sp>
      <p:sp>
        <p:nvSpPr>
          <p:cNvPr id="692" name="Google Shape;692;g61801b9fa5_0_304"/>
          <p:cNvSpPr/>
          <p:nvPr/>
        </p:nvSpPr>
        <p:spPr>
          <a:xfrm rot="-5400000">
            <a:off x="3589050" y="3118200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g61801b9fa5_0_30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400" y="165975"/>
            <a:ext cx="5042225" cy="59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52;p12">
            <a:extLst>
              <a:ext uri="{FF2B5EF4-FFF2-40B4-BE49-F238E27FC236}">
                <a16:creationId xmlns:a16="http://schemas.microsoft.com/office/drawing/2014/main" id="{43854C82-B8B5-D746-B369-64D8EF757480}"/>
              </a:ext>
            </a:extLst>
          </p:cNvPr>
          <p:cNvSpPr txBox="1">
            <a:spLocks/>
          </p:cNvSpPr>
          <p:nvPr/>
        </p:nvSpPr>
        <p:spPr>
          <a:xfrm>
            <a:off x="1554345" y="1983417"/>
            <a:ext cx="3277300" cy="235131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You can give each employee their own Participant report to help them gain </a:t>
            </a:r>
            <a:r>
              <a:rPr lang="en-US" sz="1800" b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self-awareness 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about their own ’hard wired’ personality. </a:t>
            </a:r>
          </a:p>
          <a:p>
            <a:endParaRPr lang="en-US" sz="1800" dirty="0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800" b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Self-coaching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 advice helps them interrupt the typical knee-jerk reactions and instead </a:t>
            </a:r>
            <a:r>
              <a:rPr lang="en-US" sz="1800" b="1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choose lower–risk behaviors</a:t>
            </a:r>
            <a:r>
              <a:rPr lang="en-US" sz="1800" dirty="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121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14" y="634070"/>
            <a:ext cx="7168185" cy="583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57"/>
          <p:cNvSpPr txBox="1"/>
          <p:nvPr/>
        </p:nvSpPr>
        <p:spPr>
          <a:xfrm>
            <a:off x="7828449" y="961715"/>
            <a:ext cx="353121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i="1" baseline="0" dirty="0">
                <a:solidFill>
                  <a:sysClr val="windowText" lastClr="000000"/>
                </a:solidFill>
              </a:rPr>
              <a:t>More First Aid Incidents &amp; </a:t>
            </a:r>
            <a:r>
              <a:rPr lang="en-CA" sz="2400" b="1" i="0" baseline="0" dirty="0">
                <a:solidFill>
                  <a:sysClr val="windowText" lastClr="000000"/>
                </a:solidFill>
              </a:rPr>
              <a:t>Recordable injuries </a:t>
            </a:r>
            <a:endParaRPr lang="en-CA" sz="2400" b="1" i="0" dirty="0">
              <a:solidFill>
                <a:schemeClr val="bg1"/>
              </a:solidFill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833924" y="3237802"/>
            <a:ext cx="35257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i="1" baseline="0" dirty="0">
                <a:solidFill>
                  <a:sysClr val="windowText" lastClr="000000"/>
                </a:solidFill>
              </a:rPr>
              <a:t>More First Aid Incidents &amp; </a:t>
            </a:r>
            <a:r>
              <a:rPr lang="en-CA" sz="2400" b="1" i="0" baseline="0" dirty="0">
                <a:solidFill>
                  <a:sysClr val="windowText" lastClr="000000"/>
                </a:solidFill>
              </a:rPr>
              <a:t>Near Misses</a:t>
            </a:r>
            <a:endParaRPr lang="en-CA" sz="2400" b="1" i="0" dirty="0">
              <a:solidFill>
                <a:schemeClr val="bg1"/>
              </a:solidFill>
            </a:endParaRPr>
          </a:p>
        </p:txBody>
      </p:sp>
      <p:sp>
        <p:nvSpPr>
          <p:cNvPr id="14" name="TextBox 57"/>
          <p:cNvSpPr txBox="1"/>
          <p:nvPr/>
        </p:nvSpPr>
        <p:spPr>
          <a:xfrm>
            <a:off x="7828448" y="5130407"/>
            <a:ext cx="353121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i="1" baseline="0" dirty="0">
                <a:solidFill>
                  <a:sysClr val="windowText" lastClr="000000"/>
                </a:solidFill>
              </a:rPr>
              <a:t>More First Aid Incidents &amp; </a:t>
            </a:r>
            <a:r>
              <a:rPr lang="en-CA" sz="2400" b="1" i="0" baseline="0" dirty="0">
                <a:solidFill>
                  <a:sysClr val="windowText" lastClr="000000"/>
                </a:solidFill>
              </a:rPr>
              <a:t>Recordable injuries </a:t>
            </a:r>
            <a:endParaRPr lang="en-CA" sz="2400" b="1" i="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246510" y="1377214"/>
            <a:ext cx="669864" cy="202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46509" y="3750836"/>
            <a:ext cx="669864" cy="202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28925" y="5944036"/>
            <a:ext cx="669864" cy="202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14A5C-1C49-BD46-94D9-8A78B96ED9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659" y="5562816"/>
            <a:ext cx="694155" cy="694155"/>
          </a:xfrm>
          <a:prstGeom prst="rect">
            <a:avLst/>
          </a:prstGeom>
        </p:spPr>
      </p:pic>
      <p:sp>
        <p:nvSpPr>
          <p:cNvPr id="12" name="Google Shape;393;g73f2691964_0_402">
            <a:extLst>
              <a:ext uri="{FF2B5EF4-FFF2-40B4-BE49-F238E27FC236}">
                <a16:creationId xmlns:a16="http://schemas.microsoft.com/office/drawing/2014/main" id="{8AD74281-45F7-D940-9F20-20CFE05FD4E3}"/>
              </a:ext>
            </a:extLst>
          </p:cNvPr>
          <p:cNvSpPr txBox="1">
            <a:spLocks/>
          </p:cNvSpPr>
          <p:nvPr/>
        </p:nvSpPr>
        <p:spPr>
          <a:xfrm>
            <a:off x="295729" y="18256"/>
            <a:ext cx="5157620" cy="61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 sz="4400" b="0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Report</a:t>
            </a:r>
            <a:endParaRPr lang="en-CA" sz="4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34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548017-1DCC-524A-A5D5-4B8FE98D6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085" y="959556"/>
            <a:ext cx="4029515" cy="5226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393;g73f2691964_0_402">
            <a:extLst>
              <a:ext uri="{FF2B5EF4-FFF2-40B4-BE49-F238E27FC236}">
                <a16:creationId xmlns:a16="http://schemas.microsoft.com/office/drawing/2014/main" id="{6FACB4F4-EB40-FC47-94BE-9FFF71C2349D}"/>
              </a:ext>
            </a:extLst>
          </p:cNvPr>
          <p:cNvSpPr txBox="1">
            <a:spLocks/>
          </p:cNvSpPr>
          <p:nvPr/>
        </p:nvSpPr>
        <p:spPr>
          <a:xfrm>
            <a:off x="295728" y="18257"/>
            <a:ext cx="5980894" cy="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 sz="4400" b="0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en-CA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Studies</a:t>
            </a:r>
            <a:endParaRPr lang="en-CA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66E8-E546-3F48-AD9B-B7F924ABC1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436" y="959556"/>
            <a:ext cx="4048193" cy="52356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59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3f2691964_0_402"/>
          <p:cNvSpPr txBox="1">
            <a:spLocks noGrp="1"/>
          </p:cNvSpPr>
          <p:nvPr>
            <p:ph type="title"/>
          </p:nvPr>
        </p:nvSpPr>
        <p:spPr>
          <a:xfrm>
            <a:off x="410029" y="-89125"/>
            <a:ext cx="10515600" cy="126316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Case Studies</a:t>
            </a:r>
            <a:endParaRPr b="1" dirty="0"/>
          </a:p>
        </p:txBody>
      </p:sp>
      <p:pic>
        <p:nvPicPr>
          <p:cNvPr id="394" name="Google Shape;394;g73f2691964_0_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00" y="1062900"/>
            <a:ext cx="9392601" cy="521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g73f2691964_0_402"/>
          <p:cNvGrpSpPr/>
          <p:nvPr/>
        </p:nvGrpSpPr>
        <p:grpSpPr>
          <a:xfrm>
            <a:off x="9734053" y="69469"/>
            <a:ext cx="2189554" cy="6173817"/>
            <a:chOff x="9669138" y="548640"/>
            <a:chExt cx="2013385" cy="5609302"/>
          </a:xfrm>
        </p:grpSpPr>
        <p:pic>
          <p:nvPicPr>
            <p:cNvPr id="397" name="Google Shape;397;g73f2691964_0_4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21475" y="548640"/>
              <a:ext cx="1561048" cy="5609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73f2691964_0_402"/>
            <p:cNvSpPr/>
            <p:nvPr/>
          </p:nvSpPr>
          <p:spPr>
            <a:xfrm>
              <a:off x="9669138" y="3621666"/>
              <a:ext cx="432000" cy="50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02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3f2691964_0_448"/>
          <p:cNvSpPr txBox="1">
            <a:spLocks noGrp="1"/>
          </p:cNvSpPr>
          <p:nvPr>
            <p:ph type="title"/>
          </p:nvPr>
        </p:nvSpPr>
        <p:spPr>
          <a:xfrm>
            <a:off x="229551" y="61640"/>
            <a:ext cx="5856900" cy="10466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Takeaways</a:t>
            </a:r>
            <a:endParaRPr b="1" dirty="0"/>
          </a:p>
        </p:txBody>
      </p:sp>
      <p:sp>
        <p:nvSpPr>
          <p:cNvPr id="420" name="Google Shape;420;g73f2691964_0_448"/>
          <p:cNvSpPr txBox="1">
            <a:spLocks noGrp="1"/>
          </p:cNvSpPr>
          <p:nvPr>
            <p:ph type="body" idx="1"/>
          </p:nvPr>
        </p:nvSpPr>
        <p:spPr>
          <a:xfrm>
            <a:off x="450675" y="1051808"/>
            <a:ext cx="5414651" cy="49693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CA" sz="1800" dirty="0"/>
              <a:t>Test applicants </a:t>
            </a:r>
            <a:r>
              <a:rPr lang="en-CA" sz="1800" b="1" dirty="0"/>
              <a:t>earlier</a:t>
            </a:r>
            <a:r>
              <a:rPr lang="en-CA" sz="1800" dirty="0"/>
              <a:t> in the process.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CA"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CA" sz="1800" dirty="0"/>
              <a:t>Test </a:t>
            </a:r>
            <a:r>
              <a:rPr lang="en-CA" sz="1800" b="1" i="1" u="sng" dirty="0"/>
              <a:t>all</a:t>
            </a:r>
            <a:r>
              <a:rPr lang="en-CA" sz="1800" b="1" dirty="0"/>
              <a:t> qualified applicants</a:t>
            </a:r>
            <a:r>
              <a:rPr lang="en-CA" sz="1800" dirty="0"/>
              <a:t>. (We make it so affordable, you can do that).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CA" sz="1800" dirty="0"/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/>
              <a:t>Benchmarking and ‘ideal fit’ scores will make it </a:t>
            </a:r>
            <a:r>
              <a:rPr lang="en-CA" sz="1800" b="1" dirty="0"/>
              <a:t>easy</a:t>
            </a:r>
            <a:r>
              <a:rPr lang="en-CA" sz="1800" dirty="0"/>
              <a:t> and </a:t>
            </a:r>
            <a:r>
              <a:rPr lang="en-CA" sz="1800" b="1" dirty="0"/>
              <a:t>fast</a:t>
            </a:r>
            <a:r>
              <a:rPr lang="en-CA" sz="1800" dirty="0"/>
              <a:t> to screen applicants and select lower-risk employees.</a:t>
            </a:r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CA" sz="1800" dirty="0"/>
          </a:p>
          <a:p>
            <a:pPr marL="458788" lvl="0" indent="-458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/>
              <a:t>You </a:t>
            </a:r>
            <a:r>
              <a:rPr lang="en-CA" sz="1800" i="1" dirty="0"/>
              <a:t>will</a:t>
            </a:r>
            <a:r>
              <a:rPr lang="en-CA" sz="1800" dirty="0"/>
              <a:t> improve your risk-related metrics by at least 25%, which will help you </a:t>
            </a:r>
            <a:r>
              <a:rPr lang="en-CA" sz="1800" b="1" dirty="0"/>
              <a:t>save time, save money</a:t>
            </a:r>
            <a:r>
              <a:rPr lang="en-CA" sz="1800" dirty="0"/>
              <a:t>, and </a:t>
            </a:r>
            <a:r>
              <a:rPr lang="en-CA" sz="1800" b="1" dirty="0"/>
              <a:t>make money</a:t>
            </a:r>
            <a:r>
              <a:rPr lang="en-CA" sz="1800" dirty="0"/>
              <a:t>!</a:t>
            </a:r>
            <a:endParaRPr sz="1800" dirty="0"/>
          </a:p>
        </p:txBody>
      </p:sp>
      <p:pic>
        <p:nvPicPr>
          <p:cNvPr id="6" name="Google Shape;421;g73f2691964_0_448">
            <a:extLst>
              <a:ext uri="{FF2B5EF4-FFF2-40B4-BE49-F238E27FC236}">
                <a16:creationId xmlns:a16="http://schemas.microsoft.com/office/drawing/2014/main" id="{9C95BF37-5CFC-5A43-ABA3-9E81556044D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451" y="-23169"/>
            <a:ext cx="6105550" cy="641476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73f2691964_0_448"/>
          <p:cNvSpPr/>
          <p:nvPr/>
        </p:nvSpPr>
        <p:spPr>
          <a:xfrm>
            <a:off x="6105600" y="0"/>
            <a:ext cx="6086400" cy="6388500"/>
          </a:xfrm>
          <a:prstGeom prst="rect">
            <a:avLst/>
          </a:prstGeom>
          <a:solidFill>
            <a:srgbClr val="333333">
              <a:alpha val="4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361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73f2691964_0_4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5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28" name="Google Shape;428;g73f2691964_0_492"/>
          <p:cNvSpPr/>
          <p:nvPr/>
        </p:nvSpPr>
        <p:spPr>
          <a:xfrm>
            <a:off x="-172450" y="0"/>
            <a:ext cx="12557700" cy="6981000"/>
          </a:xfrm>
          <a:prstGeom prst="rect">
            <a:avLst/>
          </a:prstGeom>
          <a:solidFill>
            <a:srgbClr val="343434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73f2691964_0_492"/>
          <p:cNvSpPr txBox="1"/>
          <p:nvPr/>
        </p:nvSpPr>
        <p:spPr>
          <a:xfrm>
            <a:off x="-9931" y="4479923"/>
            <a:ext cx="12201900" cy="17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CA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85;p1">
            <a:extLst>
              <a:ext uri="{FF2B5EF4-FFF2-40B4-BE49-F238E27FC236}">
                <a16:creationId xmlns:a16="http://schemas.microsoft.com/office/drawing/2014/main" id="{49592A29-9680-604C-9ED5-554D43F7689C}"/>
              </a:ext>
            </a:extLst>
          </p:cNvPr>
          <p:cNvSpPr txBox="1">
            <a:spLocks/>
          </p:cNvSpPr>
          <p:nvPr/>
        </p:nvSpPr>
        <p:spPr>
          <a:xfrm>
            <a:off x="47125" y="1216995"/>
            <a:ext cx="12202025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sz="5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Questions?</a:t>
            </a:r>
            <a:endParaRPr lang="en-CA" sz="6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59285-F038-E648-90EB-37E9B33D22C7}"/>
              </a:ext>
            </a:extLst>
          </p:cNvPr>
          <p:cNvSpPr/>
          <p:nvPr/>
        </p:nvSpPr>
        <p:spPr>
          <a:xfrm>
            <a:off x="-9931" y="5641005"/>
            <a:ext cx="12395181" cy="1215469"/>
          </a:xfrm>
          <a:prstGeom prst="rect">
            <a:avLst/>
          </a:prstGeom>
          <a:solidFill>
            <a:srgbClr val="127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2" name="Google Shape;432;g73f2691964_0_492"/>
          <p:cNvSpPr txBox="1"/>
          <p:nvPr/>
        </p:nvSpPr>
        <p:spPr>
          <a:xfrm>
            <a:off x="521367" y="5720779"/>
            <a:ext cx="6133526" cy="97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Greg Ford</a:t>
            </a:r>
            <a:r>
              <a:rPr lang="en-CA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CA" sz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M.Ed</a:t>
            </a:r>
            <a:r>
              <a:rPr lang="en-CA" sz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Workplace Learning, BA Psych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Managing Partner</a:t>
            </a:r>
          </a:p>
          <a:p>
            <a:pPr>
              <a:buSzPts val="2000"/>
            </a:pPr>
            <a:r>
              <a:rPr lang="en-CA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Phone:  1.877.723.3778    Email:  </a:t>
            </a:r>
            <a:r>
              <a:rPr lang="en-CA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endParaRPr lang="en-CA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CA" sz="18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5B9F6-B80A-8F4C-8E1F-166113B0A8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57" y="5894848"/>
            <a:ext cx="3388949" cy="7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b60bf4646_0_196"/>
          <p:cNvSpPr txBox="1">
            <a:spLocks noGrp="1"/>
          </p:cNvSpPr>
          <p:nvPr>
            <p:ph type="title"/>
          </p:nvPr>
        </p:nvSpPr>
        <p:spPr>
          <a:xfrm>
            <a:off x="383482" y="105095"/>
            <a:ext cx="5712518" cy="12670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</a:t>
            </a:r>
            <a:r>
              <a:rPr lang="en-US" b="1" dirty="0"/>
              <a:t>Problems</a:t>
            </a:r>
            <a:endParaRPr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E0B626-2C58-7E41-A627-3F8A45E96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66" y="140584"/>
            <a:ext cx="3495805" cy="2463147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C943B-5FE7-5D4E-95A4-FAD64BE25E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5165" y="2236148"/>
            <a:ext cx="3718935" cy="2104158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Image result for fired employee">
            <a:extLst>
              <a:ext uri="{FF2B5EF4-FFF2-40B4-BE49-F238E27FC236}">
                <a16:creationId xmlns:a16="http://schemas.microsoft.com/office/drawing/2014/main" id="{0A128B52-2F95-4748-8D22-E8247A87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067" y="4091466"/>
            <a:ext cx="3238524" cy="2155094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309E9E-CE58-1F49-803E-85FFCD216373}"/>
              </a:ext>
            </a:extLst>
          </p:cNvPr>
          <p:cNvSpPr/>
          <p:nvPr/>
        </p:nvSpPr>
        <p:spPr>
          <a:xfrm>
            <a:off x="960204" y="1512019"/>
            <a:ext cx="4353813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Cost of workplace violence: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$36 billion</a:t>
            </a:r>
          </a:p>
          <a:p>
            <a:r>
              <a:rPr lang="en-US" sz="630" dirty="0">
                <a:latin typeface="Arial" charset="0"/>
                <a:cs typeface="Arial" charset="0"/>
              </a:rPr>
              <a:t>http://</a:t>
            </a:r>
            <a:r>
              <a:rPr lang="en-US" sz="630" dirty="0" err="1">
                <a:latin typeface="Arial" charset="0"/>
                <a:cs typeface="Arial" charset="0"/>
              </a:rPr>
              <a:t>www.businessinsider.com</a:t>
            </a:r>
            <a:r>
              <a:rPr lang="en-US" sz="630" dirty="0">
                <a:latin typeface="Arial" charset="0"/>
                <a:cs typeface="Arial" charset="0"/>
              </a:rPr>
              <a:t>/surprising-costs-to-the-work-place-2011-11?op=1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863CC-90C6-5C4E-841F-347034F16CF8}"/>
              </a:ext>
            </a:extLst>
          </p:cNvPr>
          <p:cNvSpPr/>
          <p:nvPr/>
        </p:nvSpPr>
        <p:spPr>
          <a:xfrm>
            <a:off x="960204" y="4661399"/>
            <a:ext cx="3735690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Cost of theft and fraud: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$600 billion</a:t>
            </a:r>
          </a:p>
          <a:p>
            <a:r>
              <a:rPr lang="en-US" sz="630" dirty="0">
                <a:latin typeface="Arial" charset="0"/>
                <a:cs typeface="Arial" charset="0"/>
              </a:rPr>
              <a:t>http://</a:t>
            </a:r>
            <a:r>
              <a:rPr lang="en-US" sz="630" dirty="0" err="1">
                <a:latin typeface="Arial" charset="0"/>
                <a:cs typeface="Arial" charset="0"/>
              </a:rPr>
              <a:t>www.businessinsider.com</a:t>
            </a:r>
            <a:r>
              <a:rPr lang="en-US" sz="630" dirty="0">
                <a:latin typeface="Arial" charset="0"/>
                <a:cs typeface="Arial" charset="0"/>
              </a:rPr>
              <a:t>/surprising-costs-to-the-work-place-2011-11?op=1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622C158B-5AED-C345-A028-818783919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385" y="4346226"/>
            <a:ext cx="2537460" cy="0"/>
          </a:xfrm>
          <a:prstGeom prst="line">
            <a:avLst/>
          </a:prstGeom>
          <a:noFill/>
          <a:ln w="28575" cap="flat" cmpd="sng">
            <a:solidFill>
              <a:srgbClr val="FF7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08610"/>
            <a:endParaRPr lang="en-US" sz="900" b="1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C11-C502-BC40-BE22-8DF45222DD86}"/>
              </a:ext>
            </a:extLst>
          </p:cNvPr>
          <p:cNvSpPr/>
          <p:nvPr/>
        </p:nvSpPr>
        <p:spPr>
          <a:xfrm>
            <a:off x="960204" y="3163520"/>
            <a:ext cx="4353811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Cost of workplace injuries: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$62 billion</a:t>
            </a:r>
          </a:p>
          <a:p>
            <a:r>
              <a:rPr lang="en-US" sz="630" dirty="0">
                <a:latin typeface="Arial" charset="0"/>
                <a:cs typeface="Arial" charset="0"/>
              </a:rPr>
              <a:t>2016 Liberty Mutual Workplace Safety Index</a:t>
            </a: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A2E01037-600F-614A-9FD9-DC28C67ED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385" y="2879146"/>
            <a:ext cx="2537460" cy="0"/>
          </a:xfrm>
          <a:prstGeom prst="line">
            <a:avLst/>
          </a:prstGeom>
          <a:noFill/>
          <a:ln w="28575" cap="flat" cmpd="sng">
            <a:solidFill>
              <a:srgbClr val="FF7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08610"/>
            <a:endParaRPr lang="en-US" sz="900" b="1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5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1801b9fa5_0_159"/>
          <p:cNvSpPr txBox="1">
            <a:spLocks noGrp="1"/>
          </p:cNvSpPr>
          <p:nvPr>
            <p:ph type="title"/>
          </p:nvPr>
        </p:nvSpPr>
        <p:spPr>
          <a:xfrm>
            <a:off x="304800" y="-143891"/>
            <a:ext cx="931468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Causes</a:t>
            </a:r>
            <a:r>
              <a:rPr lang="en-US" dirty="0"/>
              <a:t> of Workplace Incidents</a:t>
            </a:r>
            <a:endParaRPr dirty="0"/>
          </a:p>
        </p:txBody>
      </p:sp>
      <p:grpSp>
        <p:nvGrpSpPr>
          <p:cNvPr id="385" name="Google Shape;385;g61801b9fa5_0_159"/>
          <p:cNvGrpSpPr/>
          <p:nvPr/>
        </p:nvGrpSpPr>
        <p:grpSpPr>
          <a:xfrm>
            <a:off x="4769108" y="1181809"/>
            <a:ext cx="6622735" cy="4939515"/>
            <a:chOff x="1115616" y="692388"/>
            <a:chExt cx="6408711" cy="4639133"/>
          </a:xfrm>
        </p:grpSpPr>
        <p:pic>
          <p:nvPicPr>
            <p:cNvPr id="386" name="Google Shape;386;g61801b9fa5_0_15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616" y="692388"/>
              <a:ext cx="6408711" cy="4639133"/>
            </a:xfrm>
            <a:prstGeom prst="rect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87" name="Google Shape;387;g61801b9fa5_0_159"/>
            <p:cNvSpPr/>
            <p:nvPr/>
          </p:nvSpPr>
          <p:spPr>
            <a:xfrm>
              <a:off x="2236916" y="3502225"/>
              <a:ext cx="4320600" cy="432000"/>
            </a:xfrm>
            <a:prstGeom prst="rect">
              <a:avLst/>
            </a:prstGeom>
            <a:solidFill>
              <a:srgbClr val="3F3F3F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79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CONSTRUCTION 90-95% </a:t>
              </a:r>
              <a:endParaRPr/>
            </a:p>
          </p:txBody>
        </p:sp>
      </p:grpSp>
      <p:sp>
        <p:nvSpPr>
          <p:cNvPr id="6" name="Google Shape;475;g61801b9fa5_0_218">
            <a:extLst>
              <a:ext uri="{FF2B5EF4-FFF2-40B4-BE49-F238E27FC236}">
                <a16:creationId xmlns:a16="http://schemas.microsoft.com/office/drawing/2014/main" id="{EC101AAD-440D-DF40-82CE-7E71CD3BD82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38893" y="1762333"/>
            <a:ext cx="3829907" cy="227578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Most incidents are </a:t>
            </a:r>
            <a:r>
              <a:rPr lang="en-US" dirty="0"/>
              <a:t>NOT</a:t>
            </a:r>
            <a:r>
              <a:rPr lang="en-US" b="0" dirty="0"/>
              <a:t> caused by equipment failure or improper SOPs.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Most incidents are caused by </a:t>
            </a:r>
            <a:r>
              <a:rPr lang="en-US" u="sng" dirty="0"/>
              <a:t>people</a:t>
            </a:r>
            <a:r>
              <a:rPr lang="en-US" b="0" dirty="0"/>
              <a:t>!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725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1801b9fa5_0_187"/>
          <p:cNvSpPr/>
          <p:nvPr/>
        </p:nvSpPr>
        <p:spPr>
          <a:xfrm>
            <a:off x="1197429" y="1949375"/>
            <a:ext cx="9597242" cy="324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61801b9fa5_0_187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Timeline of </a:t>
            </a:r>
            <a:r>
              <a:rPr lang="en-US" b="1" dirty="0"/>
              <a:t>Incident Causation</a:t>
            </a:r>
            <a:endParaRPr b="1" dirty="0"/>
          </a:p>
        </p:txBody>
      </p:sp>
      <p:sp>
        <p:nvSpPr>
          <p:cNvPr id="413" name="Google Shape;413;g61801b9fa5_0_187"/>
          <p:cNvSpPr/>
          <p:nvPr/>
        </p:nvSpPr>
        <p:spPr>
          <a:xfrm>
            <a:off x="1388702" y="2902259"/>
            <a:ext cx="2510400" cy="125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HUMAN FACTOR</a:t>
            </a:r>
            <a:endParaRPr sz="2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g61801b9fa5_0_187"/>
          <p:cNvSpPr/>
          <p:nvPr/>
        </p:nvSpPr>
        <p:spPr>
          <a:xfrm>
            <a:off x="4201458" y="2902259"/>
            <a:ext cx="2510400" cy="125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HIGH-RISK BEHAVIOR</a:t>
            </a:r>
            <a:endParaRPr sz="2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g61801b9fa5_0_187"/>
          <p:cNvSpPr/>
          <p:nvPr/>
        </p:nvSpPr>
        <p:spPr>
          <a:xfrm>
            <a:off x="7090234" y="2902259"/>
            <a:ext cx="2510400" cy="125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INCIDENT</a:t>
            </a:r>
            <a:endParaRPr sz="2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g61801b9fa5_0_187"/>
          <p:cNvSpPr/>
          <p:nvPr/>
        </p:nvSpPr>
        <p:spPr>
          <a:xfrm>
            <a:off x="3738254" y="3262975"/>
            <a:ext cx="666300" cy="5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61801b9fa5_0_187"/>
          <p:cNvSpPr/>
          <p:nvPr/>
        </p:nvSpPr>
        <p:spPr>
          <a:xfrm>
            <a:off x="6633854" y="3262975"/>
            <a:ext cx="666300" cy="5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A3BBB4-7968-1040-8FFF-9CA4357CD8B8}"/>
              </a:ext>
            </a:extLst>
          </p:cNvPr>
          <p:cNvSpPr/>
          <p:nvPr/>
        </p:nvSpPr>
        <p:spPr>
          <a:xfrm>
            <a:off x="1364391" y="2179637"/>
            <a:ext cx="2559021" cy="277977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1801b9fa5_0_218"/>
          <p:cNvSpPr txBox="1">
            <a:spLocks noGrp="1"/>
          </p:cNvSpPr>
          <p:nvPr>
            <p:ph type="title"/>
          </p:nvPr>
        </p:nvSpPr>
        <p:spPr>
          <a:xfrm>
            <a:off x="304799" y="136525"/>
            <a:ext cx="500462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Workforce </a:t>
            </a:r>
            <a:r>
              <a:rPr lang="en-US" b="1" dirty="0"/>
              <a:t>Problem</a:t>
            </a:r>
            <a:endParaRPr b="1" dirty="0"/>
          </a:p>
        </p:txBody>
      </p:sp>
      <p:sp>
        <p:nvSpPr>
          <p:cNvPr id="471" name="Google Shape;471;g61801b9fa5_0_218"/>
          <p:cNvSpPr txBox="1"/>
          <p:nvPr/>
        </p:nvSpPr>
        <p:spPr>
          <a:xfrm>
            <a:off x="348900" y="3210625"/>
            <a:ext cx="46788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if you could SPOT them ahead of time…</a:t>
            </a:r>
            <a:r>
              <a:rPr lang="en-US" sz="24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incident took place?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g61801b9fa5_0_218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61801b9fa5_0_218"/>
          <p:cNvSpPr/>
          <p:nvPr/>
        </p:nvSpPr>
        <p:spPr>
          <a:xfrm rot="-5400000">
            <a:off x="4054125" y="3099025"/>
            <a:ext cx="63519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61801b9fa5_0_218"/>
          <p:cNvSpPr txBox="1">
            <a:spLocks noGrp="1"/>
          </p:cNvSpPr>
          <p:nvPr>
            <p:ph type="title" idx="2"/>
          </p:nvPr>
        </p:nvSpPr>
        <p:spPr>
          <a:xfrm>
            <a:off x="380850" y="1573425"/>
            <a:ext cx="4221900" cy="153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out of 4 workers has a greater risk of incidents </a:t>
            </a:r>
            <a:endParaRPr dirty="0"/>
          </a:p>
        </p:txBody>
      </p:sp>
      <p:pic>
        <p:nvPicPr>
          <p:cNvPr id="476" name="Google Shape;476;g61801b9fa5_0_2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425" y="0"/>
            <a:ext cx="6919450" cy="635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2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3f2691964_0_118"/>
          <p:cNvSpPr txBox="1">
            <a:spLocks noGrp="1"/>
          </p:cNvSpPr>
          <p:nvPr>
            <p:ph type="title"/>
          </p:nvPr>
        </p:nvSpPr>
        <p:spPr>
          <a:xfrm>
            <a:off x="327378" y="110475"/>
            <a:ext cx="51816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dirty="0"/>
              <a:t>Hiring </a:t>
            </a:r>
            <a:r>
              <a:rPr lang="en-CA" b="1" dirty="0"/>
              <a:t>Problem</a:t>
            </a:r>
            <a:endParaRPr b="1" dirty="0"/>
          </a:p>
        </p:txBody>
      </p:sp>
      <p:sp>
        <p:nvSpPr>
          <p:cNvPr id="266" name="Google Shape;266;g73f2691964_0_118"/>
          <p:cNvSpPr txBox="1">
            <a:spLocks noGrp="1"/>
          </p:cNvSpPr>
          <p:nvPr>
            <p:ph type="body" idx="1"/>
          </p:nvPr>
        </p:nvSpPr>
        <p:spPr>
          <a:xfrm>
            <a:off x="496124" y="1757936"/>
            <a:ext cx="4511305" cy="375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2400" dirty="0">
                <a:latin typeface="+mn-lt"/>
              </a:rPr>
              <a:t>Traditional</a:t>
            </a:r>
            <a:r>
              <a:rPr lang="en-CA" sz="2400" b="1" dirty="0">
                <a:latin typeface="+mn-lt"/>
              </a:rPr>
              <a:t> unstructured interviewing has a 50% success rate</a:t>
            </a:r>
            <a:r>
              <a:rPr lang="en-CA" sz="2400" dirty="0">
                <a:latin typeface="+mn-lt"/>
              </a:rPr>
              <a:t> in hiring people who become ‘good’ or ‘high’ performers.</a:t>
            </a:r>
            <a:endParaRPr sz="1200" dirty="0">
              <a:solidFill>
                <a:srgbClr val="343434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+mn-lt"/>
            </a:endParaRPr>
          </a:p>
        </p:txBody>
      </p:sp>
      <p:pic>
        <p:nvPicPr>
          <p:cNvPr id="8" name="Shape 58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BCE0344-D6D0-8945-B3F5-E6851FBD7BB2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000" y="0"/>
            <a:ext cx="6618514" cy="6398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8" name="Google Shape;268;g73f2691964_0_118"/>
          <p:cNvSpPr/>
          <p:nvPr/>
        </p:nvSpPr>
        <p:spPr>
          <a:xfrm>
            <a:off x="5588000" y="0"/>
            <a:ext cx="6618514" cy="6398100"/>
          </a:xfrm>
          <a:prstGeom prst="rect">
            <a:avLst/>
          </a:prstGeom>
          <a:solidFill>
            <a:srgbClr val="333333">
              <a:alpha val="4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921704" y="1541953"/>
            <a:ext cx="4680520" cy="310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100" tIns="33725" rIns="253100" bIns="337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CA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During pre-employment screening and selection, background checks and reference checks are necessary!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CA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-CA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But these tools focus on the PAST. </a:t>
            </a:r>
            <a:endParaRPr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832" y="1485580"/>
            <a:ext cx="5878874" cy="37564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0" y="6525345"/>
            <a:ext cx="12199478" cy="507240"/>
            <a:chOff x="0" y="6525343"/>
            <a:chExt cx="12199478" cy="349201"/>
          </a:xfrm>
        </p:grpSpPr>
        <p:sp>
          <p:nvSpPr>
            <p:cNvPr id="14" name="Google Shape;984;p110"/>
            <p:cNvSpPr txBox="1"/>
            <p:nvPr/>
          </p:nvSpPr>
          <p:spPr>
            <a:xfrm>
              <a:off x="7478" y="6525343"/>
              <a:ext cx="12192000" cy="332771"/>
            </a:xfrm>
            <a:prstGeom prst="rect">
              <a:avLst/>
            </a:prstGeom>
            <a:solidFill>
              <a:srgbClr val="008154"/>
            </a:solidFill>
            <a:ln>
              <a:noFill/>
            </a:ln>
          </p:spPr>
          <p:txBody>
            <a:bodyPr spcFirstLastPara="1" wrap="square" lIns="648000" tIns="86400" rIns="648000" bIns="86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CA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										     </a:t>
              </a:r>
              <a:r>
                <a:rPr lang="en-CA" sz="1200" b="1" dirty="0" err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www.talentclick.com</a:t>
              </a:r>
              <a:endParaRPr sz="10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96622"/>
              <a:ext cx="12192000" cy="7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Google Shape;251;p3">
            <a:extLst>
              <a:ext uri="{FF2B5EF4-FFF2-40B4-BE49-F238E27FC236}">
                <a16:creationId xmlns:a16="http://schemas.microsoft.com/office/drawing/2014/main" id="{F3966936-6581-6E4A-A29A-506B910EC76C}"/>
              </a:ext>
            </a:extLst>
          </p:cNvPr>
          <p:cNvSpPr txBox="1">
            <a:spLocks/>
          </p:cNvSpPr>
          <p:nvPr/>
        </p:nvSpPr>
        <p:spPr>
          <a:xfrm>
            <a:off x="485422" y="-37146"/>
            <a:ext cx="10374602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Hiring </a:t>
            </a:r>
            <a:r>
              <a:rPr lang="en-CA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83428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26003</TotalTime>
  <Words>1765</Words>
  <Application>Microsoft Macintosh PowerPoint</Application>
  <PresentationFormat>Widescreen</PresentationFormat>
  <Paragraphs>247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Helvetica</vt:lpstr>
      <vt:lpstr>Open Sans</vt:lpstr>
      <vt:lpstr>Verdana</vt:lpstr>
      <vt:lpstr>Office Theme</vt:lpstr>
      <vt:lpstr>Office Theme</vt:lpstr>
      <vt:lpstr>Office Theme</vt:lpstr>
      <vt:lpstr>A Fast, Easy, Affordable Way to Help  Reduce Risk Caused                 by Employee Actions</vt:lpstr>
      <vt:lpstr>What Do We Help With?</vt:lpstr>
      <vt:lpstr>Problem</vt:lpstr>
      <vt:lpstr>More Problems</vt:lpstr>
      <vt:lpstr>Causes of Workplace Incidents</vt:lpstr>
      <vt:lpstr>Timeline of Incident Causation</vt:lpstr>
      <vt:lpstr>Workforce Problem</vt:lpstr>
      <vt:lpstr>Hiring Problem</vt:lpstr>
      <vt:lpstr>PowerPoint Presentation</vt:lpstr>
      <vt:lpstr>Solution</vt:lpstr>
      <vt:lpstr>Impact</vt:lpstr>
      <vt:lpstr>Who is TalentClick?</vt:lpstr>
      <vt:lpstr>Who is TalentClick?</vt:lpstr>
      <vt:lpstr>TalentClick Clients</vt:lpstr>
      <vt:lpstr>Benefits to Employers</vt:lpstr>
      <vt:lpstr>Broad Suite of Assessment Solutions</vt:lpstr>
      <vt:lpstr>Where We Fit in Org Processes</vt:lpstr>
      <vt:lpstr>Proven Validity &amp; Reliability</vt:lpstr>
      <vt:lpstr>Superior Customer Satisfaction</vt:lpstr>
      <vt:lpstr>What is Personality?</vt:lpstr>
      <vt:lpstr>What is Your Reaction to This?</vt:lpstr>
      <vt:lpstr>What is Your Reaction to This?</vt:lpstr>
      <vt:lpstr>What is Personality?</vt:lpstr>
      <vt:lpstr>How Do We Measure Behavioral Risk?</vt:lpstr>
      <vt:lpstr>TalentClick Reports</vt:lpstr>
      <vt:lpstr>Benchmarks and ‘Ideal Fit’ Scores</vt:lpstr>
      <vt:lpstr>Employer Report Page 1: Summary</vt:lpstr>
      <vt:lpstr>Page 2: Personalized Interview Questions</vt:lpstr>
      <vt:lpstr>Page 3: Management Advice &amp; Coaching Tips</vt:lpstr>
      <vt:lpstr>Participant Report </vt:lpstr>
      <vt:lpstr>PowerPoint Presentation</vt:lpstr>
      <vt:lpstr>PowerPoint Presentation</vt:lpstr>
      <vt:lpstr>Case Studies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 the Performance of Your Job Applicants</dc:title>
  <dc:creator>Greg Ford;Stephen Race</dc:creator>
  <cp:lastModifiedBy>Dannie Boyd</cp:lastModifiedBy>
  <cp:revision>133</cp:revision>
  <dcterms:created xsi:type="dcterms:W3CDTF">2014-02-25T23:05:04Z</dcterms:created>
  <dcterms:modified xsi:type="dcterms:W3CDTF">2020-10-30T17:24:17Z</dcterms:modified>
</cp:coreProperties>
</file>